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  <p:sldMasterId id="2147483660" r:id="rId4"/>
  </p:sldMasterIdLst>
  <p:notesMasterIdLst>
    <p:notesMasterId r:id="rId7"/>
  </p:notesMasterIdLst>
  <p:sldIdLst>
    <p:sldId id="643" r:id="rId5"/>
    <p:sldId id="636" r:id="rId6"/>
    <p:sldId id="655" r:id="rId8"/>
    <p:sldId id="657" r:id="rId9"/>
    <p:sldId id="672" r:id="rId10"/>
    <p:sldId id="764" r:id="rId11"/>
    <p:sldId id="765" r:id="rId12"/>
    <p:sldId id="766" r:id="rId13"/>
    <p:sldId id="767" r:id="rId14"/>
    <p:sldId id="768" r:id="rId15"/>
    <p:sldId id="769" r:id="rId16"/>
    <p:sldId id="770" r:id="rId17"/>
    <p:sldId id="771" r:id="rId18"/>
    <p:sldId id="772" r:id="rId19"/>
    <p:sldId id="773" r:id="rId20"/>
    <p:sldId id="774" r:id="rId21"/>
    <p:sldId id="775" r:id="rId22"/>
    <p:sldId id="776" r:id="rId23"/>
    <p:sldId id="777" r:id="rId24"/>
    <p:sldId id="778" r:id="rId25"/>
    <p:sldId id="779" r:id="rId26"/>
    <p:sldId id="780" r:id="rId27"/>
    <p:sldId id="781" r:id="rId28"/>
    <p:sldId id="782" r:id="rId29"/>
    <p:sldId id="783" r:id="rId30"/>
    <p:sldId id="784" r:id="rId31"/>
    <p:sldId id="785" r:id="rId32"/>
    <p:sldId id="786" r:id="rId33"/>
    <p:sldId id="787" r:id="rId34"/>
    <p:sldId id="788" r:id="rId35"/>
    <p:sldId id="789" r:id="rId36"/>
    <p:sldId id="790" r:id="rId37"/>
    <p:sldId id="791" r:id="rId38"/>
    <p:sldId id="792" r:id="rId39"/>
    <p:sldId id="793" r:id="rId40"/>
    <p:sldId id="794" r:id="rId41"/>
    <p:sldId id="795" r:id="rId42"/>
    <p:sldId id="796" r:id="rId43"/>
    <p:sldId id="797" r:id="rId44"/>
    <p:sldId id="798" r:id="rId45"/>
    <p:sldId id="799" r:id="rId46"/>
    <p:sldId id="823" r:id="rId47"/>
    <p:sldId id="800" r:id="rId48"/>
    <p:sldId id="801" r:id="rId49"/>
    <p:sldId id="802" r:id="rId50"/>
    <p:sldId id="803" r:id="rId51"/>
    <p:sldId id="804" r:id="rId52"/>
    <p:sldId id="805" r:id="rId53"/>
    <p:sldId id="806" r:id="rId54"/>
    <p:sldId id="807" r:id="rId55"/>
    <p:sldId id="808" r:id="rId56"/>
    <p:sldId id="809" r:id="rId57"/>
    <p:sldId id="810" r:id="rId58"/>
    <p:sldId id="811" r:id="rId59"/>
    <p:sldId id="812" r:id="rId60"/>
    <p:sldId id="813" r:id="rId61"/>
    <p:sldId id="814" r:id="rId62"/>
    <p:sldId id="824" r:id="rId63"/>
    <p:sldId id="816" r:id="rId64"/>
    <p:sldId id="817" r:id="rId65"/>
    <p:sldId id="818" r:id="rId66"/>
    <p:sldId id="819" r:id="rId67"/>
    <p:sldId id="820" r:id="rId68"/>
    <p:sldId id="821" r:id="rId69"/>
    <p:sldId id="822" r:id="rId70"/>
    <p:sldId id="825" r:id="rId71"/>
    <p:sldId id="826" r:id="rId72"/>
    <p:sldId id="827" r:id="rId73"/>
    <p:sldId id="828" r:id="rId74"/>
    <p:sldId id="829" r:id="rId75"/>
    <p:sldId id="830" r:id="rId76"/>
    <p:sldId id="831" r:id="rId77"/>
    <p:sldId id="832" r:id="rId78"/>
    <p:sldId id="833" r:id="rId79"/>
    <p:sldId id="834" r:id="rId80"/>
    <p:sldId id="835" r:id="rId81"/>
    <p:sldId id="836" r:id="rId82"/>
    <p:sldId id="837" r:id="rId83"/>
    <p:sldId id="838" r:id="rId84"/>
    <p:sldId id="839" r:id="rId85"/>
    <p:sldId id="840" r:id="rId86"/>
    <p:sldId id="841" r:id="rId87"/>
    <p:sldId id="842" r:id="rId88"/>
    <p:sldId id="843" r:id="rId89"/>
    <p:sldId id="844" r:id="rId90"/>
    <p:sldId id="845" r:id="rId91"/>
    <p:sldId id="846" r:id="rId92"/>
    <p:sldId id="847" r:id="rId93"/>
    <p:sldId id="848" r:id="rId94"/>
    <p:sldId id="849" r:id="rId95"/>
    <p:sldId id="850" r:id="rId96"/>
    <p:sldId id="851" r:id="rId97"/>
    <p:sldId id="852" r:id="rId98"/>
    <p:sldId id="853" r:id="rId99"/>
    <p:sldId id="640" r:id="rId100"/>
    <p:sldId id="641" r:id="rId101"/>
  </p:sldIdLst>
  <p:sldSz cx="12192000" cy="6858000"/>
  <p:notesSz cx="6858000" cy="9144000"/>
  <p:custDataLst>
    <p:tags r:id="rId10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5B6"/>
    <a:srgbClr val="001132"/>
    <a:srgbClr val="000F2F"/>
    <a:srgbClr val="357FBD"/>
    <a:srgbClr val="B9B9B9"/>
    <a:srgbClr val="2B6EE1"/>
    <a:srgbClr val="FB9708"/>
    <a:srgbClr val="064BB2"/>
    <a:srgbClr val="FFCB54"/>
    <a:srgbClr val="FFB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1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96" y="-288"/>
      </p:cViewPr>
      <p:guideLst>
        <p:guide orient="horz" pos="20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4.xml"/><Relationship Id="rId98" Type="http://schemas.openxmlformats.org/officeDocument/2006/relationships/slide" Target="slides/slide93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" Type="http://schemas.openxmlformats.org/officeDocument/2006/relationships/slide" Target="slides/slide4.xml"/><Relationship Id="rId89" Type="http://schemas.openxmlformats.org/officeDocument/2006/relationships/slide" Target="slides/slide84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80" Type="http://schemas.openxmlformats.org/officeDocument/2006/relationships/slide" Target="slides/slide75.xml"/><Relationship Id="rId8" Type="http://schemas.openxmlformats.org/officeDocument/2006/relationships/slide" Target="slides/slide3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7" Type="http://schemas.openxmlformats.org/officeDocument/2006/relationships/notesMaster" Target="notesMasters/notesMaster1.xml"/><Relationship Id="rId69" Type="http://schemas.openxmlformats.org/officeDocument/2006/relationships/slide" Target="slides/slide64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0" Type="http://schemas.openxmlformats.org/officeDocument/2006/relationships/slide" Target="slides/slide55.xml"/><Relationship Id="rId6" Type="http://schemas.openxmlformats.org/officeDocument/2006/relationships/slide" Target="slides/slide2.xml"/><Relationship Id="rId59" Type="http://schemas.openxmlformats.org/officeDocument/2006/relationships/slide" Target="slides/slide54.xml"/><Relationship Id="rId58" Type="http://schemas.openxmlformats.org/officeDocument/2006/relationships/slide" Target="slides/slide53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" Type="http://schemas.openxmlformats.org/officeDocument/2006/relationships/slide" Target="slides/slide1.xml"/><Relationship Id="rId49" Type="http://schemas.openxmlformats.org/officeDocument/2006/relationships/slide" Target="slides/slide4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5" Type="http://schemas.openxmlformats.org/officeDocument/2006/relationships/tags" Target="tags/tag569.xml"/><Relationship Id="rId104" Type="http://schemas.openxmlformats.org/officeDocument/2006/relationships/tableStyles" Target="tableStyles.xml"/><Relationship Id="rId103" Type="http://schemas.openxmlformats.org/officeDocument/2006/relationships/viewProps" Target="viewProps.xml"/><Relationship Id="rId102" Type="http://schemas.openxmlformats.org/officeDocument/2006/relationships/presProps" Target="presProps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001AA9B-1066-44C8-963B-84D7F148684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65816D6F-F2D3-4F04-8B14-920E323B9CA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4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zh-CN"/>
              <a:t>（</a:t>
            </a:r>
            <a:r>
              <a:rPr lang="en-US" altLang="zh-CN"/>
              <a:t>Resilient Distributed Datasets</a:t>
            </a:r>
            <a:r>
              <a:rPr lang="zh-CN" altLang="zh-CN"/>
              <a:t>弹性分布式数据集），是</a:t>
            </a:r>
            <a:r>
              <a:rPr lang="en-US" altLang="zh-CN"/>
              <a:t>Spark</a:t>
            </a:r>
            <a:r>
              <a:rPr lang="zh-CN" altLang="zh-CN"/>
              <a:t>中最重要的概念，可以简单的把</a:t>
            </a:r>
            <a:r>
              <a:rPr lang="en-US" altLang="zh-CN"/>
              <a:t>RDD</a:t>
            </a:r>
            <a:r>
              <a:rPr lang="zh-CN" altLang="zh-CN"/>
              <a:t>理解成一个提供了许多操作接口的数据集合，和一般数据集不同的是，其实际数据分布存储于一批机器中（内存或磁盘中），可以简单和</a:t>
            </a:r>
            <a:r>
              <a:rPr lang="en-US" altLang="zh-CN"/>
              <a:t>Hadoop HDFS</a:t>
            </a:r>
            <a:r>
              <a:rPr lang="zh-CN" altLang="zh-CN"/>
              <a:t>里面的文件块来对比理解。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zh-CN" altLang="zh-CN"/>
              <a:t>定义了一个名字为“</a:t>
            </a:r>
            <a:r>
              <a:rPr lang="en-US" altLang="zh-CN"/>
              <a:t>myRDD</a:t>
            </a:r>
            <a:r>
              <a:rPr lang="zh-CN" altLang="zh-CN"/>
              <a:t>”的</a:t>
            </a:r>
            <a:r>
              <a:rPr lang="en-US" altLang="zh-CN"/>
              <a:t>RDD</a:t>
            </a:r>
            <a:r>
              <a:rPr lang="zh-CN" altLang="zh-CN"/>
              <a:t>数据集，这个数据集被切分成了多个分区（</a:t>
            </a:r>
            <a:r>
              <a:rPr lang="en-US" altLang="zh-CN"/>
              <a:t>Partition</a:t>
            </a:r>
            <a:r>
              <a:rPr lang="zh-CN" altLang="zh-CN"/>
              <a:t>，可以对比</a:t>
            </a:r>
            <a:r>
              <a:rPr lang="en-US" altLang="zh-CN"/>
              <a:t>HDFS</a:t>
            </a:r>
            <a:r>
              <a:rPr lang="zh-CN" altLang="zh-CN"/>
              <a:t>的</a:t>
            </a:r>
            <a:r>
              <a:rPr lang="en-US" altLang="zh-CN"/>
              <a:t>Block</a:t>
            </a:r>
            <a:r>
              <a:rPr lang="zh-CN" altLang="zh-CN"/>
              <a:t>的概念来理解），每个分区实际存储可能在不同的机器上，同时也可能存储在内存（</a:t>
            </a:r>
            <a:r>
              <a:rPr lang="en-US" altLang="zh-CN"/>
              <a:t>Memory</a:t>
            </a:r>
            <a:r>
              <a:rPr lang="zh-CN" altLang="zh-CN"/>
              <a:t>）或硬盘上（</a:t>
            </a:r>
            <a:r>
              <a:rPr lang="en-US" altLang="zh-CN"/>
              <a:t>HDFS</a:t>
            </a:r>
            <a:r>
              <a:rPr lang="zh-CN" altLang="zh-CN"/>
              <a:t>，当然也可能是其他分布式文件系统）。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最重要的特性就是，提供了容错性，可以自动从节点失败中恢复过来。即如果某个节点上的</a:t>
            </a:r>
            <a:r>
              <a:rPr lang="en-US" altLang="zh-CN"/>
              <a:t>RDD partition</a:t>
            </a:r>
            <a:r>
              <a:rPr lang="zh-CN" altLang="en-US"/>
              <a:t>，因为节点故障，导致数据丢了，那么</a:t>
            </a:r>
            <a:r>
              <a:rPr lang="en-US" altLang="zh-CN"/>
              <a:t>RDD</a:t>
            </a:r>
            <a:r>
              <a:rPr lang="zh-CN" altLang="en-US"/>
              <a:t>会自动通过自己的数据来源重新计算该</a:t>
            </a:r>
            <a:r>
              <a:rPr lang="en-US" altLang="zh-CN"/>
              <a:t>partition</a:t>
            </a:r>
            <a:r>
              <a:rPr lang="zh-CN" altLang="en-US"/>
              <a:t>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的数据默认情况下存放在内存中的，但是在内存资源不足时，</a:t>
            </a:r>
            <a:r>
              <a:rPr lang="en-US" altLang="zh-CN"/>
              <a:t>Spark</a:t>
            </a:r>
            <a:r>
              <a:rPr lang="zh-CN" altLang="en-US"/>
              <a:t>会自动将</a:t>
            </a:r>
            <a:r>
              <a:rPr lang="en-US" altLang="zh-CN"/>
              <a:t>RDD</a:t>
            </a:r>
            <a:r>
              <a:rPr lang="zh-CN" altLang="en-US"/>
              <a:t>数据写入磁盘。（弹性）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zh-CN"/>
              <a:t>（</a:t>
            </a:r>
            <a:r>
              <a:rPr lang="en-US" altLang="zh-CN"/>
              <a:t>Resilient Distributed Datasets</a:t>
            </a:r>
            <a:r>
              <a:rPr lang="zh-CN" altLang="zh-CN"/>
              <a:t>弹性分布式数据集），是</a:t>
            </a:r>
            <a:r>
              <a:rPr lang="en-US" altLang="zh-CN"/>
              <a:t>Spark</a:t>
            </a:r>
            <a:r>
              <a:rPr lang="zh-CN" altLang="zh-CN"/>
              <a:t>中最重要的概念，可以简单的把</a:t>
            </a:r>
            <a:r>
              <a:rPr lang="en-US" altLang="zh-CN"/>
              <a:t>RDD</a:t>
            </a:r>
            <a:r>
              <a:rPr lang="zh-CN" altLang="zh-CN"/>
              <a:t>理解成一个提供了许多操作接口的数据集合，和一般数据集不同的是，其实际数据分布存储于一批机器中（内存或磁盘中），可以简单和</a:t>
            </a:r>
            <a:r>
              <a:rPr lang="en-US" altLang="zh-CN"/>
              <a:t>Hadoop HDFS</a:t>
            </a:r>
            <a:r>
              <a:rPr lang="zh-CN" altLang="zh-CN"/>
              <a:t>里面的文件块来对比理解。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zh-CN" altLang="zh-CN"/>
              <a:t>定义了一个名字为“</a:t>
            </a:r>
            <a:r>
              <a:rPr lang="en-US" altLang="zh-CN"/>
              <a:t>myRDD</a:t>
            </a:r>
            <a:r>
              <a:rPr lang="zh-CN" altLang="zh-CN"/>
              <a:t>”的</a:t>
            </a:r>
            <a:r>
              <a:rPr lang="en-US" altLang="zh-CN"/>
              <a:t>RDD</a:t>
            </a:r>
            <a:r>
              <a:rPr lang="zh-CN" altLang="zh-CN"/>
              <a:t>数据集，这个数据集被切分成了多个分区（</a:t>
            </a:r>
            <a:r>
              <a:rPr lang="en-US" altLang="zh-CN"/>
              <a:t>Partition</a:t>
            </a:r>
            <a:r>
              <a:rPr lang="zh-CN" altLang="zh-CN"/>
              <a:t>，可以对比</a:t>
            </a:r>
            <a:r>
              <a:rPr lang="en-US" altLang="zh-CN"/>
              <a:t>HDFS</a:t>
            </a:r>
            <a:r>
              <a:rPr lang="zh-CN" altLang="zh-CN"/>
              <a:t>的</a:t>
            </a:r>
            <a:r>
              <a:rPr lang="en-US" altLang="zh-CN"/>
              <a:t>Block</a:t>
            </a:r>
            <a:r>
              <a:rPr lang="zh-CN" altLang="zh-CN"/>
              <a:t>的概念来理解），每个分区实际存储可能在不同的机器上，同时也可能存储在内存（</a:t>
            </a:r>
            <a:r>
              <a:rPr lang="en-US" altLang="zh-CN"/>
              <a:t>Memory</a:t>
            </a:r>
            <a:r>
              <a:rPr lang="zh-CN" altLang="zh-CN"/>
              <a:t>）或硬盘上（</a:t>
            </a:r>
            <a:r>
              <a:rPr lang="en-US" altLang="zh-CN"/>
              <a:t>HDFS</a:t>
            </a:r>
            <a:r>
              <a:rPr lang="zh-CN" altLang="zh-CN"/>
              <a:t>，当然也可能是其他分布式文件系统）。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最重要的特性就是，提供了容错性，可以自动从节点失败中恢复过来。即如果某个节点上的</a:t>
            </a:r>
            <a:r>
              <a:rPr lang="en-US" altLang="zh-CN"/>
              <a:t>RDD partition</a:t>
            </a:r>
            <a:r>
              <a:rPr lang="zh-CN" altLang="en-US"/>
              <a:t>，因为节点故障，导致数据丢了，那么</a:t>
            </a:r>
            <a:r>
              <a:rPr lang="en-US" altLang="zh-CN"/>
              <a:t>RDD</a:t>
            </a:r>
            <a:r>
              <a:rPr lang="zh-CN" altLang="en-US"/>
              <a:t>会自动通过自己的数据来源重新计算该</a:t>
            </a:r>
            <a:r>
              <a:rPr lang="en-US" altLang="zh-CN"/>
              <a:t>partition</a:t>
            </a:r>
            <a:r>
              <a:rPr lang="zh-CN" altLang="en-US"/>
              <a:t>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的数据默认情况下存放在内存中的，但是在内存资源不足时，</a:t>
            </a:r>
            <a:r>
              <a:rPr lang="en-US" altLang="zh-CN"/>
              <a:t>Spark</a:t>
            </a:r>
            <a:r>
              <a:rPr lang="zh-CN" altLang="en-US"/>
              <a:t>会自动将</a:t>
            </a:r>
            <a:r>
              <a:rPr lang="en-US" altLang="zh-CN"/>
              <a:t>RDD</a:t>
            </a:r>
            <a:r>
              <a:rPr lang="zh-CN" altLang="en-US"/>
              <a:t>数据写入磁盘。（弹性）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zh-CN"/>
              <a:t>（</a:t>
            </a:r>
            <a:r>
              <a:rPr lang="en-US" altLang="zh-CN"/>
              <a:t>Resilient Distributed Datasets</a:t>
            </a:r>
            <a:r>
              <a:rPr lang="zh-CN" altLang="zh-CN"/>
              <a:t>弹性分布式数据集），是</a:t>
            </a:r>
            <a:r>
              <a:rPr lang="en-US" altLang="zh-CN"/>
              <a:t>Spark</a:t>
            </a:r>
            <a:r>
              <a:rPr lang="zh-CN" altLang="zh-CN"/>
              <a:t>中最重要的概念，可以简单的把</a:t>
            </a:r>
            <a:r>
              <a:rPr lang="en-US" altLang="zh-CN"/>
              <a:t>RDD</a:t>
            </a:r>
            <a:r>
              <a:rPr lang="zh-CN" altLang="zh-CN"/>
              <a:t>理解成一个提供了许多操作接口的数据集合，和一般数据集不同的是，其实际数据分布存储于一批机器中（内存或磁盘中），可以简单和</a:t>
            </a:r>
            <a:r>
              <a:rPr lang="en-US" altLang="zh-CN"/>
              <a:t>Hadoop HDFS</a:t>
            </a:r>
            <a:r>
              <a:rPr lang="zh-CN" altLang="zh-CN"/>
              <a:t>里面的文件块来对比理解。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zh-CN" altLang="zh-CN"/>
              <a:t>定义了一个名字为“</a:t>
            </a:r>
            <a:r>
              <a:rPr lang="en-US" altLang="zh-CN"/>
              <a:t>myRDD</a:t>
            </a:r>
            <a:r>
              <a:rPr lang="zh-CN" altLang="zh-CN"/>
              <a:t>”的</a:t>
            </a:r>
            <a:r>
              <a:rPr lang="en-US" altLang="zh-CN"/>
              <a:t>RDD</a:t>
            </a:r>
            <a:r>
              <a:rPr lang="zh-CN" altLang="zh-CN"/>
              <a:t>数据集，这个数据集被切分成了多个分区（</a:t>
            </a:r>
            <a:r>
              <a:rPr lang="en-US" altLang="zh-CN"/>
              <a:t>Partition</a:t>
            </a:r>
            <a:r>
              <a:rPr lang="zh-CN" altLang="zh-CN"/>
              <a:t>，可以对比</a:t>
            </a:r>
            <a:r>
              <a:rPr lang="en-US" altLang="zh-CN"/>
              <a:t>HDFS</a:t>
            </a:r>
            <a:r>
              <a:rPr lang="zh-CN" altLang="zh-CN"/>
              <a:t>的</a:t>
            </a:r>
            <a:r>
              <a:rPr lang="en-US" altLang="zh-CN"/>
              <a:t>Block</a:t>
            </a:r>
            <a:r>
              <a:rPr lang="zh-CN" altLang="zh-CN"/>
              <a:t>的概念来理解），每个分区实际存储可能在不同的机器上，同时也可能存储在内存（</a:t>
            </a:r>
            <a:r>
              <a:rPr lang="en-US" altLang="zh-CN"/>
              <a:t>Memory</a:t>
            </a:r>
            <a:r>
              <a:rPr lang="zh-CN" altLang="zh-CN"/>
              <a:t>）或硬盘上（</a:t>
            </a:r>
            <a:r>
              <a:rPr lang="en-US" altLang="zh-CN"/>
              <a:t>HDFS</a:t>
            </a:r>
            <a:r>
              <a:rPr lang="zh-CN" altLang="zh-CN"/>
              <a:t>，当然也可能是其他分布式文件系统）。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最重要的特性就是，提供了容错性，可以自动从节点失败中恢复过来。即如果某个节点上的</a:t>
            </a:r>
            <a:r>
              <a:rPr lang="en-US" altLang="zh-CN"/>
              <a:t>RDD partition</a:t>
            </a:r>
            <a:r>
              <a:rPr lang="zh-CN" altLang="en-US"/>
              <a:t>，因为节点故障，导致数据丢了，那么</a:t>
            </a:r>
            <a:r>
              <a:rPr lang="en-US" altLang="zh-CN"/>
              <a:t>RDD</a:t>
            </a:r>
            <a:r>
              <a:rPr lang="zh-CN" altLang="en-US"/>
              <a:t>会自动通过自己的数据来源重新计算该</a:t>
            </a:r>
            <a:r>
              <a:rPr lang="en-US" altLang="zh-CN"/>
              <a:t>partition</a:t>
            </a:r>
            <a:r>
              <a:rPr lang="zh-CN" altLang="en-US"/>
              <a:t>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的数据默认情况下存放在内存中的，但是在内存资源不足时，</a:t>
            </a:r>
            <a:r>
              <a:rPr lang="en-US" altLang="zh-CN"/>
              <a:t>Spark</a:t>
            </a:r>
            <a:r>
              <a:rPr lang="zh-CN" altLang="en-US"/>
              <a:t>会自动将</a:t>
            </a:r>
            <a:r>
              <a:rPr lang="en-US" altLang="zh-CN"/>
              <a:t>RDD</a:t>
            </a:r>
            <a:r>
              <a:rPr lang="zh-CN" altLang="en-US"/>
              <a:t>数据写入磁盘。（弹性）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zh-CN"/>
              <a:t>（</a:t>
            </a:r>
            <a:r>
              <a:rPr lang="en-US" altLang="zh-CN"/>
              <a:t>Resilient Distributed Datasets</a:t>
            </a:r>
            <a:r>
              <a:rPr lang="zh-CN" altLang="zh-CN"/>
              <a:t>弹性分布式数据集），是</a:t>
            </a:r>
            <a:r>
              <a:rPr lang="en-US" altLang="zh-CN"/>
              <a:t>Spark</a:t>
            </a:r>
            <a:r>
              <a:rPr lang="zh-CN" altLang="zh-CN"/>
              <a:t>中最重要的概念，可以简单的把</a:t>
            </a:r>
            <a:r>
              <a:rPr lang="en-US" altLang="zh-CN"/>
              <a:t>RDD</a:t>
            </a:r>
            <a:r>
              <a:rPr lang="zh-CN" altLang="zh-CN"/>
              <a:t>理解成一个提供了许多操作接口的数据集合，和一般数据集不同的是，其实际数据分布存储于一批机器中（内存或磁盘中），可以简单和</a:t>
            </a:r>
            <a:r>
              <a:rPr lang="en-US" altLang="zh-CN"/>
              <a:t>Hadoop HDFS</a:t>
            </a:r>
            <a:r>
              <a:rPr lang="zh-CN" altLang="zh-CN"/>
              <a:t>里面的文件块来对比理解。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zh-CN" altLang="zh-CN"/>
              <a:t>定义了一个名字为“</a:t>
            </a:r>
            <a:r>
              <a:rPr lang="en-US" altLang="zh-CN"/>
              <a:t>myRDD</a:t>
            </a:r>
            <a:r>
              <a:rPr lang="zh-CN" altLang="zh-CN"/>
              <a:t>”的</a:t>
            </a:r>
            <a:r>
              <a:rPr lang="en-US" altLang="zh-CN"/>
              <a:t>RDD</a:t>
            </a:r>
            <a:r>
              <a:rPr lang="zh-CN" altLang="zh-CN"/>
              <a:t>数据集，这个数据集被切分成了多个分区（</a:t>
            </a:r>
            <a:r>
              <a:rPr lang="en-US" altLang="zh-CN"/>
              <a:t>Partition</a:t>
            </a:r>
            <a:r>
              <a:rPr lang="zh-CN" altLang="zh-CN"/>
              <a:t>，可以对比</a:t>
            </a:r>
            <a:r>
              <a:rPr lang="en-US" altLang="zh-CN"/>
              <a:t>HDFS</a:t>
            </a:r>
            <a:r>
              <a:rPr lang="zh-CN" altLang="zh-CN"/>
              <a:t>的</a:t>
            </a:r>
            <a:r>
              <a:rPr lang="en-US" altLang="zh-CN"/>
              <a:t>Block</a:t>
            </a:r>
            <a:r>
              <a:rPr lang="zh-CN" altLang="zh-CN"/>
              <a:t>的概念来理解），每个分区实际存储可能在不同的机器上，同时也可能存储在内存（</a:t>
            </a:r>
            <a:r>
              <a:rPr lang="en-US" altLang="zh-CN"/>
              <a:t>Memory</a:t>
            </a:r>
            <a:r>
              <a:rPr lang="zh-CN" altLang="zh-CN"/>
              <a:t>）或硬盘上（</a:t>
            </a:r>
            <a:r>
              <a:rPr lang="en-US" altLang="zh-CN"/>
              <a:t>HDFS</a:t>
            </a:r>
            <a:r>
              <a:rPr lang="zh-CN" altLang="zh-CN"/>
              <a:t>，当然也可能是其他分布式文件系统）。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最重要的特性就是，提供了容错性，可以自动从节点失败中恢复过来。即如果某个节点上的</a:t>
            </a:r>
            <a:r>
              <a:rPr lang="en-US" altLang="zh-CN"/>
              <a:t>RDD partition</a:t>
            </a:r>
            <a:r>
              <a:rPr lang="zh-CN" altLang="en-US"/>
              <a:t>，因为节点故障，导致数据丢了，那么</a:t>
            </a:r>
            <a:r>
              <a:rPr lang="en-US" altLang="zh-CN"/>
              <a:t>RDD</a:t>
            </a:r>
            <a:r>
              <a:rPr lang="zh-CN" altLang="en-US"/>
              <a:t>会自动通过自己的数据来源重新计算该</a:t>
            </a:r>
            <a:r>
              <a:rPr lang="en-US" altLang="zh-CN"/>
              <a:t>partition</a:t>
            </a:r>
            <a:r>
              <a:rPr lang="zh-CN" altLang="en-US"/>
              <a:t>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的数据默认情况下存放在内存中的，但是在内存资源不足时，</a:t>
            </a:r>
            <a:r>
              <a:rPr lang="en-US" altLang="zh-CN"/>
              <a:t>Spark</a:t>
            </a:r>
            <a:r>
              <a:rPr lang="zh-CN" altLang="en-US"/>
              <a:t>会自动将</a:t>
            </a:r>
            <a:r>
              <a:rPr lang="en-US" altLang="zh-CN"/>
              <a:t>RDD</a:t>
            </a:r>
            <a:r>
              <a:rPr lang="zh-CN" altLang="en-US"/>
              <a:t>数据写入磁盘。（弹性）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zh-CN"/>
              <a:t>（</a:t>
            </a:r>
            <a:r>
              <a:rPr lang="en-US" altLang="zh-CN"/>
              <a:t>Resilient Distributed Datasets</a:t>
            </a:r>
            <a:r>
              <a:rPr lang="zh-CN" altLang="zh-CN"/>
              <a:t>弹性分布式数据集），是</a:t>
            </a:r>
            <a:r>
              <a:rPr lang="en-US" altLang="zh-CN"/>
              <a:t>Spark</a:t>
            </a:r>
            <a:r>
              <a:rPr lang="zh-CN" altLang="zh-CN"/>
              <a:t>中最重要的概念，可以简单的把</a:t>
            </a:r>
            <a:r>
              <a:rPr lang="en-US" altLang="zh-CN"/>
              <a:t>RDD</a:t>
            </a:r>
            <a:r>
              <a:rPr lang="zh-CN" altLang="zh-CN"/>
              <a:t>理解成一个提供了许多操作接口的数据集合，和一般数据集不同的是，其实际数据分布存储于一批机器中（内存或磁盘中），可以简单和</a:t>
            </a:r>
            <a:r>
              <a:rPr lang="en-US" altLang="zh-CN"/>
              <a:t>Hadoop HDFS</a:t>
            </a:r>
            <a:r>
              <a:rPr lang="zh-CN" altLang="zh-CN"/>
              <a:t>里面的文件块来对比理解。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zh-CN" altLang="zh-CN"/>
              <a:t>定义了一个名字为“</a:t>
            </a:r>
            <a:r>
              <a:rPr lang="en-US" altLang="zh-CN"/>
              <a:t>myRDD</a:t>
            </a:r>
            <a:r>
              <a:rPr lang="zh-CN" altLang="zh-CN"/>
              <a:t>”的</a:t>
            </a:r>
            <a:r>
              <a:rPr lang="en-US" altLang="zh-CN"/>
              <a:t>RDD</a:t>
            </a:r>
            <a:r>
              <a:rPr lang="zh-CN" altLang="zh-CN"/>
              <a:t>数据集，这个数据集被切分成了多个分区（</a:t>
            </a:r>
            <a:r>
              <a:rPr lang="en-US" altLang="zh-CN"/>
              <a:t>Partition</a:t>
            </a:r>
            <a:r>
              <a:rPr lang="zh-CN" altLang="zh-CN"/>
              <a:t>，可以对比</a:t>
            </a:r>
            <a:r>
              <a:rPr lang="en-US" altLang="zh-CN"/>
              <a:t>HDFS</a:t>
            </a:r>
            <a:r>
              <a:rPr lang="zh-CN" altLang="zh-CN"/>
              <a:t>的</a:t>
            </a:r>
            <a:r>
              <a:rPr lang="en-US" altLang="zh-CN"/>
              <a:t>Block</a:t>
            </a:r>
            <a:r>
              <a:rPr lang="zh-CN" altLang="zh-CN"/>
              <a:t>的概念来理解），每个分区实际存储可能在不同的机器上，同时也可能存储在内存（</a:t>
            </a:r>
            <a:r>
              <a:rPr lang="en-US" altLang="zh-CN"/>
              <a:t>Memory</a:t>
            </a:r>
            <a:r>
              <a:rPr lang="zh-CN" altLang="zh-CN"/>
              <a:t>）或硬盘上（</a:t>
            </a:r>
            <a:r>
              <a:rPr lang="en-US" altLang="zh-CN"/>
              <a:t>HDFS</a:t>
            </a:r>
            <a:r>
              <a:rPr lang="zh-CN" altLang="zh-CN"/>
              <a:t>，当然也可能是其他分布式文件系统）。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最重要的特性就是，提供了容错性，可以自动从节点失败中恢复过来。即如果某个节点上的</a:t>
            </a:r>
            <a:r>
              <a:rPr lang="en-US" altLang="zh-CN"/>
              <a:t>RDD partition</a:t>
            </a:r>
            <a:r>
              <a:rPr lang="zh-CN" altLang="en-US"/>
              <a:t>，因为节点故障，导致数据丢了，那么</a:t>
            </a:r>
            <a:r>
              <a:rPr lang="en-US" altLang="zh-CN"/>
              <a:t>RDD</a:t>
            </a:r>
            <a:r>
              <a:rPr lang="zh-CN" altLang="en-US"/>
              <a:t>会自动通过自己的数据来源重新计算该</a:t>
            </a:r>
            <a:r>
              <a:rPr lang="en-US" altLang="zh-CN"/>
              <a:t>partition</a:t>
            </a:r>
            <a:r>
              <a:rPr lang="zh-CN" altLang="en-US"/>
              <a:t>。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RDD</a:t>
            </a:r>
            <a:r>
              <a:rPr lang="zh-CN" altLang="en-US"/>
              <a:t>的数据默认情况下存放在内存中的，但是在内存资源不足时，</a:t>
            </a:r>
            <a:r>
              <a:rPr lang="en-US" altLang="zh-CN"/>
              <a:t>Spark</a:t>
            </a:r>
            <a:r>
              <a:rPr lang="zh-CN" altLang="en-US"/>
              <a:t>会自动将</a:t>
            </a:r>
            <a:r>
              <a:rPr lang="en-US" altLang="zh-CN"/>
              <a:t>RDD</a:t>
            </a:r>
            <a:r>
              <a:rPr lang="zh-CN" altLang="en-US"/>
              <a:t>数据写入磁盘。（弹性）</a:t>
            </a:r>
            <a:endParaRPr lang="zh-CN" altLang="zh-CN"/>
          </a:p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4CA33889-0043-4C35-B783-FE1418798472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3674"/>
            <a:ext cx="11107601" cy="433972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4CA33889-0043-4C35-B783-FE1418798472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3674"/>
            <a:ext cx="11107601" cy="433972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C3060BB2-FD78-4BEE-AEB2-01D5C06DAAB0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4668"/>
            <a:ext cx="11107601" cy="436923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0" y="-101600"/>
            <a:ext cx="12190413" cy="6959600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 rot="13350635">
            <a:off x="374877" y="-3877897"/>
            <a:ext cx="11236092" cy="11116607"/>
          </a:xfrm>
          <a:custGeom>
            <a:avLst/>
            <a:gdLst>
              <a:gd name="connsiteX0" fmla="*/ 2268560 w 11252694"/>
              <a:gd name="connsiteY0" fmla="*/ 11010726 h 11010726"/>
              <a:gd name="connsiteX1" fmla="*/ 171534 w 11252694"/>
              <a:gd name="connsiteY1" fmla="*/ 8723072 h 11010726"/>
              <a:gd name="connsiteX2" fmla="*/ 129141 w 11252694"/>
              <a:gd name="connsiteY2" fmla="*/ 8524045 h 11010726"/>
              <a:gd name="connsiteX3" fmla="*/ 2957588 w 11252694"/>
              <a:gd name="connsiteY3" fmla="*/ 1313439 h 11010726"/>
              <a:gd name="connsiteX4" fmla="*/ 8614741 w 11252694"/>
              <a:gd name="connsiteY4" fmla="*/ 193423 h 11010726"/>
              <a:gd name="connsiteX5" fmla="*/ 8983338 w 11252694"/>
              <a:gd name="connsiteY5" fmla="*/ 299583 h 11010726"/>
              <a:gd name="connsiteX6" fmla="*/ 11252694 w 11252694"/>
              <a:gd name="connsiteY6" fmla="*/ 2775231 h 1101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2694" h="11010726">
                <a:moveTo>
                  <a:pt x="2268560" y="11010726"/>
                </a:moveTo>
                <a:lnTo>
                  <a:pt x="171534" y="8723072"/>
                </a:lnTo>
                <a:lnTo>
                  <a:pt x="129141" y="8524045"/>
                </a:lnTo>
                <a:cubicBezTo>
                  <a:pt x="-389380" y="5808587"/>
                  <a:pt x="673566" y="2965185"/>
                  <a:pt x="2957588" y="1313439"/>
                </a:cubicBezTo>
                <a:cubicBezTo>
                  <a:pt x="4649105" y="90177"/>
                  <a:pt x="6714236" y="-267070"/>
                  <a:pt x="8614741" y="193423"/>
                </a:cubicBezTo>
                <a:lnTo>
                  <a:pt x="8983338" y="299583"/>
                </a:lnTo>
                <a:lnTo>
                  <a:pt x="11252694" y="2775231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7BEC7-BE04-44BC-B5F9-572F02B37FB6}" type="datetimeFigureOut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1583" y="2674427"/>
            <a:ext cx="6132537" cy="159584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 b="1" i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631" y="4353891"/>
            <a:ext cx="6132537" cy="44992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193040" indent="0" algn="ctr">
              <a:buNone/>
              <a:defRPr sz="845"/>
            </a:lvl2pPr>
            <a:lvl3pPr marL="386080" indent="0" algn="ctr">
              <a:buNone/>
              <a:defRPr sz="760"/>
            </a:lvl3pPr>
            <a:lvl4pPr marL="578485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565" indent="0" algn="ctr">
              <a:buNone/>
              <a:defRPr sz="675"/>
            </a:lvl6pPr>
            <a:lvl7pPr marL="1157605" indent="0" algn="ctr">
              <a:buNone/>
              <a:defRPr sz="675"/>
            </a:lvl7pPr>
            <a:lvl8pPr marL="1350010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1" name="等腰三角形 40"/>
          <p:cNvSpPr/>
          <p:nvPr/>
        </p:nvSpPr>
        <p:spPr>
          <a:xfrm rot="18000000" flipH="1">
            <a:off x="8264078" y="2118378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 rot="19813541" flipH="1">
            <a:off x="4406382" y="768242"/>
            <a:ext cx="443524" cy="386081"/>
          </a:xfrm>
          <a:prstGeom prst="triangle">
            <a:avLst/>
          </a:prstGeom>
          <a:solidFill>
            <a:srgbClr val="1B9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等腰三角形 44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等腰三角形 56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等腰三角形 57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6000873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7298711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7155424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8309854" y="47423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9465554" y="47550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10642844" y="46661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9483015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C3060BB2-FD78-4BEE-AEB2-01D5C06DAAB0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4668"/>
            <a:ext cx="11107601" cy="436923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0" y="-101600"/>
            <a:ext cx="12190413" cy="6959600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 rot="13350635">
            <a:off x="374877" y="-3877897"/>
            <a:ext cx="11236092" cy="11116607"/>
          </a:xfrm>
          <a:custGeom>
            <a:avLst/>
            <a:gdLst>
              <a:gd name="connsiteX0" fmla="*/ 2268560 w 11252694"/>
              <a:gd name="connsiteY0" fmla="*/ 11010726 h 11010726"/>
              <a:gd name="connsiteX1" fmla="*/ 171534 w 11252694"/>
              <a:gd name="connsiteY1" fmla="*/ 8723072 h 11010726"/>
              <a:gd name="connsiteX2" fmla="*/ 129141 w 11252694"/>
              <a:gd name="connsiteY2" fmla="*/ 8524045 h 11010726"/>
              <a:gd name="connsiteX3" fmla="*/ 2957588 w 11252694"/>
              <a:gd name="connsiteY3" fmla="*/ 1313439 h 11010726"/>
              <a:gd name="connsiteX4" fmla="*/ 8614741 w 11252694"/>
              <a:gd name="connsiteY4" fmla="*/ 193423 h 11010726"/>
              <a:gd name="connsiteX5" fmla="*/ 8983338 w 11252694"/>
              <a:gd name="connsiteY5" fmla="*/ 299583 h 11010726"/>
              <a:gd name="connsiteX6" fmla="*/ 11252694 w 11252694"/>
              <a:gd name="connsiteY6" fmla="*/ 2775231 h 1101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2694" h="11010726">
                <a:moveTo>
                  <a:pt x="2268560" y="11010726"/>
                </a:moveTo>
                <a:lnTo>
                  <a:pt x="171534" y="8723072"/>
                </a:lnTo>
                <a:lnTo>
                  <a:pt x="129141" y="8524045"/>
                </a:lnTo>
                <a:cubicBezTo>
                  <a:pt x="-389380" y="5808587"/>
                  <a:pt x="673566" y="2965185"/>
                  <a:pt x="2957588" y="1313439"/>
                </a:cubicBezTo>
                <a:cubicBezTo>
                  <a:pt x="4649105" y="90177"/>
                  <a:pt x="6714236" y="-267070"/>
                  <a:pt x="8614741" y="193423"/>
                </a:cubicBezTo>
                <a:lnTo>
                  <a:pt x="8983338" y="299583"/>
                </a:lnTo>
                <a:lnTo>
                  <a:pt x="11252694" y="2775231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7BEC7-BE04-44BC-B5F9-572F02B37FB6}" type="datetimeFigureOut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1583" y="2674427"/>
            <a:ext cx="6132537" cy="159584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 b="1" i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631" y="4353891"/>
            <a:ext cx="6132537" cy="44992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193040" indent="0" algn="ctr">
              <a:buNone/>
              <a:defRPr sz="845"/>
            </a:lvl2pPr>
            <a:lvl3pPr marL="386080" indent="0" algn="ctr">
              <a:buNone/>
              <a:defRPr sz="760"/>
            </a:lvl3pPr>
            <a:lvl4pPr marL="578485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565" indent="0" algn="ctr">
              <a:buNone/>
              <a:defRPr sz="675"/>
            </a:lvl6pPr>
            <a:lvl7pPr marL="1157605" indent="0" algn="ctr">
              <a:buNone/>
              <a:defRPr sz="675"/>
            </a:lvl7pPr>
            <a:lvl8pPr marL="1350010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1" name="等腰三角形 40"/>
          <p:cNvSpPr/>
          <p:nvPr/>
        </p:nvSpPr>
        <p:spPr>
          <a:xfrm rot="18000000" flipH="1">
            <a:off x="8264078" y="2118378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 rot="19813541" flipH="1">
            <a:off x="4406382" y="768242"/>
            <a:ext cx="443524" cy="386081"/>
          </a:xfrm>
          <a:prstGeom prst="triangle">
            <a:avLst/>
          </a:prstGeom>
          <a:solidFill>
            <a:srgbClr val="1B9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等腰三角形 44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48" name="等腰三角形 4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等腰三角形 4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53" name="等腰三角形 52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等腰三角形 55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等腰三角形 57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6000873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7298711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7155424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8309854" y="47423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9465554" y="47550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10642844" y="46661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9483015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 userDrawn="1"/>
        </p:nvSpPr>
        <p:spPr bwMode="auto">
          <a:xfrm>
            <a:off x="0" y="1968500"/>
            <a:ext cx="12190413" cy="2168525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" name="文本框 15"/>
          <p:cNvSpPr txBox="1">
            <a:spLocks noChangeArrowheads="1"/>
          </p:cNvSpPr>
          <p:nvPr userDrawn="1"/>
        </p:nvSpPr>
        <p:spPr bwMode="auto">
          <a:xfrm>
            <a:off x="7875588" y="374650"/>
            <a:ext cx="2733675" cy="36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43" tIns="45674" rIns="91343" bIns="4567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dirty="0">
                <a:solidFill>
                  <a:srgbClr val="064BB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大数据，大智慧，大未来</a:t>
            </a:r>
            <a:endParaRPr lang="zh-CN" altLang="en-US" b="1" dirty="0">
              <a:solidFill>
                <a:srgbClr val="064BB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0529888" y="558800"/>
            <a:ext cx="1285875" cy="0"/>
          </a:xfrm>
          <a:prstGeom prst="line">
            <a:avLst/>
          </a:prstGeom>
          <a:ln w="12700">
            <a:solidFill>
              <a:srgbClr val="064BB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6589713" y="558800"/>
            <a:ext cx="1285875" cy="0"/>
          </a:xfrm>
          <a:prstGeom prst="line">
            <a:avLst/>
          </a:prstGeom>
          <a:ln w="12700">
            <a:solidFill>
              <a:srgbClr val="064BB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5926234" y="2706149"/>
            <a:ext cx="5889861" cy="692150"/>
          </a:xfrm>
        </p:spPr>
        <p:txBody>
          <a:bodyPr/>
          <a:lstStyle>
            <a:lvl1pPr algn="ctr">
              <a:defRPr sz="3600" b="1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" name="日期占位符 29"/>
          <p:cNvSpPr>
            <a:spLocks noGrp="1"/>
          </p:cNvSpPr>
          <p:nvPr>
            <p:ph type="dt" sz="half" idx="10"/>
          </p:nvPr>
        </p:nvSpPr>
        <p:spPr>
          <a:xfrm>
            <a:off x="9447213" y="3771900"/>
            <a:ext cx="2743200" cy="365125"/>
          </a:xfrm>
        </p:spPr>
        <p:txBody>
          <a:bodyPr/>
          <a:lstStyle>
            <a:lvl1pPr algn="r">
              <a:defRPr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6CABCA7E-A68E-41AC-9666-8898847E04B3}" type="datetimeFigureOut">
              <a:rPr lang="zh-CN" altLang="en-US"/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156" y="4586223"/>
            <a:ext cx="4610100" cy="1847850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587DE6-4407-4621-BB17-3A8A7204AD38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558BA2A-750B-449B-B1D9-BD5A4096EED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5E5765-AB32-4239-BD9B-3269D673DF2F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336B7E0-C2FC-47BB-9FB3-CE567CC2C0C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587DE6-4407-4621-BB17-3A8A7204AD38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558BA2A-750B-449B-B1D9-BD5A4096EED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0" Type="http://schemas.openxmlformats.org/officeDocument/2006/relationships/notesSlide" Target="../notesSlides/notesSlide15.xml"/><Relationship Id="rId2" Type="http://schemas.openxmlformats.org/officeDocument/2006/relationships/tags" Target="../tags/tag75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91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tags" Target="../tags/tag7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image" Target="../media/image12.png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14.png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image" Target="../media/image13.png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1" Type="http://schemas.openxmlformats.org/officeDocument/2006/relationships/notesSlide" Target="../notesSlides/notesSlide19.xml"/><Relationship Id="rId10" Type="http://schemas.openxmlformats.org/officeDocument/2006/relationships/slideLayout" Target="../slideLayouts/slideLayout5.xml"/><Relationship Id="rId1" Type="http://schemas.openxmlformats.org/officeDocument/2006/relationships/tags" Target="../tags/tag107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1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image" Target="../media/image15.png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129.xml"/><Relationship Id="rId5" Type="http://schemas.openxmlformats.org/officeDocument/2006/relationships/image" Target="../media/image16.png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3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image" Target="../media/image17.png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141.xml"/><Relationship Id="rId7" Type="http://schemas.openxmlformats.org/officeDocument/2006/relationships/image" Target="../media/image19.png"/><Relationship Id="rId6" Type="http://schemas.openxmlformats.org/officeDocument/2006/relationships/tags" Target="../tags/tag140.xml"/><Relationship Id="rId5" Type="http://schemas.openxmlformats.org/officeDocument/2006/relationships/image" Target="../media/image18.png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0" Type="http://schemas.openxmlformats.org/officeDocument/2006/relationships/notesSlide" Target="../notesSlides/notesSlide24.xml"/><Relationship Id="rId1" Type="http://schemas.openxmlformats.org/officeDocument/2006/relationships/tags" Target="../tags/tag136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7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56.xml"/><Relationship Id="rId6" Type="http://schemas.openxmlformats.org/officeDocument/2006/relationships/image" Target="../media/image21.png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image" Target="../media/image22.png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1" Type="http://schemas.openxmlformats.org/officeDocument/2006/relationships/notesSlide" Target="../notesSlides/notesSlide28.xml"/><Relationship Id="rId10" Type="http://schemas.openxmlformats.org/officeDocument/2006/relationships/slideLayout" Target="../slideLayouts/slideLayout5.xml"/><Relationship Id="rId1" Type="http://schemas.openxmlformats.org/officeDocument/2006/relationships/tags" Target="../tags/tag15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image" Target="../media/image24.png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1" Type="http://schemas.openxmlformats.org/officeDocument/2006/relationships/notesSlide" Target="../notesSlides/notesSlide29.xml"/><Relationship Id="rId10" Type="http://schemas.openxmlformats.org/officeDocument/2006/relationships/slideLayout" Target="../slideLayouts/slideLayout5.xml"/><Relationship Id="rId1" Type="http://schemas.openxmlformats.org/officeDocument/2006/relationships/tags" Target="../tags/tag164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27.png"/><Relationship Id="rId7" Type="http://schemas.openxmlformats.org/officeDocument/2006/relationships/tags" Target="../tags/tag176.xml"/><Relationship Id="rId6" Type="http://schemas.openxmlformats.org/officeDocument/2006/relationships/image" Target="../media/image26.png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0" Type="http://schemas.openxmlformats.org/officeDocument/2006/relationships/notesSlide" Target="../notesSlides/notesSlide30.xml"/><Relationship Id="rId1" Type="http://schemas.openxmlformats.org/officeDocument/2006/relationships/tags" Target="../tags/tag171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29.png"/><Relationship Id="rId7" Type="http://schemas.openxmlformats.org/officeDocument/2006/relationships/tags" Target="../tags/tag182.xml"/><Relationship Id="rId6" Type="http://schemas.openxmlformats.org/officeDocument/2006/relationships/image" Target="../media/image28.png"/><Relationship Id="rId5" Type="http://schemas.openxmlformats.org/officeDocument/2006/relationships/tags" Target="../tags/tag181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0" Type="http://schemas.openxmlformats.org/officeDocument/2006/relationships/notesSlide" Target="../notesSlides/notesSlide31.xml"/><Relationship Id="rId1" Type="http://schemas.openxmlformats.org/officeDocument/2006/relationships/tags" Target="../tags/tag177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2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188.xml"/><Relationship Id="rId6" Type="http://schemas.openxmlformats.org/officeDocument/2006/relationships/image" Target="../media/image30.png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tags" Target="../tags/tag18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" Type="http://schemas.openxmlformats.org/officeDocument/2006/relationships/tags" Target="../tags/tag19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6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8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218.xml"/><Relationship Id="rId6" Type="http://schemas.openxmlformats.org/officeDocument/2006/relationships/image" Target="../media/image35.png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" Type="http://schemas.openxmlformats.org/officeDocument/2006/relationships/tags" Target="../tags/tag21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0" Type="http://schemas.openxmlformats.org/officeDocument/2006/relationships/notesSlide" Target="../notesSlides/notesSlide3.xml"/><Relationship Id="rId2" Type="http://schemas.openxmlformats.org/officeDocument/2006/relationships/tags" Target="../tags/tag5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21.xml"/><Relationship Id="rId17" Type="http://schemas.openxmlformats.org/officeDocument/2006/relationships/tags" Target="../tags/tag20.xml"/><Relationship Id="rId16" Type="http://schemas.openxmlformats.org/officeDocument/2006/relationships/tags" Target="../tags/tag19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9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" Type="http://schemas.openxmlformats.org/officeDocument/2006/relationships/tags" Target="../tags/tag219.xml"/></Relationships>
</file>

<file path=ppt/slides/_rels/slide4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0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tags" Target="../tags/tag224.xml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0" Type="http://schemas.openxmlformats.org/officeDocument/2006/relationships/notesSlide" Target="../notesSlides/notesSlide41.xml"/><Relationship Id="rId2" Type="http://schemas.openxmlformats.org/officeDocument/2006/relationships/tags" Target="../tags/tag229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245.xml"/><Relationship Id="rId17" Type="http://schemas.openxmlformats.org/officeDocument/2006/relationships/tags" Target="../tags/tag244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tags" Target="../tags/tag240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tags" Target="../tags/tag246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3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4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" Type="http://schemas.openxmlformats.org/officeDocument/2006/relationships/tags" Target="../tags/tag255.xml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5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265.xml"/><Relationship Id="rId6" Type="http://schemas.openxmlformats.org/officeDocument/2006/relationships/image" Target="../media/image39.png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" Type="http://schemas.openxmlformats.org/officeDocument/2006/relationships/tags" Target="../tags/tag260.xml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tags" Target="../tags/tag266.xml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7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275.xml"/><Relationship Id="rId6" Type="http://schemas.openxmlformats.org/officeDocument/2006/relationships/image" Target="../media/image40.png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" Type="http://schemas.openxmlformats.org/officeDocument/2006/relationships/tags" Target="../tags/tag27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8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tags" Target="../tags/tag27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9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286.xml"/><Relationship Id="rId6" Type="http://schemas.openxmlformats.org/officeDocument/2006/relationships/image" Target="../media/image42.png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tags" Target="../tags/tag281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0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" Type="http://schemas.openxmlformats.org/officeDocument/2006/relationships/tags" Target="../tags/tag287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1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" Type="http://schemas.openxmlformats.org/officeDocument/2006/relationships/tags" Target="../tags/tag292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image" Target="../media/image45.png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0" Type="http://schemas.openxmlformats.org/officeDocument/2006/relationships/notesSlide" Target="../notesSlides/notesSlide52.xml"/><Relationship Id="rId1" Type="http://schemas.openxmlformats.org/officeDocument/2006/relationships/tags" Target="../tags/tag297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7.png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image" Target="../media/image46.png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1" Type="http://schemas.openxmlformats.org/officeDocument/2006/relationships/notesSlide" Target="../notesSlides/notesSlide53.xml"/><Relationship Id="rId10" Type="http://schemas.openxmlformats.org/officeDocument/2006/relationships/slideLayout" Target="../slideLayouts/slideLayout5.xml"/><Relationship Id="rId1" Type="http://schemas.openxmlformats.org/officeDocument/2006/relationships/tags" Target="../tags/tag304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4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316.xml"/><Relationship Id="rId6" Type="http://schemas.openxmlformats.org/officeDocument/2006/relationships/image" Target="../media/image48.png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tags" Target="../tags/tag311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50.png"/><Relationship Id="rId7" Type="http://schemas.openxmlformats.org/officeDocument/2006/relationships/tags" Target="../tags/tag322.xml"/><Relationship Id="rId6" Type="http://schemas.openxmlformats.org/officeDocument/2006/relationships/image" Target="../media/image49.png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0" Type="http://schemas.openxmlformats.org/officeDocument/2006/relationships/notesSlide" Target="../notesSlides/notesSlide55.xml"/><Relationship Id="rId1" Type="http://schemas.openxmlformats.org/officeDocument/2006/relationships/tags" Target="../tags/tag317.xml"/></Relationships>
</file>

<file path=ppt/slides/_rels/slide5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" Type="http://schemas.openxmlformats.org/officeDocument/2006/relationships/tags" Target="../tags/tag323.xml"/></Relationships>
</file>

<file path=ppt/slides/_rels/slide58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0" Type="http://schemas.openxmlformats.org/officeDocument/2006/relationships/notesSlide" Target="../notesSlides/notesSlide57.xml"/><Relationship Id="rId2" Type="http://schemas.openxmlformats.org/officeDocument/2006/relationships/tags" Target="../tags/tag328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344.xml"/><Relationship Id="rId17" Type="http://schemas.openxmlformats.org/officeDocument/2006/relationships/tags" Target="../tags/tag343.xml"/><Relationship Id="rId16" Type="http://schemas.openxmlformats.org/officeDocument/2006/relationships/tags" Target="../tags/tag342.xml"/><Relationship Id="rId15" Type="http://schemas.openxmlformats.org/officeDocument/2006/relationships/tags" Target="../tags/tag341.xml"/><Relationship Id="rId14" Type="http://schemas.openxmlformats.org/officeDocument/2006/relationships/tags" Target="../tags/tag340.xml"/><Relationship Id="rId13" Type="http://schemas.openxmlformats.org/officeDocument/2006/relationships/tags" Target="../tags/tag339.xml"/><Relationship Id="rId12" Type="http://schemas.openxmlformats.org/officeDocument/2006/relationships/tags" Target="../tags/tag338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tags" Target="../tags/tag327.xml"/></Relationships>
</file>

<file path=ppt/slides/_rels/slide5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" Type="http://schemas.openxmlformats.org/officeDocument/2006/relationships/tags" Target="../tags/tag34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6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52.png"/><Relationship Id="rId7" Type="http://schemas.openxmlformats.org/officeDocument/2006/relationships/tags" Target="../tags/tag354.xml"/><Relationship Id="rId6" Type="http://schemas.openxmlformats.org/officeDocument/2006/relationships/image" Target="../media/image51.png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0" Type="http://schemas.openxmlformats.org/officeDocument/2006/relationships/notesSlide" Target="../notesSlides/notesSlide59.xml"/><Relationship Id="rId1" Type="http://schemas.openxmlformats.org/officeDocument/2006/relationships/tags" Target="../tags/tag349.xml"/></Relationships>
</file>

<file path=ppt/slides/_rels/slide6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0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360.xml"/><Relationship Id="rId6" Type="http://schemas.openxmlformats.org/officeDocument/2006/relationships/image" Target="../media/image53.png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" Type="http://schemas.openxmlformats.org/officeDocument/2006/relationships/tags" Target="../tags/tag355.xml"/></Relationships>
</file>

<file path=ppt/slides/_rels/slide6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55.png"/><Relationship Id="rId7" Type="http://schemas.openxmlformats.org/officeDocument/2006/relationships/tags" Target="../tags/tag366.xml"/><Relationship Id="rId6" Type="http://schemas.openxmlformats.org/officeDocument/2006/relationships/image" Target="../media/image54.png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0" Type="http://schemas.openxmlformats.org/officeDocument/2006/relationships/notesSlide" Target="../notesSlides/notesSlide61.xml"/><Relationship Id="rId1" Type="http://schemas.openxmlformats.org/officeDocument/2006/relationships/tags" Target="../tags/tag361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2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tags" Target="../tags/tag371.xml"/><Relationship Id="rId4" Type="http://schemas.openxmlformats.org/officeDocument/2006/relationships/tags" Target="../tags/tag370.xml"/><Relationship Id="rId3" Type="http://schemas.openxmlformats.org/officeDocument/2006/relationships/tags" Target="../tags/tag369.xml"/><Relationship Id="rId2" Type="http://schemas.openxmlformats.org/officeDocument/2006/relationships/tags" Target="../tags/tag368.xml"/><Relationship Id="rId1" Type="http://schemas.openxmlformats.org/officeDocument/2006/relationships/tags" Target="../tags/tag367.xml"/></Relationships>
</file>

<file path=ppt/slides/_rels/slide6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3.xml"/><Relationship Id="rId8" Type="http://schemas.openxmlformats.org/officeDocument/2006/relationships/slideLayout" Target="../slideLayouts/slideLayout4.xml"/><Relationship Id="rId7" Type="http://schemas.openxmlformats.org/officeDocument/2006/relationships/tags" Target="../tags/tag377.xml"/><Relationship Id="rId6" Type="http://schemas.openxmlformats.org/officeDocument/2006/relationships/image" Target="../media/image57.png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" Type="http://schemas.openxmlformats.org/officeDocument/2006/relationships/tags" Target="../tags/tag372.xml"/></Relationships>
</file>

<file path=ppt/slides/_rels/slide6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" Type="http://schemas.openxmlformats.org/officeDocument/2006/relationships/tags" Target="../tags/tag379.xml"/><Relationship Id="rId1" Type="http://schemas.openxmlformats.org/officeDocument/2006/relationships/tags" Target="../tags/tag378.xml"/></Relationships>
</file>

<file path=ppt/slides/_rels/slide66.xml.rels><?xml version="1.0" encoding="UTF-8" standalone="yes"?>
<Relationships xmlns="http://schemas.openxmlformats.org/package/2006/relationships"><Relationship Id="rId9" Type="http://schemas.openxmlformats.org/officeDocument/2006/relationships/tags" Target="../tags/tag390.xml"/><Relationship Id="rId8" Type="http://schemas.openxmlformats.org/officeDocument/2006/relationships/tags" Target="../tags/tag389.xml"/><Relationship Id="rId7" Type="http://schemas.openxmlformats.org/officeDocument/2006/relationships/tags" Target="../tags/tag388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0" Type="http://schemas.openxmlformats.org/officeDocument/2006/relationships/notesSlide" Target="../notesSlides/notesSlide65.xml"/><Relationship Id="rId2" Type="http://schemas.openxmlformats.org/officeDocument/2006/relationships/tags" Target="../tags/tag383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399.xml"/><Relationship Id="rId17" Type="http://schemas.openxmlformats.org/officeDocument/2006/relationships/tags" Target="../tags/tag398.xml"/><Relationship Id="rId16" Type="http://schemas.openxmlformats.org/officeDocument/2006/relationships/tags" Target="../tags/tag397.xml"/><Relationship Id="rId15" Type="http://schemas.openxmlformats.org/officeDocument/2006/relationships/tags" Target="../tags/tag396.xml"/><Relationship Id="rId14" Type="http://schemas.openxmlformats.org/officeDocument/2006/relationships/tags" Target="../tags/tag395.xml"/><Relationship Id="rId13" Type="http://schemas.openxmlformats.org/officeDocument/2006/relationships/tags" Target="../tags/tag394.xml"/><Relationship Id="rId12" Type="http://schemas.openxmlformats.org/officeDocument/2006/relationships/tags" Target="../tags/tag393.xml"/><Relationship Id="rId11" Type="http://schemas.openxmlformats.org/officeDocument/2006/relationships/tags" Target="../tags/tag392.xml"/><Relationship Id="rId10" Type="http://schemas.openxmlformats.org/officeDocument/2006/relationships/tags" Target="../tags/tag391.xml"/><Relationship Id="rId1" Type="http://schemas.openxmlformats.org/officeDocument/2006/relationships/tags" Target="../tags/tag382.xml"/></Relationships>
</file>

<file path=ppt/slides/_rels/slide6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6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" Type="http://schemas.openxmlformats.org/officeDocument/2006/relationships/tags" Target="../tags/tag400.xml"/></Relationships>
</file>

<file path=ppt/slides/_rels/slide6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0" Type="http://schemas.openxmlformats.org/officeDocument/2006/relationships/notesSlide" Target="../notesSlides/notesSlide67.xml"/><Relationship Id="rId1" Type="http://schemas.openxmlformats.org/officeDocument/2006/relationships/tags" Target="../tags/tag404.xml"/></Relationships>
</file>

<file path=ppt/slides/_rels/slide69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tags" Target="../tags/tag418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tags" Target="../tags/tag414.xml"/><Relationship Id="rId2" Type="http://schemas.openxmlformats.org/officeDocument/2006/relationships/tags" Target="../tags/tag413.xml"/><Relationship Id="rId12" Type="http://schemas.openxmlformats.org/officeDocument/2006/relationships/notesSlide" Target="../notesSlides/notesSlide68.xml"/><Relationship Id="rId11" Type="http://schemas.openxmlformats.org/officeDocument/2006/relationships/slideLayout" Target="../slideLayouts/slideLayout4.xml"/><Relationship Id="rId10" Type="http://schemas.openxmlformats.org/officeDocument/2006/relationships/tags" Target="../tags/tag421.xml"/><Relationship Id="rId1" Type="http://schemas.openxmlformats.org/officeDocument/2006/relationships/tags" Target="../tags/tag4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7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" Type="http://schemas.openxmlformats.org/officeDocument/2006/relationships/tags" Target="../tags/tag422.xml"/></Relationships>
</file>

<file path=ppt/slides/_rels/slide7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0" Type="http://schemas.openxmlformats.org/officeDocument/2006/relationships/notesSlide" Target="../notesSlides/notesSlide70.xml"/><Relationship Id="rId1" Type="http://schemas.openxmlformats.org/officeDocument/2006/relationships/tags" Target="../tags/tag426.xml"/></Relationships>
</file>

<file path=ppt/slides/_rels/slide7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59.png"/><Relationship Id="rId7" Type="http://schemas.openxmlformats.org/officeDocument/2006/relationships/tags" Target="../tags/tag439.xml"/><Relationship Id="rId6" Type="http://schemas.openxmlformats.org/officeDocument/2006/relationships/image" Target="../media/image58.png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0" Type="http://schemas.openxmlformats.org/officeDocument/2006/relationships/notesSlide" Target="../notesSlides/notesSlide71.xml"/><Relationship Id="rId1" Type="http://schemas.openxmlformats.org/officeDocument/2006/relationships/tags" Target="../tags/tag434.xml"/></Relationships>
</file>

<file path=ppt/slides/_rels/slide7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61.png"/><Relationship Id="rId7" Type="http://schemas.openxmlformats.org/officeDocument/2006/relationships/tags" Target="../tags/tag445.xml"/><Relationship Id="rId6" Type="http://schemas.openxmlformats.org/officeDocument/2006/relationships/image" Target="../media/image60.png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0" Type="http://schemas.openxmlformats.org/officeDocument/2006/relationships/notesSlide" Target="../notesSlides/notesSlide72.xml"/><Relationship Id="rId1" Type="http://schemas.openxmlformats.org/officeDocument/2006/relationships/tags" Target="../tags/tag440.xml"/></Relationships>
</file>

<file path=ppt/slides/_rels/slide7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453.xml"/><Relationship Id="rId7" Type="http://schemas.openxmlformats.org/officeDocument/2006/relationships/tags" Target="../tags/tag452.xml"/><Relationship Id="rId6" Type="http://schemas.openxmlformats.org/officeDocument/2006/relationships/tags" Target="../tags/tag451.xml"/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0" Type="http://schemas.openxmlformats.org/officeDocument/2006/relationships/notesSlide" Target="../notesSlides/notesSlide73.xml"/><Relationship Id="rId1" Type="http://schemas.openxmlformats.org/officeDocument/2006/relationships/tags" Target="../tags/tag446.xml"/></Relationships>
</file>

<file path=ppt/slides/_rels/slide7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63.png"/><Relationship Id="rId7" Type="http://schemas.openxmlformats.org/officeDocument/2006/relationships/tags" Target="../tags/tag459.xml"/><Relationship Id="rId6" Type="http://schemas.openxmlformats.org/officeDocument/2006/relationships/image" Target="../media/image62.png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0" Type="http://schemas.openxmlformats.org/officeDocument/2006/relationships/notesSlide" Target="../notesSlides/notesSlide74.xml"/><Relationship Id="rId1" Type="http://schemas.openxmlformats.org/officeDocument/2006/relationships/tags" Target="../tags/tag454.xml"/></Relationships>
</file>

<file path=ppt/slides/_rels/slide7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65.png"/><Relationship Id="rId7" Type="http://schemas.openxmlformats.org/officeDocument/2006/relationships/tags" Target="../tags/tag465.xml"/><Relationship Id="rId6" Type="http://schemas.openxmlformats.org/officeDocument/2006/relationships/image" Target="../media/image64.png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0" Type="http://schemas.openxmlformats.org/officeDocument/2006/relationships/notesSlide" Target="../notesSlides/notesSlide75.xml"/><Relationship Id="rId1" Type="http://schemas.openxmlformats.org/officeDocument/2006/relationships/tags" Target="../tags/tag460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6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tags" Target="../tags/tag470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" Type="http://schemas.openxmlformats.org/officeDocument/2006/relationships/tags" Target="../tags/tag466.xml"/></Relationships>
</file>

<file path=ppt/slides/_rels/slide78.xml.rels><?xml version="1.0" encoding="UTF-8" standalone="yes"?>
<Relationships xmlns="http://schemas.openxmlformats.org/package/2006/relationships"><Relationship Id="rId9" Type="http://schemas.openxmlformats.org/officeDocument/2006/relationships/tags" Target="../tags/tag478.xml"/><Relationship Id="rId8" Type="http://schemas.openxmlformats.org/officeDocument/2006/relationships/tags" Target="../tags/tag477.xml"/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image" Target="../media/image67.jpeg"/><Relationship Id="rId4" Type="http://schemas.openxmlformats.org/officeDocument/2006/relationships/tags" Target="../tags/tag474.xml"/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3" Type="http://schemas.openxmlformats.org/officeDocument/2006/relationships/notesSlide" Target="../notesSlides/notesSlide77.xml"/><Relationship Id="rId12" Type="http://schemas.openxmlformats.org/officeDocument/2006/relationships/slideLayout" Target="../slideLayouts/slideLayout4.xml"/><Relationship Id="rId11" Type="http://schemas.openxmlformats.org/officeDocument/2006/relationships/tags" Target="../tags/tag480.xml"/><Relationship Id="rId10" Type="http://schemas.openxmlformats.org/officeDocument/2006/relationships/tags" Target="../tags/tag479.xml"/><Relationship Id="rId1" Type="http://schemas.openxmlformats.org/officeDocument/2006/relationships/tags" Target="../tags/tag471.xml"/></Relationships>
</file>

<file path=ppt/slides/_rels/slide7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8.xml"/><Relationship Id="rId8" Type="http://schemas.openxmlformats.org/officeDocument/2006/relationships/slideLayout" Target="../slideLayouts/slideLayout5.xml"/><Relationship Id="rId7" Type="http://schemas.openxmlformats.org/officeDocument/2006/relationships/tags" Target="../tags/tag486.xml"/><Relationship Id="rId6" Type="http://schemas.openxmlformats.org/officeDocument/2006/relationships/image" Target="../media/image68.png"/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" Type="http://schemas.openxmlformats.org/officeDocument/2006/relationships/tags" Target="../tags/tag48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9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tags" Target="../tags/tag491.xml"/><Relationship Id="rId4" Type="http://schemas.openxmlformats.org/officeDocument/2006/relationships/tags" Target="../tags/tag490.xml"/><Relationship Id="rId3" Type="http://schemas.openxmlformats.org/officeDocument/2006/relationships/tags" Target="../tags/tag489.xml"/><Relationship Id="rId2" Type="http://schemas.openxmlformats.org/officeDocument/2006/relationships/tags" Target="../tags/tag488.xml"/><Relationship Id="rId1" Type="http://schemas.openxmlformats.org/officeDocument/2006/relationships/tags" Target="../tags/tag487.xml"/></Relationships>
</file>

<file path=ppt/slides/_rels/slide8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499.xml"/><Relationship Id="rId7" Type="http://schemas.openxmlformats.org/officeDocument/2006/relationships/tags" Target="../tags/tag498.xml"/><Relationship Id="rId6" Type="http://schemas.openxmlformats.org/officeDocument/2006/relationships/tags" Target="../tags/tag497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0" Type="http://schemas.openxmlformats.org/officeDocument/2006/relationships/notesSlide" Target="../notesSlides/notesSlide80.xml"/><Relationship Id="rId1" Type="http://schemas.openxmlformats.org/officeDocument/2006/relationships/tags" Target="../tags/tag492.xml"/></Relationships>
</file>

<file path=ppt/slides/_rels/slide8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71.png"/><Relationship Id="rId7" Type="http://schemas.openxmlformats.org/officeDocument/2006/relationships/tags" Target="../tags/tag505.xml"/><Relationship Id="rId6" Type="http://schemas.openxmlformats.org/officeDocument/2006/relationships/image" Target="../media/image70.png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tags" Target="../tags/tag501.xml"/><Relationship Id="rId10" Type="http://schemas.openxmlformats.org/officeDocument/2006/relationships/notesSlide" Target="../notesSlides/notesSlide81.xml"/><Relationship Id="rId1" Type="http://schemas.openxmlformats.org/officeDocument/2006/relationships/tags" Target="../tags/tag500.xml"/></Relationships>
</file>

<file path=ppt/slides/_rels/slide8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2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" Type="http://schemas.openxmlformats.org/officeDocument/2006/relationships/tags" Target="../tags/tag506.xml"/></Relationships>
</file>

<file path=ppt/slides/_rels/slide84.xml.rels><?xml version="1.0" encoding="UTF-8" standalone="yes"?>
<Relationships xmlns="http://schemas.openxmlformats.org/package/2006/relationships"><Relationship Id="rId9" Type="http://schemas.openxmlformats.org/officeDocument/2006/relationships/tags" Target="../tags/tag518.xml"/><Relationship Id="rId8" Type="http://schemas.openxmlformats.org/officeDocument/2006/relationships/tags" Target="../tags/tag517.xml"/><Relationship Id="rId7" Type="http://schemas.openxmlformats.org/officeDocument/2006/relationships/tags" Target="../tags/tag516.xml"/><Relationship Id="rId6" Type="http://schemas.openxmlformats.org/officeDocument/2006/relationships/tags" Target="../tags/tag515.xml"/><Relationship Id="rId5" Type="http://schemas.openxmlformats.org/officeDocument/2006/relationships/tags" Target="../tags/tag514.xml"/><Relationship Id="rId4" Type="http://schemas.openxmlformats.org/officeDocument/2006/relationships/tags" Target="../tags/tag513.xml"/><Relationship Id="rId3" Type="http://schemas.openxmlformats.org/officeDocument/2006/relationships/tags" Target="../tags/tag512.xml"/><Relationship Id="rId20" Type="http://schemas.openxmlformats.org/officeDocument/2006/relationships/notesSlide" Target="../notesSlides/notesSlide83.xml"/><Relationship Id="rId2" Type="http://schemas.openxmlformats.org/officeDocument/2006/relationships/tags" Target="../tags/tag511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527.xml"/><Relationship Id="rId17" Type="http://schemas.openxmlformats.org/officeDocument/2006/relationships/tags" Target="../tags/tag526.xml"/><Relationship Id="rId16" Type="http://schemas.openxmlformats.org/officeDocument/2006/relationships/tags" Target="../tags/tag525.xml"/><Relationship Id="rId15" Type="http://schemas.openxmlformats.org/officeDocument/2006/relationships/tags" Target="../tags/tag524.xml"/><Relationship Id="rId14" Type="http://schemas.openxmlformats.org/officeDocument/2006/relationships/tags" Target="../tags/tag523.xml"/><Relationship Id="rId13" Type="http://schemas.openxmlformats.org/officeDocument/2006/relationships/tags" Target="../tags/tag522.xml"/><Relationship Id="rId12" Type="http://schemas.openxmlformats.org/officeDocument/2006/relationships/tags" Target="../tags/tag521.xml"/><Relationship Id="rId11" Type="http://schemas.openxmlformats.org/officeDocument/2006/relationships/tags" Target="../tags/tag520.xml"/><Relationship Id="rId10" Type="http://schemas.openxmlformats.org/officeDocument/2006/relationships/tags" Target="../tags/tag519.xml"/><Relationship Id="rId1" Type="http://schemas.openxmlformats.org/officeDocument/2006/relationships/tags" Target="../tags/tag510.xml"/></Relationships>
</file>

<file path=ppt/slides/_rels/slide8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531.xml"/><Relationship Id="rId3" Type="http://schemas.openxmlformats.org/officeDocument/2006/relationships/tags" Target="../tags/tag530.xml"/><Relationship Id="rId2" Type="http://schemas.openxmlformats.org/officeDocument/2006/relationships/tags" Target="../tags/tag529.xml"/><Relationship Id="rId1" Type="http://schemas.openxmlformats.org/officeDocument/2006/relationships/tags" Target="../tags/tag52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32.xml"/></Relationships>
</file>

<file path=ppt/slides/_rels/slide8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535.xml"/><Relationship Id="rId3" Type="http://schemas.openxmlformats.org/officeDocument/2006/relationships/image" Target="../media/image72.png"/><Relationship Id="rId2" Type="http://schemas.openxmlformats.org/officeDocument/2006/relationships/tags" Target="../tags/tag534.xml"/><Relationship Id="rId1" Type="http://schemas.openxmlformats.org/officeDocument/2006/relationships/tags" Target="../tags/tag533.xml"/></Relationships>
</file>

<file path=ppt/slides/_rels/slide8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ags" Target="../tags/tag542.xml"/><Relationship Id="rId7" Type="http://schemas.openxmlformats.org/officeDocument/2006/relationships/tags" Target="../tags/tag541.xml"/><Relationship Id="rId6" Type="http://schemas.openxmlformats.org/officeDocument/2006/relationships/tags" Target="../tags/tag540.xml"/><Relationship Id="rId5" Type="http://schemas.openxmlformats.org/officeDocument/2006/relationships/tags" Target="../tags/tag539.xml"/><Relationship Id="rId4" Type="http://schemas.openxmlformats.org/officeDocument/2006/relationships/tags" Target="../tags/tag538.xml"/><Relationship Id="rId3" Type="http://schemas.openxmlformats.org/officeDocument/2006/relationships/image" Target="../media/image73.png"/><Relationship Id="rId2" Type="http://schemas.openxmlformats.org/officeDocument/2006/relationships/tags" Target="../tags/tag537.xml"/><Relationship Id="rId10" Type="http://schemas.openxmlformats.org/officeDocument/2006/relationships/notesSlide" Target="../notesSlides/notesSlide86.xml"/><Relationship Id="rId1" Type="http://schemas.openxmlformats.org/officeDocument/2006/relationships/tags" Target="../tags/tag536.xml"/></Relationships>
</file>

<file path=ppt/slides/_rels/slide8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546.xml"/><Relationship Id="rId3" Type="http://schemas.openxmlformats.org/officeDocument/2006/relationships/tags" Target="../tags/tag545.xml"/><Relationship Id="rId2" Type="http://schemas.openxmlformats.org/officeDocument/2006/relationships/tags" Target="../tags/tag544.xml"/><Relationship Id="rId1" Type="http://schemas.openxmlformats.org/officeDocument/2006/relationships/tags" Target="../tags/tag54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7.png"/><Relationship Id="rId7" Type="http://schemas.openxmlformats.org/officeDocument/2006/relationships/tags" Target="../tags/tag45.xml"/><Relationship Id="rId6" Type="http://schemas.openxmlformats.org/officeDocument/2006/relationships/image" Target="../media/image6.png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0" Type="http://schemas.openxmlformats.org/officeDocument/2006/relationships/notesSlide" Target="../notesSlides/notesSlide8.xml"/><Relationship Id="rId1" Type="http://schemas.openxmlformats.org/officeDocument/2006/relationships/tags" Target="../tags/tag40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4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48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49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5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5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0.xml"/></Relationships>
</file>

<file path=ppt/slides/_rels/slide96.xml.rels><?xml version="1.0" encoding="UTF-8" standalone="yes"?>
<Relationships xmlns="http://schemas.openxmlformats.org/package/2006/relationships"><Relationship Id="rId9" Type="http://schemas.openxmlformats.org/officeDocument/2006/relationships/tags" Target="../tags/tag560.xml"/><Relationship Id="rId8" Type="http://schemas.openxmlformats.org/officeDocument/2006/relationships/tags" Target="../tags/tag559.xml"/><Relationship Id="rId7" Type="http://schemas.openxmlformats.org/officeDocument/2006/relationships/tags" Target="../tags/tag558.xml"/><Relationship Id="rId6" Type="http://schemas.openxmlformats.org/officeDocument/2006/relationships/tags" Target="../tags/tag557.xml"/><Relationship Id="rId5" Type="http://schemas.openxmlformats.org/officeDocument/2006/relationships/tags" Target="../tags/tag556.xml"/><Relationship Id="rId4" Type="http://schemas.openxmlformats.org/officeDocument/2006/relationships/tags" Target="../tags/tag555.xml"/><Relationship Id="rId3" Type="http://schemas.openxmlformats.org/officeDocument/2006/relationships/tags" Target="../tags/tag554.xml"/><Relationship Id="rId2" Type="http://schemas.openxmlformats.org/officeDocument/2006/relationships/tags" Target="../tags/tag553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568.xml"/><Relationship Id="rId16" Type="http://schemas.openxmlformats.org/officeDocument/2006/relationships/tags" Target="../tags/tag567.xml"/><Relationship Id="rId15" Type="http://schemas.openxmlformats.org/officeDocument/2006/relationships/tags" Target="../tags/tag566.xml"/><Relationship Id="rId14" Type="http://schemas.openxmlformats.org/officeDocument/2006/relationships/tags" Target="../tags/tag565.xml"/><Relationship Id="rId13" Type="http://schemas.openxmlformats.org/officeDocument/2006/relationships/tags" Target="../tags/tag564.xml"/><Relationship Id="rId12" Type="http://schemas.openxmlformats.org/officeDocument/2006/relationships/tags" Target="../tags/tag563.xml"/><Relationship Id="rId11" Type="http://schemas.openxmlformats.org/officeDocument/2006/relationships/tags" Target="../tags/tag562.xml"/><Relationship Id="rId10" Type="http://schemas.openxmlformats.org/officeDocument/2006/relationships/tags" Target="../tags/tag561.xml"/><Relationship Id="rId1" Type="http://schemas.openxmlformats.org/officeDocument/2006/relationships/tags" Target="../tags/tag5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91881" y="1187263"/>
            <a:ext cx="9023744" cy="1853101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US" altLang="zh-CN" sz="4400" b="0" dirty="0">
                <a:latin typeface="+mn-lt"/>
                <a:ea typeface="+mn-ea"/>
                <a:cs typeface="+mn-ea"/>
                <a:sym typeface="+mn-lt"/>
              </a:rPr>
              <a:t>Python</a:t>
            </a:r>
            <a:r>
              <a:rPr lang="zh-CN" altLang="en-US" sz="4400" b="0" dirty="0">
                <a:latin typeface="+mn-lt"/>
                <a:ea typeface="+mn-ea"/>
                <a:cs typeface="+mn-ea"/>
                <a:sym typeface="+mn-lt"/>
              </a:rPr>
              <a:t>数据分析</a:t>
            </a:r>
            <a:br>
              <a:rPr lang="en-US" altLang="zh-CN" sz="4400" b="0" dirty="0">
                <a:latin typeface="+mn-lt"/>
                <a:ea typeface="+mn-ea"/>
                <a:cs typeface="+mn-ea"/>
                <a:sym typeface="+mn-lt"/>
              </a:rPr>
            </a:br>
            <a:r>
              <a:rPr sz="4800" dirty="0" smtClean="0">
                <a:cs typeface="+mn-ea"/>
                <a:sym typeface="+mn-lt"/>
              </a:rPr>
              <a:t>项目</a:t>
            </a:r>
            <a:r>
              <a:rPr lang="zh-CN" sz="4800" dirty="0" smtClean="0">
                <a:cs typeface="+mn-ea"/>
                <a:sym typeface="+mn-lt"/>
              </a:rPr>
              <a:t>三</a:t>
            </a:r>
            <a:r>
              <a:rPr sz="4800" dirty="0" smtClean="0">
                <a:cs typeface="+mn-ea"/>
                <a:sym typeface="+mn-lt"/>
              </a:rPr>
              <a:t> Python</a:t>
            </a:r>
            <a:r>
              <a:rPr lang="zh-CN" sz="4800" dirty="0" smtClean="0">
                <a:cs typeface="+mn-ea"/>
                <a:sym typeface="+mn-lt"/>
              </a:rPr>
              <a:t>数据分析库训练</a:t>
            </a:r>
            <a:endParaRPr lang="zh-CN" sz="4800" dirty="0" smtClean="0">
              <a:cs typeface="+mn-ea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83358" y="3894318"/>
            <a:ext cx="6132537" cy="1143661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信息工程学院</a:t>
            </a:r>
            <a:endParaRPr lang="en-US" altLang="zh-CN" sz="24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侯柏苓</a:t>
            </a:r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可以通过columns指定列索引的排列顺序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当没有指定行索引的情况下，会使用0到N-1（N为数据的长度）作为行索引，这里也可以使用其他数据作为行索引。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989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37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327400" y="3429000"/>
            <a:ext cx="5402580" cy="206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表中提供了部分常用的为创建DataFrame数据可传入的数据类型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989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graphicFrame>
        <p:nvGraphicFramePr>
          <p:cNvPr id="2" name="表格 1"/>
          <p:cNvGraphicFramePr/>
          <p:nvPr>
            <p:custDataLst>
              <p:tags r:id="rId5"/>
            </p:custDataLst>
          </p:nvPr>
        </p:nvGraphicFramePr>
        <p:xfrm>
          <a:off x="2304415" y="2872740"/>
          <a:ext cx="7583170" cy="2425065"/>
        </p:xfrm>
        <a:graphic>
          <a:graphicData uri="http://schemas.openxmlformats.org/drawingml/2006/table">
            <a:tbl>
              <a:tblPr/>
              <a:tblGrid>
                <a:gridCol w="2409190"/>
                <a:gridCol w="5173980"/>
              </a:tblGrid>
              <a:tr h="3321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类 型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使用说明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9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二维ndarray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数据矩阵，</a:t>
                      </a:r>
                      <a:r>
                        <a:rPr lang="zh-CN" alt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可传入</a:t>
                      </a: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行列索引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1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由数组、列表或元组组成的字典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参考书中示例</a:t>
                      </a:r>
                      <a:endParaRPr lang="zh-CN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由Series组成的字典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每个Series为一列，Series索引合并为行索引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9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嵌套字典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参考书中示例</a:t>
                      </a:r>
                      <a:endParaRPr lang="zh-CN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9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字典或Series的列表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各项成为DataFrame一行，字典键或Series索引称为DataFrame列索引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90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由列表或元组组成的列表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类似于“二维数组”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通过values属性可以将DataFrame数据转换为二维数组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989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40" name="图片 8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286125" y="2886075"/>
            <a:ext cx="5619750" cy="1702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Series的索引和DataFrame的行和列索引都是索引对象，用于负责管理轴标签和元数据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索引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41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089275" y="2639695"/>
            <a:ext cx="5879465" cy="251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索引对象是不可以进行修改的，如果修改就会报错。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索引对象类似于数组数据，其功能也类似于一个固定大小的集合。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索引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、创建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，要求包含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个元素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、根据给定字典，创建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endParaRPr kumimoji="0"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59829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任务：完成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数据的创建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pandas数据结构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本任务将针对Series和DataFrame数据，讲解Series和DataFrame重新索引和更换索引的操作方法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、Series和DataFrame数据结构的索引和选取，以及针对DataFrame数据结构进行数据的编辑操作（包括增、删、改）。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二</a:t>
            </a:r>
            <a:r>
              <a:rPr lang="en-US" altLang="zh-CN" smtClean="0"/>
              <a:t> pandas</a:t>
            </a:r>
            <a:r>
              <a:rPr lang="zh-CN" altLang="en-US" smtClean="0"/>
              <a:t>索引操作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这里所说的重新索引并不是给索引重新命名，而是对索引重新排序，如果某个索引值不存在的话，就会引入缺失值（NaN）。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  <p:pic>
        <p:nvPicPr>
          <p:cNvPr id="1044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97045" y="2816225"/>
            <a:ext cx="3597910" cy="3326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如果需要对插入的缺失值进行填充的话，可通过method参数来实现，参数值为ffill或pad时为向前填充，参数值为bfill或backfill时为向后填充。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45" name="图片 8"/>
          <p:cNvPicPr/>
          <p:nvPr>
            <p:custDataLst>
              <p:tags r:id="rId4"/>
            </p:custDataLst>
          </p:nvPr>
        </p:nvPicPr>
        <p:blipFill>
          <a:blip r:embed="rId5" cstate="print"/>
          <a:srcRect b="52352"/>
          <a:stretch>
            <a:fillRect/>
          </a:stretch>
        </p:blipFill>
        <p:spPr>
          <a:xfrm>
            <a:off x="1969135" y="3013710"/>
            <a:ext cx="3876675" cy="2084705"/>
          </a:xfrm>
          <a:prstGeom prst="rect">
            <a:avLst/>
          </a:prstGeom>
          <a:ln>
            <a:noFill/>
          </a:ln>
        </p:spPr>
      </p:pic>
      <p:pic>
        <p:nvPicPr>
          <p:cNvPr id="1961944845" name="图片 8"/>
          <p:cNvPicPr/>
          <p:nvPr>
            <p:custDataLst>
              <p:tags r:id="rId6"/>
            </p:custDataLst>
          </p:nvPr>
        </p:nvPicPr>
        <p:blipFill>
          <a:blip r:embed="rId5" cstate="print"/>
          <a:srcRect t="47649"/>
          <a:stretch>
            <a:fillRect/>
          </a:stretch>
        </p:blipFill>
        <p:spPr>
          <a:xfrm>
            <a:off x="6379845" y="3013710"/>
            <a:ext cx="3924300" cy="2104390"/>
          </a:xfrm>
          <a:prstGeom prst="rect">
            <a:avLst/>
          </a:prstGeom>
          <a:ln>
            <a:noFill/>
          </a:ln>
        </p:spPr>
      </p:pic>
      <p:sp>
        <p:nvSpPr>
          <p:cNvPr id="2" name="标题 2"/>
          <p:cNvSpPr txBox="1"/>
          <p:nvPr>
            <p:custDataLst>
              <p:tags r:id="rId7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知识引入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43907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kumimoji="0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基于NumPy的一种工具，该工具是为了解决数据分析任务而创建的。pandas纳入了大量库和一些标准的数据模型，提供了高效地操作大型数据集所需的工具。pandas提供了大量能使我们快速便捷地处理数据的函数和方法。</a:t>
            </a:r>
            <a:endParaRPr kumimoji="0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对于DataFrame数据来说，行和列索引都是可以重新索引的。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47" name="图片 7"/>
          <p:cNvPicPr/>
          <p:nvPr>
            <p:custDataLst>
              <p:tags r:id="rId4"/>
            </p:custDataLst>
          </p:nvPr>
        </p:nvPicPr>
        <p:blipFill>
          <a:blip r:embed="rId5" cstate="print"/>
          <a:srcRect b="55248"/>
          <a:stretch>
            <a:fillRect/>
          </a:stretch>
        </p:blipFill>
        <p:spPr>
          <a:xfrm>
            <a:off x="3110230" y="2385060"/>
            <a:ext cx="5574665" cy="1737360"/>
          </a:xfrm>
          <a:prstGeom prst="rect">
            <a:avLst/>
          </a:prstGeom>
          <a:ln>
            <a:noFill/>
          </a:ln>
        </p:spPr>
      </p:pic>
      <p:pic>
        <p:nvPicPr>
          <p:cNvPr id="1961944846" name="图片 7"/>
          <p:cNvPicPr/>
          <p:nvPr>
            <p:custDataLst>
              <p:tags r:id="rId6"/>
            </p:custDataLst>
          </p:nvPr>
        </p:nvPicPr>
        <p:blipFill>
          <a:blip r:embed="rId5" cstate="print"/>
          <a:srcRect t="48593"/>
          <a:stretch>
            <a:fillRect/>
          </a:stretch>
        </p:blipFill>
        <p:spPr>
          <a:xfrm>
            <a:off x="1069975" y="4309745"/>
            <a:ext cx="5574665" cy="1797050"/>
          </a:xfrm>
          <a:prstGeom prst="rect">
            <a:avLst/>
          </a:prstGeom>
          <a:ln>
            <a:noFill/>
          </a:ln>
        </p:spPr>
      </p:pic>
      <p:pic>
        <p:nvPicPr>
          <p:cNvPr id="1048" name="图片 10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965950" y="4309745"/>
            <a:ext cx="4006850" cy="1797685"/>
          </a:xfrm>
          <a:prstGeom prst="rect">
            <a:avLst/>
          </a:prstGeom>
        </p:spPr>
      </p:pic>
      <p:sp>
        <p:nvSpPr>
          <p:cNvPr id="2" name="标题 2"/>
          <p:cNvSpPr txBox="1"/>
          <p:nvPr>
            <p:custDataLst>
              <p:tags r:id="rId9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reindex函数的各参数使用说明。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重新索引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4"/>
            </p:custDataLst>
          </p:nvPr>
        </p:nvGraphicFramePr>
        <p:xfrm>
          <a:off x="4007485" y="2894965"/>
          <a:ext cx="4043045" cy="1565275"/>
        </p:xfrm>
        <a:graphic>
          <a:graphicData uri="http://schemas.openxmlformats.org/drawingml/2006/table">
            <a:tbl>
              <a:tblPr/>
              <a:tblGrid>
                <a:gridCol w="1859280"/>
                <a:gridCol w="2183765"/>
              </a:tblGrid>
              <a:tr h="3403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类 型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使用说明</a:t>
                      </a:r>
                      <a:endParaRPr lang="en-US" altLang="en-US" sz="16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06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index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用于索引的新序列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method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填充缺失值方法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7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fill_value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缺失值替代值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limit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>
                      <a:noFill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最大填充量</a:t>
                      </a:r>
                      <a:endParaRPr lang="en-US" altLang="en-US" sz="1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标题 2"/>
          <p:cNvSpPr txBox="1"/>
          <p:nvPr>
            <p:custDataLst>
              <p:tags r:id="rId5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在DataFrame数据中，如果不希望使用默认行索引的话，可在创建的时候通过index参数来设置行索引。有时我们希望将列数据作为行索引，这时可以通过set_index方法来实现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更换索引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49" name="图片 7"/>
          <p:cNvPicPr/>
          <p:nvPr>
            <p:custDataLst>
              <p:tags r:id="rId4"/>
            </p:custDataLst>
          </p:nvPr>
        </p:nvPicPr>
        <p:blipFill>
          <a:blip r:embed="rId5" cstate="print"/>
          <a:srcRect b="45319"/>
          <a:stretch>
            <a:fillRect/>
          </a:stretch>
        </p:blipFill>
        <p:spPr>
          <a:xfrm>
            <a:off x="2398395" y="3013710"/>
            <a:ext cx="3298825" cy="2801620"/>
          </a:xfrm>
          <a:prstGeom prst="rect">
            <a:avLst/>
          </a:prstGeom>
          <a:ln>
            <a:noFill/>
          </a:ln>
        </p:spPr>
      </p:pic>
      <p:pic>
        <p:nvPicPr>
          <p:cNvPr id="1961944847" name="图片 7"/>
          <p:cNvPicPr/>
          <p:nvPr>
            <p:custDataLst>
              <p:tags r:id="rId6"/>
            </p:custDataLst>
          </p:nvPr>
        </p:nvPicPr>
        <p:blipFill>
          <a:blip r:embed="rId5" cstate="print"/>
          <a:srcRect t="56809"/>
          <a:stretch>
            <a:fillRect/>
          </a:stretch>
        </p:blipFill>
        <p:spPr>
          <a:xfrm>
            <a:off x="6241415" y="3234055"/>
            <a:ext cx="3220720" cy="2145665"/>
          </a:xfrm>
          <a:prstGeom prst="rect">
            <a:avLst/>
          </a:prstGeom>
          <a:ln>
            <a:noFill/>
          </a:ln>
        </p:spPr>
      </p:pic>
      <p:sp>
        <p:nvSpPr>
          <p:cNvPr id="4" name="标题 2"/>
          <p:cNvSpPr txBox="1"/>
          <p:nvPr>
            <p:custDataLst>
              <p:tags r:id="rId7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与set_index方法相反的方法是reset_index（恢复索引）方法。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更换索引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7"/>
          <p:cNvPicPr/>
          <p:nvPr>
            <p:custDataLst>
              <p:tags r:id="rId4"/>
            </p:custDataLst>
          </p:nvPr>
        </p:nvPicPr>
        <p:blipFill>
          <a:blip r:embed="rId5" cstate="print"/>
          <a:srcRect t="2665" b="4813"/>
          <a:stretch>
            <a:fillRect/>
          </a:stretch>
        </p:blipFill>
        <p:spPr>
          <a:xfrm>
            <a:off x="4677410" y="2682875"/>
            <a:ext cx="2836545" cy="2440940"/>
          </a:xfrm>
          <a:prstGeom prst="rect">
            <a:avLst/>
          </a:prstGeom>
          <a:ln>
            <a:noFill/>
          </a:ln>
        </p:spPr>
      </p:pic>
      <p:sp>
        <p:nvSpPr>
          <p:cNvPr id="2" name="标题 2"/>
          <p:cNvSpPr txBox="1"/>
          <p:nvPr>
            <p:custDataLst>
              <p:tags r:id="rId6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对DataFrame数据，排序之后其行索引会改变。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更换索引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1" name="图片 8"/>
          <p:cNvPicPr/>
          <p:nvPr>
            <p:custDataLst>
              <p:tags r:id="rId4"/>
            </p:custDataLst>
          </p:nvPr>
        </p:nvPicPr>
        <p:blipFill>
          <a:blip r:embed="rId5" cstate="print"/>
          <a:srcRect b="45721"/>
          <a:stretch>
            <a:fillRect/>
          </a:stretch>
        </p:blipFill>
        <p:spPr>
          <a:xfrm>
            <a:off x="2602865" y="2733675"/>
            <a:ext cx="3349625" cy="2613025"/>
          </a:xfrm>
          <a:prstGeom prst="rect">
            <a:avLst/>
          </a:prstGeom>
          <a:ln>
            <a:noFill/>
          </a:ln>
        </p:spPr>
      </p:pic>
      <p:pic>
        <p:nvPicPr>
          <p:cNvPr id="1961944848" name="图片 8"/>
          <p:cNvPicPr/>
          <p:nvPr>
            <p:custDataLst>
              <p:tags r:id="rId6"/>
            </p:custDataLst>
          </p:nvPr>
        </p:nvPicPr>
        <p:blipFill>
          <a:blip r:embed="rId5" cstate="print"/>
          <a:srcRect t="57702"/>
          <a:stretch>
            <a:fillRect/>
          </a:stretch>
        </p:blipFill>
        <p:spPr>
          <a:xfrm>
            <a:off x="6689725" y="2982595"/>
            <a:ext cx="3303270" cy="2114550"/>
          </a:xfrm>
          <a:prstGeom prst="rect">
            <a:avLst/>
          </a:prstGeom>
          <a:ln>
            <a:noFill/>
          </a:ln>
        </p:spPr>
      </p:pic>
      <p:sp>
        <p:nvSpPr>
          <p:cNvPr id="2" name="标题 2"/>
          <p:cNvSpPr txBox="1"/>
          <p:nvPr>
            <p:custDataLst>
              <p:tags r:id="rId7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恢复索引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的用法如下，原索引可通过drop参数进行删除。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更换索引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2" name="图片 8"/>
          <p:cNvPicPr/>
          <p:nvPr>
            <p:custDataLst>
              <p:tags r:id="rId4"/>
            </p:custDataLst>
          </p:nvPr>
        </p:nvPicPr>
        <p:blipFill>
          <a:blip r:embed="rId5" cstate="print"/>
          <a:srcRect t="2660" b="5851"/>
          <a:stretch>
            <a:fillRect/>
          </a:stretch>
        </p:blipFill>
        <p:spPr>
          <a:xfrm>
            <a:off x="2530475" y="2687320"/>
            <a:ext cx="2346325" cy="2621280"/>
          </a:xfrm>
          <a:prstGeom prst="rect">
            <a:avLst/>
          </a:prstGeom>
          <a:ln>
            <a:noFill/>
          </a:ln>
        </p:spPr>
      </p:pic>
      <p:pic>
        <p:nvPicPr>
          <p:cNvPr id="1053" name="图片 7"/>
          <p:cNvPicPr/>
          <p:nvPr>
            <p:custDataLst>
              <p:tags r:id="rId6"/>
            </p:custDataLst>
          </p:nvPr>
        </p:nvPicPr>
        <p:blipFill>
          <a:blip r:embed="rId7" cstate="print"/>
          <a:srcRect t="2750" b="2644"/>
          <a:stretch>
            <a:fillRect/>
          </a:stretch>
        </p:blipFill>
        <p:spPr>
          <a:xfrm>
            <a:off x="5906770" y="2687320"/>
            <a:ext cx="3447415" cy="2621280"/>
          </a:xfrm>
          <a:prstGeom prst="rect">
            <a:avLst/>
          </a:prstGeom>
          <a:ln>
            <a:noFill/>
          </a:ln>
        </p:spPr>
      </p:pic>
      <p:sp>
        <p:nvSpPr>
          <p:cNvPr id="4" name="标题 2"/>
          <p:cNvSpPr txBox="1"/>
          <p:nvPr>
            <p:custDataLst>
              <p:tags r:id="rId8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、创建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，并重建该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的索引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、创建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数据，并更换该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索引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、对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进行恢复索引操作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75069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任务：完成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的重新索引和更换索引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1 </a:t>
            </a:r>
            <a:r>
              <a:rPr lang="zh-CN" altLang="en-US" smtClean="0"/>
              <a:t>重新索引和更换索引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05" y="1797050"/>
            <a:ext cx="5672455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pandas数据中，需要通过索引来完成数据的选取工作。Series数据的选取较为简单，使用方法类似于Python的列表，这里不仅可以通过0到N-1（N是数据长度）来进行索引，同时也可以通过设置好的索引标签来进行索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索引和选取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pic>
        <p:nvPicPr>
          <p:cNvPr id="1054" name="图片 8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005955" y="1844040"/>
            <a:ext cx="3966845" cy="4108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索引和选取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切片运算与Python列表略有不同，如果是利用索引标签切片，其尾端是被包含的。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5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50462"/>
          <a:stretch>
            <a:fillRect/>
          </a:stretch>
        </p:blipFill>
        <p:spPr>
          <a:xfrm>
            <a:off x="3567430" y="2809875"/>
            <a:ext cx="1704975" cy="1555115"/>
          </a:xfrm>
          <a:prstGeom prst="rect">
            <a:avLst/>
          </a:prstGeom>
          <a:ln>
            <a:noFill/>
          </a:ln>
        </p:spPr>
      </p:pic>
      <p:pic>
        <p:nvPicPr>
          <p:cNvPr id="1961944850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49074"/>
          <a:stretch>
            <a:fillRect/>
          </a:stretch>
        </p:blipFill>
        <p:spPr>
          <a:xfrm>
            <a:off x="6381750" y="2809875"/>
            <a:ext cx="1720850" cy="155511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816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选取列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DataFrame数据的选取更复杂些，因为它是二维数组，选取列和行都有具体的使用方法。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通过列索引标签或以属性的方式可以单独获取DataFrame的列数据，返回的数据为Series结构。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通过两个中括号，可以获取多个列的数据。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6" name="图片 8"/>
          <p:cNvPicPr/>
          <p:nvPr>
            <p:custDataLst>
              <p:tags r:id="rId5"/>
            </p:custDataLst>
          </p:nvPr>
        </p:nvPicPr>
        <p:blipFill>
          <a:blip r:embed="rId6" cstate="print"/>
          <a:srcRect b="66286"/>
          <a:stretch>
            <a:fillRect/>
          </a:stretch>
        </p:blipFill>
        <p:spPr>
          <a:xfrm>
            <a:off x="2320925" y="4008755"/>
            <a:ext cx="2143760" cy="1644650"/>
          </a:xfrm>
          <a:prstGeom prst="rect">
            <a:avLst/>
          </a:prstGeom>
          <a:ln>
            <a:noFill/>
          </a:ln>
        </p:spPr>
      </p:pic>
      <p:pic>
        <p:nvPicPr>
          <p:cNvPr id="1961944851" name="图片 8"/>
          <p:cNvPicPr/>
          <p:nvPr>
            <p:custDataLst>
              <p:tags r:id="rId7"/>
            </p:custDataLst>
          </p:nvPr>
        </p:nvPicPr>
        <p:blipFill>
          <a:blip r:embed="rId6" cstate="print"/>
          <a:srcRect t="37237" b="1624"/>
          <a:stretch>
            <a:fillRect/>
          </a:stretch>
        </p:blipFill>
        <p:spPr>
          <a:xfrm>
            <a:off x="5088255" y="3735070"/>
            <a:ext cx="2015490" cy="2601595"/>
          </a:xfrm>
          <a:prstGeom prst="rect">
            <a:avLst/>
          </a:prstGeom>
          <a:ln>
            <a:noFill/>
          </a:ln>
        </p:spPr>
      </p:pic>
      <p:pic>
        <p:nvPicPr>
          <p:cNvPr id="1057" name="图片 8"/>
          <p:cNvPicPr/>
          <p:nvPr>
            <p:custDataLst>
              <p:tags r:id="rId8"/>
            </p:custDataLst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7727315" y="3769995"/>
            <a:ext cx="1416685" cy="2122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知识框架</a:t>
            </a:r>
            <a:endParaRPr lang="zh-CN" altLang="en-US" dirty="0"/>
          </a:p>
        </p:txBody>
      </p:sp>
      <p:pic>
        <p:nvPicPr>
          <p:cNvPr id="1197" name="图片 119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835" y="1807845"/>
            <a:ext cx="8989695" cy="353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816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选取行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通过行索引标签或行索引位置（0到N-1）的切片形式可选取DataFrame的行数据。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8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43802"/>
          <a:stretch>
            <a:fillRect/>
          </a:stretch>
        </p:blipFill>
        <p:spPr>
          <a:xfrm>
            <a:off x="2244090" y="2818765"/>
            <a:ext cx="2287270" cy="2550160"/>
          </a:xfrm>
          <a:prstGeom prst="rect">
            <a:avLst/>
          </a:prstGeom>
          <a:ln>
            <a:noFill/>
          </a:ln>
        </p:spPr>
      </p:pic>
      <p:pic>
        <p:nvPicPr>
          <p:cNvPr id="1961944852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61402"/>
          <a:stretch>
            <a:fillRect/>
          </a:stretch>
        </p:blipFill>
        <p:spPr>
          <a:xfrm>
            <a:off x="5062855" y="3214370"/>
            <a:ext cx="2193290" cy="1758950"/>
          </a:xfrm>
          <a:prstGeom prst="rect">
            <a:avLst/>
          </a:prstGeom>
          <a:ln>
            <a:noFill/>
          </a:ln>
        </p:spPr>
      </p:pic>
      <p:pic>
        <p:nvPicPr>
          <p:cNvPr id="1059" name="图片 9"/>
          <p:cNvPicPr/>
          <p:nvPr>
            <p:custDataLst>
              <p:tags r:id="rId8"/>
            </p:custDataLst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7787640" y="3214370"/>
            <a:ext cx="1922145" cy="175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816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选取行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切片方法选取行有很大的局限性。如果想获取单独的几行，通过loc和iloc方法可以实现。loc方法是按行索引标签选取数据，iloc方法是按行索引位置选取数据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61944853" name="图片 8"/>
          <p:cNvPicPr/>
          <p:nvPr>
            <p:custDataLst>
              <p:tags r:id="rId5"/>
            </p:custDataLst>
          </p:nvPr>
        </p:nvPicPr>
        <p:blipFill>
          <a:blip r:embed="rId6" cstate="print"/>
          <a:srcRect t="44787"/>
          <a:stretch>
            <a:fillRect/>
          </a:stretch>
        </p:blipFill>
        <p:spPr>
          <a:xfrm>
            <a:off x="2664460" y="3094355"/>
            <a:ext cx="2245995" cy="1929130"/>
          </a:xfrm>
          <a:prstGeom prst="rect">
            <a:avLst/>
          </a:prstGeom>
          <a:ln>
            <a:noFill/>
          </a:ln>
        </p:spPr>
      </p:pic>
      <p:pic>
        <p:nvPicPr>
          <p:cNvPr id="1961944854" name="图片 10"/>
          <p:cNvPicPr/>
          <p:nvPr>
            <p:custDataLst>
              <p:tags r:id="rId7"/>
            </p:custDataLst>
          </p:nvPr>
        </p:nvPicPr>
        <p:blipFill>
          <a:blip r:embed="rId8" cstate="print"/>
          <a:srcRect t="43630" b="2316"/>
          <a:stretch>
            <a:fillRect/>
          </a:stretch>
        </p:blipFill>
        <p:spPr>
          <a:xfrm>
            <a:off x="6536690" y="3079115"/>
            <a:ext cx="2362835" cy="191833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34264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选取行和列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在数据分析中，有时可能只是对部分行和列进行操作，这时就需要选取DataFrame数据中行和列的子集，使用loc和iloc方法可以同时选取行和列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3" name="图片 8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505710" y="3137535"/>
            <a:ext cx="3258820" cy="1992630"/>
          </a:xfrm>
          <a:prstGeom prst="rect">
            <a:avLst/>
          </a:prstGeom>
        </p:spPr>
      </p:pic>
      <p:pic>
        <p:nvPicPr>
          <p:cNvPr id="1064" name="图片 9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7025005" y="3137535"/>
            <a:ext cx="2000250" cy="1992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31216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布尔选择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以上面出现的df2为例，筛选出性别为female的数据，这时就需要通过布尔选择来完成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5" name="图片 10"/>
          <p:cNvPicPr/>
          <p:nvPr>
            <p:custDataLst>
              <p:tags r:id="rId5"/>
            </p:custDataLst>
          </p:nvPr>
        </p:nvPicPr>
        <p:blipFill>
          <a:blip r:embed="rId6" cstate="print"/>
          <a:srcRect b="51758"/>
          <a:stretch>
            <a:fillRect/>
          </a:stretch>
        </p:blipFill>
        <p:spPr>
          <a:xfrm>
            <a:off x="2809875" y="2842895"/>
            <a:ext cx="2807970" cy="2089150"/>
          </a:xfrm>
          <a:prstGeom prst="rect">
            <a:avLst/>
          </a:prstGeom>
          <a:ln>
            <a:noFill/>
          </a:ln>
        </p:spPr>
      </p:pic>
      <p:pic>
        <p:nvPicPr>
          <p:cNvPr id="1961944855" name="图片 10"/>
          <p:cNvPicPr/>
          <p:nvPr>
            <p:custDataLst>
              <p:tags r:id="rId7"/>
            </p:custDataLst>
          </p:nvPr>
        </p:nvPicPr>
        <p:blipFill>
          <a:blip r:embed="rId6" cstate="print"/>
          <a:srcRect t="49660" b="2808"/>
          <a:stretch>
            <a:fillRect/>
          </a:stretch>
        </p:blipFill>
        <p:spPr>
          <a:xfrm>
            <a:off x="6304915" y="2842895"/>
            <a:ext cx="2696210" cy="194627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31216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布尔选择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与数组布尔型索引类似，既然可以使用布尔选择，那么同样也适用于不等于符号（!=）、负号（-）、和（&amp;）、或（|）。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6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854450" y="3013710"/>
            <a:ext cx="4483100" cy="1779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、根据给定数据创建</a:t>
            </a: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DafaFrame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、选取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中的第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行和第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行数据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62877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任务：完成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的索引和选取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2 </a:t>
            </a:r>
            <a:r>
              <a:rPr lang="zh-CN" altLang="en-US" smtClean="0"/>
              <a:t>索引和选取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增加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以df数据为例，该班级转来了一个新生，需要在原有数据的基础上增加一行数据。可以通过append函数传入字典结构数据即可。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7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03065" y="2811780"/>
            <a:ext cx="3785870" cy="3470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增加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这些学生都是2018级的，这里我们新建一列用于存放该信息。为一个不存在的列赋值，即可创建一个新列。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8" name="图片 9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493260" y="2846705"/>
            <a:ext cx="3070225" cy="2766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增加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如果要新增的列中的数值不一样时，可以传入列表或数组结构数据进行赋值。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69" name="图片 10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466590" y="2678430"/>
            <a:ext cx="3124835" cy="2729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删除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如果王五同学转学了，class字段没有用了，就需要删除其信息。通过drop方法可以删除指定轴上的信息。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0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52070"/>
          <a:stretch>
            <a:fillRect/>
          </a:stretch>
        </p:blipFill>
        <p:spPr>
          <a:xfrm>
            <a:off x="2085975" y="3112770"/>
            <a:ext cx="3213100" cy="2174240"/>
          </a:xfrm>
          <a:prstGeom prst="rect">
            <a:avLst/>
          </a:prstGeom>
          <a:ln>
            <a:noFill/>
          </a:ln>
        </p:spPr>
      </p:pic>
      <p:pic>
        <p:nvPicPr>
          <p:cNvPr id="1961944856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52174"/>
          <a:stretch>
            <a:fillRect/>
          </a:stretch>
        </p:blipFill>
        <p:spPr>
          <a:xfrm>
            <a:off x="6317615" y="3112770"/>
            <a:ext cx="3630930" cy="20599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这里的“改”指的是行和列索引标签的修改，通过rename函数，可完成由于某些原因导致的标签录入错误的问题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1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542540" y="3062605"/>
            <a:ext cx="7106920" cy="2283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、根据给定数据创建</a:t>
            </a: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DafaFrame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，并增加一行数据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增加一列数据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、从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中删除一行数据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8183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任务：完成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数据的编辑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3 DataFrame</a:t>
            </a:r>
            <a:r>
              <a:rPr lang="zh-CN" altLang="en-US" smtClean="0"/>
              <a:t>数据的编辑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pandas数据结构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pandas索引操作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本任务将针对Series和DataFrame数据，详细讲解二者的算术运算和函数的应用，这在数据分析中会经常使用。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05" y="1797050"/>
            <a:ext cx="568769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pandas的数据对象在进行算术运算时，如果有相同索引对则进行算术运算，如果没有则会引入缺失值，这就是数据对齐。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算数运算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pic>
        <p:nvPicPr>
          <p:cNvPr id="1072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610350" y="1844040"/>
            <a:ext cx="4362450" cy="4332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算数运算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对于DataFrame数据而言，对齐操作会同时发生在行和列上。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3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693795" y="2385060"/>
            <a:ext cx="4805045" cy="3764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算数运算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DataFrame和Series数据在进行运算时，先通过Series的索引匹配到相应的DataFrame列索引上，然后沿行向下运算（广播）。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4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 b="37067"/>
          <a:stretch>
            <a:fillRect/>
          </a:stretch>
        </p:blipFill>
        <p:spPr>
          <a:xfrm>
            <a:off x="3489960" y="3013710"/>
            <a:ext cx="2163445" cy="2923540"/>
          </a:xfrm>
          <a:prstGeom prst="rect">
            <a:avLst/>
          </a:prstGeom>
          <a:ln>
            <a:noFill/>
          </a:ln>
        </p:spPr>
      </p:pic>
      <p:pic>
        <p:nvPicPr>
          <p:cNvPr id="1961944857" name="图片 6"/>
          <p:cNvPicPr/>
          <p:nvPr>
            <p:custDataLst>
              <p:tags r:id="rId7"/>
            </p:custDataLst>
          </p:nvPr>
        </p:nvPicPr>
        <p:blipFill>
          <a:blip r:embed="rId6" cstate="print"/>
          <a:srcRect t="65577"/>
          <a:stretch>
            <a:fillRect/>
          </a:stretch>
        </p:blipFill>
        <p:spPr>
          <a:xfrm>
            <a:off x="6730365" y="3429000"/>
            <a:ext cx="2194560" cy="17227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函数应用和映射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在数据分析时，常常会对数据进行较复杂的数据运算，这时需要定义函数。定义好的函数可以应用到pandas数据中，其中有三种方法：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u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map函数，将函数套用在Series的每个元素中；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u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apply函数，将函数套用到DataFrame的行与列上；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u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applymap函数，将函数套用到DataFrame的每个元素上。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函数应用和映射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下面的案例，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需要把price列的“元”字去掉，这时就需要用到map函数。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5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 b="48120"/>
          <a:stretch>
            <a:fillRect/>
          </a:stretch>
        </p:blipFill>
        <p:spPr>
          <a:xfrm>
            <a:off x="2293620" y="2694305"/>
            <a:ext cx="3302635" cy="2576195"/>
          </a:xfrm>
          <a:prstGeom prst="rect">
            <a:avLst/>
          </a:prstGeom>
          <a:ln>
            <a:noFill/>
          </a:ln>
        </p:spPr>
      </p:pic>
      <p:pic>
        <p:nvPicPr>
          <p:cNvPr id="1961944858" name="图片 5"/>
          <p:cNvPicPr/>
          <p:nvPr>
            <p:custDataLst>
              <p:tags r:id="rId7"/>
            </p:custDataLst>
          </p:nvPr>
        </p:nvPicPr>
        <p:blipFill>
          <a:blip r:embed="rId6" cstate="print"/>
          <a:srcRect t="54876"/>
          <a:stretch>
            <a:fillRect/>
          </a:stretch>
        </p:blipFill>
        <p:spPr>
          <a:xfrm>
            <a:off x="6136005" y="2810510"/>
            <a:ext cx="3371215" cy="234378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函数应用和映射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apply函数的使用方法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如下。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6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739390" y="2552065"/>
            <a:ext cx="6713855" cy="3125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pandas有两个基本的数据结构：Series和DataFrame。本任务主要讲解这两个数据结构的创建和基本使用。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函数应用和映射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applymap函数可作用于每个元素，便于对整个DataFrame数据进行批量处理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7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52504"/>
          <a:stretch>
            <a:fillRect/>
          </a:stretch>
        </p:blipFill>
        <p:spPr>
          <a:xfrm>
            <a:off x="2691765" y="2930525"/>
            <a:ext cx="2648585" cy="1595755"/>
          </a:xfrm>
          <a:prstGeom prst="rect">
            <a:avLst/>
          </a:prstGeom>
          <a:ln>
            <a:noFill/>
          </a:ln>
        </p:spPr>
      </p:pic>
      <p:pic>
        <p:nvPicPr>
          <p:cNvPr id="1961944859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51357"/>
          <a:stretch>
            <a:fillRect/>
          </a:stretch>
        </p:blipFill>
        <p:spPr>
          <a:xfrm>
            <a:off x="6132195" y="2900045"/>
            <a:ext cx="2839085" cy="173418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排序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在Series中，通过sort_index函数可对索引进行排序，默认情况为升序。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8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182110" y="2353310"/>
            <a:ext cx="3827780" cy="3783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排序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通过sort_values方法可对值进行排序。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79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563110" y="2552065"/>
            <a:ext cx="2931160" cy="2648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排序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对于DataFrame数据而言，通过指定轴方向，使用sort_index函数可对行或者列索引进行排序。要根据列进行排序，可以通过sort_values函数，把列名传给by参数即可。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80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 b="67226"/>
          <a:stretch>
            <a:fillRect/>
          </a:stretch>
        </p:blipFill>
        <p:spPr>
          <a:xfrm>
            <a:off x="2632710" y="3317875"/>
            <a:ext cx="1881505" cy="1569720"/>
          </a:xfrm>
          <a:prstGeom prst="rect">
            <a:avLst/>
          </a:prstGeom>
          <a:ln>
            <a:noFill/>
          </a:ln>
        </p:spPr>
      </p:pic>
      <p:pic>
        <p:nvPicPr>
          <p:cNvPr id="1961944861" name="图片 6"/>
          <p:cNvPicPr/>
          <p:nvPr>
            <p:custDataLst>
              <p:tags r:id="rId7"/>
            </p:custDataLst>
          </p:nvPr>
        </p:nvPicPr>
        <p:blipFill>
          <a:blip r:embed="rId6" cstate="print"/>
          <a:srcRect t="33806" b="33162"/>
          <a:stretch>
            <a:fillRect/>
          </a:stretch>
        </p:blipFill>
        <p:spPr>
          <a:xfrm>
            <a:off x="4918075" y="3317875"/>
            <a:ext cx="1866265" cy="1569085"/>
          </a:xfrm>
          <a:prstGeom prst="rect">
            <a:avLst/>
          </a:prstGeom>
          <a:ln>
            <a:noFill/>
          </a:ln>
        </p:spPr>
      </p:pic>
      <p:pic>
        <p:nvPicPr>
          <p:cNvPr id="1961944862" name="图片 6"/>
          <p:cNvPicPr/>
          <p:nvPr>
            <p:custDataLst>
              <p:tags r:id="rId8"/>
            </p:custDataLst>
          </p:nvPr>
        </p:nvPicPr>
        <p:blipFill>
          <a:blip r:embed="rId6" cstate="print"/>
          <a:srcRect t="67354"/>
          <a:stretch>
            <a:fillRect/>
          </a:stretch>
        </p:blipFill>
        <p:spPr>
          <a:xfrm>
            <a:off x="7187565" y="3317875"/>
            <a:ext cx="1850390" cy="156845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汇总与统计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在DataFrame数据中，通过sum函数可以对每列进行求和汇总，与Excel中的sum函数类似。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指定轴方向，通过sum函数可按行汇总。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81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43540"/>
          <a:stretch>
            <a:fillRect/>
          </a:stretch>
        </p:blipFill>
        <p:spPr>
          <a:xfrm>
            <a:off x="2440940" y="3429000"/>
            <a:ext cx="1871980" cy="1912620"/>
          </a:xfrm>
          <a:prstGeom prst="rect">
            <a:avLst/>
          </a:prstGeom>
          <a:ln>
            <a:noFill/>
          </a:ln>
        </p:spPr>
      </p:pic>
      <p:pic>
        <p:nvPicPr>
          <p:cNvPr id="1961944863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60309"/>
          <a:stretch>
            <a:fillRect/>
          </a:stretch>
        </p:blipFill>
        <p:spPr>
          <a:xfrm>
            <a:off x="5175885" y="3560445"/>
            <a:ext cx="1840230" cy="1463675"/>
          </a:xfrm>
          <a:prstGeom prst="rect">
            <a:avLst/>
          </a:prstGeom>
          <a:ln>
            <a:noFill/>
          </a:ln>
        </p:spPr>
      </p:pic>
      <p:pic>
        <p:nvPicPr>
          <p:cNvPr id="1082" name="图片 9"/>
          <p:cNvPicPr/>
          <p:nvPr>
            <p:custDataLst>
              <p:tags r:id="rId8"/>
            </p:custDataLst>
          </p:nvPr>
        </p:nvPicPr>
        <p:blipFill>
          <a:blip r:embed="rId9" cstate="print"/>
          <a:srcRect b="9174"/>
          <a:stretch>
            <a:fillRect/>
          </a:stretch>
        </p:blipFill>
        <p:spPr>
          <a:xfrm>
            <a:off x="7879080" y="3560445"/>
            <a:ext cx="1689100" cy="132207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汇总与统计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describe方法可对每个数值型列进行统计，经常用于对数据的初步观察时使用。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83" name="图片 10"/>
          <p:cNvPicPr/>
          <p:nvPr>
            <p:custDataLst>
              <p:tags r:id="rId5"/>
            </p:custDataLst>
          </p:nvPr>
        </p:nvPicPr>
        <p:blipFill>
          <a:blip r:embed="rId6" cstate="print"/>
          <a:srcRect b="64033"/>
          <a:stretch>
            <a:fillRect/>
          </a:stretch>
        </p:blipFill>
        <p:spPr>
          <a:xfrm>
            <a:off x="3039745" y="3338195"/>
            <a:ext cx="2633980" cy="1675765"/>
          </a:xfrm>
          <a:prstGeom prst="rect">
            <a:avLst/>
          </a:prstGeom>
          <a:ln>
            <a:noFill/>
          </a:ln>
        </p:spPr>
      </p:pic>
      <p:pic>
        <p:nvPicPr>
          <p:cNvPr id="350517472" name="图片 10"/>
          <p:cNvPicPr/>
          <p:nvPr>
            <p:custDataLst>
              <p:tags r:id="rId7"/>
            </p:custDataLst>
          </p:nvPr>
        </p:nvPicPr>
        <p:blipFill>
          <a:blip r:embed="rId6" cstate="print"/>
          <a:srcRect t="35963" r="28643" b="1919"/>
          <a:stretch>
            <a:fillRect/>
          </a:stretch>
        </p:blipFill>
        <p:spPr>
          <a:xfrm>
            <a:off x="6290310" y="2552065"/>
            <a:ext cx="2094230" cy="33896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唯一值和值计数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在Series中，通过unique函数可以获取不重复的数组。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通过values_counts方法可统计每个值出现的次数。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84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 b="2966"/>
          <a:stretch>
            <a:fillRect/>
          </a:stretch>
        </p:blipFill>
        <p:spPr>
          <a:xfrm>
            <a:off x="2725420" y="3013710"/>
            <a:ext cx="3115945" cy="2591435"/>
          </a:xfrm>
          <a:prstGeom prst="rect">
            <a:avLst/>
          </a:prstGeom>
          <a:ln>
            <a:noFill/>
          </a:ln>
        </p:spPr>
      </p:pic>
      <p:pic>
        <p:nvPicPr>
          <p:cNvPr id="1085" name="图片 7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860540" y="3639185"/>
            <a:ext cx="1887220" cy="133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完成Series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数据运算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、完成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的数据运算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56781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完成Series和DataFrame数据运算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三</a:t>
            </a:r>
            <a:r>
              <a:rPr lang="en-US" altLang="zh-CN" smtClean="0"/>
              <a:t> pandas</a:t>
            </a:r>
            <a:r>
              <a:rPr lang="zh-CN" altLang="en-US" smtClean="0"/>
              <a:t>数据运算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pandas数据结构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pandas索引操作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pandas数据运算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层次化索引是pandas重要的功能之一，本任务将简单讲解层次化索引的创建过程和使用方法。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Series数据结构类似于一维数组，但它是由一组数据（各种NumPy数据类型）和一组对应的索引组成的。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8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26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03065" y="2891790"/>
            <a:ext cx="3651885" cy="2848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简单地说，层次化索引就是轴上有多个级别索引。下面例子为创建一个层次化索引的Series对象。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  <p:pic>
        <p:nvPicPr>
          <p:cNvPr id="1086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 b="69158"/>
          <a:stretch>
            <a:fillRect/>
          </a:stretch>
        </p:blipFill>
        <p:spPr>
          <a:xfrm>
            <a:off x="3434715" y="2846705"/>
            <a:ext cx="5323205" cy="854710"/>
          </a:xfrm>
          <a:prstGeom prst="rect">
            <a:avLst/>
          </a:prstGeom>
          <a:ln>
            <a:noFill/>
          </a:ln>
        </p:spPr>
      </p:pic>
      <p:pic>
        <p:nvPicPr>
          <p:cNvPr id="1087" name="图片 6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5033645" y="3868420"/>
            <a:ext cx="1990090" cy="2135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层次化索引的对象，索引和选取操作都很简单。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  <p:pic>
        <p:nvPicPr>
          <p:cNvPr id="1088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55218"/>
          <a:stretch>
            <a:fillRect/>
          </a:stretch>
        </p:blipFill>
        <p:spPr>
          <a:xfrm>
            <a:off x="3195320" y="3080385"/>
            <a:ext cx="2402205" cy="1332230"/>
          </a:xfrm>
          <a:prstGeom prst="rect">
            <a:avLst/>
          </a:prstGeom>
          <a:ln>
            <a:noFill/>
          </a:ln>
        </p:spPr>
      </p:pic>
      <p:pic>
        <p:nvPicPr>
          <p:cNvPr id="350517473" name="图片 7"/>
          <p:cNvPicPr/>
          <p:nvPr>
            <p:custDataLst>
              <p:tags r:id="rId7"/>
            </p:custDataLst>
          </p:nvPr>
        </p:nvPicPr>
        <p:blipFill>
          <a:blip r:embed="rId6" cstate="print"/>
          <a:srcRect t="52174" b="3043"/>
          <a:stretch>
            <a:fillRect/>
          </a:stretch>
        </p:blipFill>
        <p:spPr>
          <a:xfrm>
            <a:off x="6310630" y="3081020"/>
            <a:ext cx="2275205" cy="133159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对于DataFrame数据而言，行和列索引都可以为层次化索引。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  <p:pic>
        <p:nvPicPr>
          <p:cNvPr id="1089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842770" y="2804795"/>
            <a:ext cx="5458460" cy="2458720"/>
          </a:xfrm>
          <a:prstGeom prst="rect">
            <a:avLst/>
          </a:prstGeom>
        </p:spPr>
      </p:pic>
      <p:pic>
        <p:nvPicPr>
          <p:cNvPr id="1090" name="图片 9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8242300" y="3026410"/>
            <a:ext cx="1558290" cy="1814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通过swaplevel方法可以对层次化索引进行重排。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  <p:pic>
        <p:nvPicPr>
          <p:cNvPr id="1091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777105" y="2552065"/>
            <a:ext cx="2502535" cy="2429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在对层次化索引的pandas数据进行汇总统计时，可以通过level参数指定在某层次上进行汇总统计。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  <p:pic>
        <p:nvPicPr>
          <p:cNvPr id="1092" name="图片 9"/>
          <p:cNvPicPr/>
          <p:nvPr>
            <p:custDataLst>
              <p:tags r:id="rId5"/>
            </p:custDataLst>
          </p:nvPr>
        </p:nvPicPr>
        <p:blipFill>
          <a:blip r:embed="rId6" cstate="print"/>
          <a:srcRect b="55848"/>
          <a:stretch>
            <a:fillRect/>
          </a:stretch>
        </p:blipFill>
        <p:spPr>
          <a:xfrm>
            <a:off x="3321685" y="3126105"/>
            <a:ext cx="2386330" cy="1918970"/>
          </a:xfrm>
          <a:prstGeom prst="rect">
            <a:avLst/>
          </a:prstGeom>
          <a:ln>
            <a:noFill/>
          </a:ln>
        </p:spPr>
      </p:pic>
      <p:pic>
        <p:nvPicPr>
          <p:cNvPr id="350517474" name="图片 9"/>
          <p:cNvPicPr/>
          <p:nvPr>
            <p:custDataLst>
              <p:tags r:id="rId7"/>
            </p:custDataLst>
          </p:nvPr>
        </p:nvPicPr>
        <p:blipFill>
          <a:blip r:embed="rId6" cstate="print"/>
          <a:srcRect t="48753" b="1909"/>
          <a:stretch>
            <a:fillRect/>
          </a:stretch>
        </p:blipFill>
        <p:spPr>
          <a:xfrm>
            <a:off x="6767830" y="3013710"/>
            <a:ext cx="2546985" cy="204279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完成Series层次化索引的创建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完成DataFrame层次化索引的创建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3230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层次化索引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四</a:t>
            </a:r>
            <a:r>
              <a:rPr lang="en-US" altLang="zh-CN" smtClean="0"/>
              <a:t> </a:t>
            </a:r>
            <a:r>
              <a:rPr lang="zh-CN" altLang="en-US" smtClean="0"/>
              <a:t>层次化索引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pandas数据结构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pandas索引操作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pandas数据运算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pandas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andas库中集成了matplotlib中的基础组件，让绘图更加简单。本节将讲解如何利用pandas绘制基本图形。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33674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库中的数据结构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sp>
        <p:nvSpPr>
          <p:cNvPr id="2" name="圆角矩形 1"/>
          <p:cNvSpPr/>
          <p:nvPr>
            <p:custDataLst>
              <p:tags r:id="rId4"/>
            </p:custDataLst>
          </p:nvPr>
        </p:nvSpPr>
        <p:spPr bwMode="auto">
          <a:xfrm>
            <a:off x="2844681" y="3833708"/>
            <a:ext cx="2016000" cy="9313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2800" dirty="0" smtClean="0">
                <a:solidFill>
                  <a:srgbClr val="2165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endParaRPr lang="zh-CN" altLang="en-US" sz="2800" dirty="0">
              <a:solidFill>
                <a:srgbClr val="2165B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>
            <p:custDataLst>
              <p:tags r:id="rId5"/>
            </p:custDataLst>
          </p:nvPr>
        </p:nvSpPr>
        <p:spPr bwMode="auto">
          <a:xfrm>
            <a:off x="7438177" y="3833708"/>
            <a:ext cx="2015067" cy="9313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2800" dirty="0" smtClean="0">
                <a:solidFill>
                  <a:srgbClr val="2165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DataFrame</a:t>
            </a:r>
            <a:endParaRPr lang="zh-CN" altLang="en-US" sz="2800" dirty="0">
              <a:solidFill>
                <a:srgbClr val="2165B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51"/>
          <p:cNvSpPr txBox="1"/>
          <p:nvPr>
            <p:custDataLst>
              <p:tags r:id="rId6"/>
            </p:custDataLst>
          </p:nvPr>
        </p:nvSpPr>
        <p:spPr>
          <a:xfrm>
            <a:off x="4743963" y="2317241"/>
            <a:ext cx="269421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spc="300" dirty="0" smtClean="0">
                <a:solidFill>
                  <a:srgbClr val="165878"/>
                </a:solidFill>
                <a:latin typeface="Impact" panose="020B0806030902050204" pitchFamily="34" charset="0"/>
                <a:ea typeface="思源黑体 Normal" panose="020B0400000000000000" pitchFamily="34" charset="-122"/>
              </a:rPr>
              <a:t>pandas</a:t>
            </a:r>
            <a:r>
              <a:rPr lang="zh-CN" altLang="en-US" sz="4000" spc="300" dirty="0" smtClean="0">
                <a:solidFill>
                  <a:srgbClr val="165878"/>
                </a:solidFill>
                <a:latin typeface="Impact" panose="020B0806030902050204" pitchFamily="34" charset="0"/>
                <a:ea typeface="思源黑体 Normal" panose="020B0400000000000000" pitchFamily="34" charset="-122"/>
              </a:rPr>
              <a:t>库</a:t>
            </a:r>
            <a:endParaRPr lang="zh-CN" altLang="en-US" sz="4000" spc="300" dirty="0">
              <a:solidFill>
                <a:srgbClr val="165878"/>
              </a:solidFill>
              <a:latin typeface="Impact" panose="020B0806030902050204" pitchFamily="34" charset="0"/>
              <a:ea typeface="思源黑体 Normal" panose="020B0400000000000000" pitchFamily="34" charset="-122"/>
            </a:endParaRPr>
          </a:p>
        </p:txBody>
      </p:sp>
      <p:cxnSp>
        <p:nvCxnSpPr>
          <p:cNvPr id="8" name="直接箭头连接符 7"/>
          <p:cNvCxnSpPr>
            <a:stCxn id="7" idx="2"/>
            <a:endCxn id="2" idx="0"/>
          </p:cNvCxnSpPr>
          <p:nvPr>
            <p:custDataLst>
              <p:tags r:id="rId7"/>
            </p:custDataLst>
          </p:nvPr>
        </p:nvCxnSpPr>
        <p:spPr>
          <a:xfrm flipH="1">
            <a:off x="3853330" y="3023857"/>
            <a:ext cx="2238375" cy="8096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7" idx="2"/>
            <a:endCxn id="4" idx="0"/>
          </p:cNvCxnSpPr>
          <p:nvPr>
            <p:custDataLst>
              <p:tags r:id="rId8"/>
            </p:custDataLst>
          </p:nvPr>
        </p:nvCxnSpPr>
        <p:spPr>
          <a:xfrm>
            <a:off x="6091705" y="3023857"/>
            <a:ext cx="2354580" cy="8096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0085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Matplotlib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库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cxnSp>
        <p:nvCxnSpPr>
          <p:cNvPr id="9" name="直接连接符 8"/>
          <p:cNvCxnSpPr>
            <a:stCxn id="13" idx="15"/>
          </p:cNvCxnSpPr>
          <p:nvPr>
            <p:custDataLst>
              <p:tags r:id="rId4"/>
            </p:custDataLst>
          </p:nvPr>
        </p:nvCxnSpPr>
        <p:spPr>
          <a:xfrm flipH="1" flipV="1">
            <a:off x="7309980" y="2180503"/>
            <a:ext cx="965268" cy="2320718"/>
          </a:xfrm>
          <a:prstGeom prst="line">
            <a:avLst/>
          </a:prstGeom>
          <a:ln w="12700">
            <a:gradFill>
              <a:gsLst>
                <a:gs pos="50000">
                  <a:srgbClr val="62FFFF">
                    <a:alpha val="26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0D69FF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 101"/>
          <p:cNvSpPr/>
          <p:nvPr>
            <p:custDataLst>
              <p:tags r:id="rId5"/>
            </p:custDataLst>
          </p:nvPr>
        </p:nvSpPr>
        <p:spPr>
          <a:xfrm flipH="1">
            <a:off x="7846149" y="2157295"/>
            <a:ext cx="429100" cy="422724"/>
          </a:xfrm>
          <a:custGeom>
            <a:avLst/>
            <a:gdLst>
              <a:gd name="connsiteX0" fmla="*/ 76384 w 725149"/>
              <a:gd name="connsiteY0" fmla="*/ 0 h 714376"/>
              <a:gd name="connsiteX1" fmla="*/ 212910 w 725149"/>
              <a:gd name="connsiteY1" fmla="*/ 1519 h 714376"/>
              <a:gd name="connsiteX2" fmla="*/ 406449 w 725149"/>
              <a:gd name="connsiteY2" fmla="*/ 1519 h 714376"/>
              <a:gd name="connsiteX3" fmla="*/ 362726 w 725149"/>
              <a:gd name="connsiteY3" fmla="*/ 45243 h 714376"/>
              <a:gd name="connsiteX4" fmla="*/ 693346 w 725149"/>
              <a:gd name="connsiteY4" fmla="*/ 45244 h 714376"/>
              <a:gd name="connsiteX5" fmla="*/ 725149 w 725149"/>
              <a:gd name="connsiteY5" fmla="*/ 77048 h 714376"/>
              <a:gd name="connsiteX6" fmla="*/ 156851 w 725149"/>
              <a:gd name="connsiteY6" fmla="*/ 77048 h 714376"/>
              <a:gd name="connsiteX7" fmla="*/ 75720 w 725149"/>
              <a:gd name="connsiteY7" fmla="*/ 158178 h 714376"/>
              <a:gd name="connsiteX8" fmla="*/ 75722 w 725149"/>
              <a:gd name="connsiteY8" fmla="*/ 681520 h 714376"/>
              <a:gd name="connsiteX9" fmla="*/ 42866 w 725149"/>
              <a:gd name="connsiteY9" fmla="*/ 714376 h 714376"/>
              <a:gd name="connsiteX10" fmla="*/ 42865 w 725149"/>
              <a:gd name="connsiteY10" fmla="*/ 387498 h 714376"/>
              <a:gd name="connsiteX11" fmla="*/ 745 w 725149"/>
              <a:gd name="connsiteY11" fmla="*/ 429618 h 714376"/>
              <a:gd name="connsiteX12" fmla="*/ 0 w 725149"/>
              <a:gd name="connsiteY12" fmla="*/ 429619 h 714376"/>
              <a:gd name="connsiteX13" fmla="*/ 1 w 725149"/>
              <a:gd name="connsiteY13" fmla="*/ 134343 h 714376"/>
              <a:gd name="connsiteX14" fmla="*/ 646 w 725149"/>
              <a:gd name="connsiteY14" fmla="*/ 134343 h 714376"/>
              <a:gd name="connsiteX15" fmla="*/ 1 w 725149"/>
              <a:gd name="connsiteY15" fmla="*/ 76381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5149" h="714376">
                <a:moveTo>
                  <a:pt x="76384" y="0"/>
                </a:moveTo>
                <a:lnTo>
                  <a:pt x="212910" y="1519"/>
                </a:lnTo>
                <a:lnTo>
                  <a:pt x="406449" y="1519"/>
                </a:lnTo>
                <a:lnTo>
                  <a:pt x="362726" y="45243"/>
                </a:lnTo>
                <a:lnTo>
                  <a:pt x="693346" y="45244"/>
                </a:lnTo>
                <a:lnTo>
                  <a:pt x="725149" y="77048"/>
                </a:lnTo>
                <a:lnTo>
                  <a:pt x="156851" y="77048"/>
                </a:lnTo>
                <a:lnTo>
                  <a:pt x="75720" y="158178"/>
                </a:lnTo>
                <a:lnTo>
                  <a:pt x="75722" y="681520"/>
                </a:lnTo>
                <a:lnTo>
                  <a:pt x="42866" y="714376"/>
                </a:lnTo>
                <a:lnTo>
                  <a:pt x="42865" y="387498"/>
                </a:lnTo>
                <a:lnTo>
                  <a:pt x="745" y="429618"/>
                </a:lnTo>
                <a:lnTo>
                  <a:pt x="0" y="429619"/>
                </a:lnTo>
                <a:lnTo>
                  <a:pt x="1" y="134343"/>
                </a:lnTo>
                <a:lnTo>
                  <a:pt x="646" y="134343"/>
                </a:lnTo>
                <a:lnTo>
                  <a:pt x="1" y="76381"/>
                </a:lnTo>
                <a:close/>
              </a:path>
            </a:pathLst>
          </a:custGeom>
          <a:solidFill>
            <a:srgbClr val="62FFFF"/>
          </a:solidFill>
          <a:ln>
            <a:noFill/>
          </a:ln>
          <a:effectLst>
            <a:outerShdw blurRad="635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02"/>
          <p:cNvSpPr/>
          <p:nvPr>
            <p:custDataLst>
              <p:tags r:id="rId6"/>
            </p:custDataLst>
          </p:nvPr>
        </p:nvSpPr>
        <p:spPr>
          <a:xfrm>
            <a:off x="4091049" y="2157295"/>
            <a:ext cx="429100" cy="422724"/>
          </a:xfrm>
          <a:custGeom>
            <a:avLst/>
            <a:gdLst>
              <a:gd name="connsiteX0" fmla="*/ 76384 w 725149"/>
              <a:gd name="connsiteY0" fmla="*/ 0 h 714376"/>
              <a:gd name="connsiteX1" fmla="*/ 212910 w 725149"/>
              <a:gd name="connsiteY1" fmla="*/ 1519 h 714376"/>
              <a:gd name="connsiteX2" fmla="*/ 406449 w 725149"/>
              <a:gd name="connsiteY2" fmla="*/ 1519 h 714376"/>
              <a:gd name="connsiteX3" fmla="*/ 362726 w 725149"/>
              <a:gd name="connsiteY3" fmla="*/ 45243 h 714376"/>
              <a:gd name="connsiteX4" fmla="*/ 693346 w 725149"/>
              <a:gd name="connsiteY4" fmla="*/ 45244 h 714376"/>
              <a:gd name="connsiteX5" fmla="*/ 725149 w 725149"/>
              <a:gd name="connsiteY5" fmla="*/ 77048 h 714376"/>
              <a:gd name="connsiteX6" fmla="*/ 156851 w 725149"/>
              <a:gd name="connsiteY6" fmla="*/ 77048 h 714376"/>
              <a:gd name="connsiteX7" fmla="*/ 75720 w 725149"/>
              <a:gd name="connsiteY7" fmla="*/ 158178 h 714376"/>
              <a:gd name="connsiteX8" fmla="*/ 75722 w 725149"/>
              <a:gd name="connsiteY8" fmla="*/ 681520 h 714376"/>
              <a:gd name="connsiteX9" fmla="*/ 42866 w 725149"/>
              <a:gd name="connsiteY9" fmla="*/ 714376 h 714376"/>
              <a:gd name="connsiteX10" fmla="*/ 42865 w 725149"/>
              <a:gd name="connsiteY10" fmla="*/ 387498 h 714376"/>
              <a:gd name="connsiteX11" fmla="*/ 745 w 725149"/>
              <a:gd name="connsiteY11" fmla="*/ 429618 h 714376"/>
              <a:gd name="connsiteX12" fmla="*/ 0 w 725149"/>
              <a:gd name="connsiteY12" fmla="*/ 429619 h 714376"/>
              <a:gd name="connsiteX13" fmla="*/ 1 w 725149"/>
              <a:gd name="connsiteY13" fmla="*/ 134343 h 714376"/>
              <a:gd name="connsiteX14" fmla="*/ 646 w 725149"/>
              <a:gd name="connsiteY14" fmla="*/ 134343 h 714376"/>
              <a:gd name="connsiteX15" fmla="*/ 1 w 725149"/>
              <a:gd name="connsiteY15" fmla="*/ 76381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5149" h="714376">
                <a:moveTo>
                  <a:pt x="76384" y="0"/>
                </a:moveTo>
                <a:lnTo>
                  <a:pt x="212910" y="1519"/>
                </a:lnTo>
                <a:lnTo>
                  <a:pt x="406449" y="1519"/>
                </a:lnTo>
                <a:lnTo>
                  <a:pt x="362726" y="45243"/>
                </a:lnTo>
                <a:lnTo>
                  <a:pt x="693346" y="45244"/>
                </a:lnTo>
                <a:lnTo>
                  <a:pt x="725149" y="77048"/>
                </a:lnTo>
                <a:lnTo>
                  <a:pt x="156851" y="77048"/>
                </a:lnTo>
                <a:lnTo>
                  <a:pt x="75720" y="158178"/>
                </a:lnTo>
                <a:lnTo>
                  <a:pt x="75722" y="681520"/>
                </a:lnTo>
                <a:lnTo>
                  <a:pt x="42866" y="714376"/>
                </a:lnTo>
                <a:lnTo>
                  <a:pt x="42865" y="387498"/>
                </a:lnTo>
                <a:lnTo>
                  <a:pt x="745" y="429618"/>
                </a:lnTo>
                <a:lnTo>
                  <a:pt x="0" y="429619"/>
                </a:lnTo>
                <a:lnTo>
                  <a:pt x="1" y="134343"/>
                </a:lnTo>
                <a:lnTo>
                  <a:pt x="646" y="134343"/>
                </a:lnTo>
                <a:lnTo>
                  <a:pt x="1" y="76381"/>
                </a:lnTo>
                <a:close/>
              </a:path>
            </a:pathLst>
          </a:custGeom>
          <a:solidFill>
            <a:srgbClr val="62FFFF"/>
          </a:solidFill>
          <a:ln>
            <a:noFill/>
          </a:ln>
          <a:effectLst>
            <a:outerShdw blurRad="635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03"/>
          <p:cNvSpPr/>
          <p:nvPr>
            <p:custDataLst>
              <p:tags r:id="rId7"/>
            </p:custDataLst>
          </p:nvPr>
        </p:nvSpPr>
        <p:spPr>
          <a:xfrm flipH="1" flipV="1">
            <a:off x="7846149" y="4123693"/>
            <a:ext cx="429100" cy="422726"/>
          </a:xfrm>
          <a:custGeom>
            <a:avLst/>
            <a:gdLst>
              <a:gd name="connsiteX0" fmla="*/ 76384 w 725149"/>
              <a:gd name="connsiteY0" fmla="*/ 0 h 714376"/>
              <a:gd name="connsiteX1" fmla="*/ 212910 w 725149"/>
              <a:gd name="connsiteY1" fmla="*/ 1519 h 714376"/>
              <a:gd name="connsiteX2" fmla="*/ 406449 w 725149"/>
              <a:gd name="connsiteY2" fmla="*/ 1519 h 714376"/>
              <a:gd name="connsiteX3" fmla="*/ 362726 w 725149"/>
              <a:gd name="connsiteY3" fmla="*/ 45243 h 714376"/>
              <a:gd name="connsiteX4" fmla="*/ 693346 w 725149"/>
              <a:gd name="connsiteY4" fmla="*/ 45244 h 714376"/>
              <a:gd name="connsiteX5" fmla="*/ 725149 w 725149"/>
              <a:gd name="connsiteY5" fmla="*/ 77048 h 714376"/>
              <a:gd name="connsiteX6" fmla="*/ 156851 w 725149"/>
              <a:gd name="connsiteY6" fmla="*/ 77048 h 714376"/>
              <a:gd name="connsiteX7" fmla="*/ 75720 w 725149"/>
              <a:gd name="connsiteY7" fmla="*/ 158178 h 714376"/>
              <a:gd name="connsiteX8" fmla="*/ 75722 w 725149"/>
              <a:gd name="connsiteY8" fmla="*/ 681520 h 714376"/>
              <a:gd name="connsiteX9" fmla="*/ 42866 w 725149"/>
              <a:gd name="connsiteY9" fmla="*/ 714376 h 714376"/>
              <a:gd name="connsiteX10" fmla="*/ 42865 w 725149"/>
              <a:gd name="connsiteY10" fmla="*/ 387498 h 714376"/>
              <a:gd name="connsiteX11" fmla="*/ 745 w 725149"/>
              <a:gd name="connsiteY11" fmla="*/ 429618 h 714376"/>
              <a:gd name="connsiteX12" fmla="*/ 0 w 725149"/>
              <a:gd name="connsiteY12" fmla="*/ 429619 h 714376"/>
              <a:gd name="connsiteX13" fmla="*/ 1 w 725149"/>
              <a:gd name="connsiteY13" fmla="*/ 134343 h 714376"/>
              <a:gd name="connsiteX14" fmla="*/ 646 w 725149"/>
              <a:gd name="connsiteY14" fmla="*/ 134343 h 714376"/>
              <a:gd name="connsiteX15" fmla="*/ 1 w 725149"/>
              <a:gd name="connsiteY15" fmla="*/ 76381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5149" h="714376">
                <a:moveTo>
                  <a:pt x="76384" y="0"/>
                </a:moveTo>
                <a:lnTo>
                  <a:pt x="212910" y="1519"/>
                </a:lnTo>
                <a:lnTo>
                  <a:pt x="406449" y="1519"/>
                </a:lnTo>
                <a:lnTo>
                  <a:pt x="362726" y="45243"/>
                </a:lnTo>
                <a:lnTo>
                  <a:pt x="693346" y="45244"/>
                </a:lnTo>
                <a:lnTo>
                  <a:pt x="725149" y="77048"/>
                </a:lnTo>
                <a:lnTo>
                  <a:pt x="156851" y="77048"/>
                </a:lnTo>
                <a:lnTo>
                  <a:pt x="75720" y="158178"/>
                </a:lnTo>
                <a:lnTo>
                  <a:pt x="75722" y="681520"/>
                </a:lnTo>
                <a:lnTo>
                  <a:pt x="42866" y="714376"/>
                </a:lnTo>
                <a:lnTo>
                  <a:pt x="42865" y="387498"/>
                </a:lnTo>
                <a:lnTo>
                  <a:pt x="745" y="429618"/>
                </a:lnTo>
                <a:lnTo>
                  <a:pt x="0" y="429619"/>
                </a:lnTo>
                <a:lnTo>
                  <a:pt x="1" y="134343"/>
                </a:lnTo>
                <a:lnTo>
                  <a:pt x="646" y="134343"/>
                </a:lnTo>
                <a:lnTo>
                  <a:pt x="1" y="76381"/>
                </a:lnTo>
                <a:close/>
              </a:path>
            </a:pathLst>
          </a:custGeom>
          <a:solidFill>
            <a:srgbClr val="62FFFF"/>
          </a:solidFill>
          <a:ln>
            <a:noFill/>
          </a:ln>
          <a:effectLst>
            <a:outerShdw blurRad="635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04"/>
          <p:cNvSpPr/>
          <p:nvPr>
            <p:custDataLst>
              <p:tags r:id="rId8"/>
            </p:custDataLst>
          </p:nvPr>
        </p:nvSpPr>
        <p:spPr>
          <a:xfrm flipV="1">
            <a:off x="4091049" y="4123693"/>
            <a:ext cx="429100" cy="422726"/>
          </a:xfrm>
          <a:custGeom>
            <a:avLst/>
            <a:gdLst>
              <a:gd name="connsiteX0" fmla="*/ 76384 w 725149"/>
              <a:gd name="connsiteY0" fmla="*/ 0 h 714376"/>
              <a:gd name="connsiteX1" fmla="*/ 212910 w 725149"/>
              <a:gd name="connsiteY1" fmla="*/ 1519 h 714376"/>
              <a:gd name="connsiteX2" fmla="*/ 406449 w 725149"/>
              <a:gd name="connsiteY2" fmla="*/ 1519 h 714376"/>
              <a:gd name="connsiteX3" fmla="*/ 362726 w 725149"/>
              <a:gd name="connsiteY3" fmla="*/ 45243 h 714376"/>
              <a:gd name="connsiteX4" fmla="*/ 693346 w 725149"/>
              <a:gd name="connsiteY4" fmla="*/ 45244 h 714376"/>
              <a:gd name="connsiteX5" fmla="*/ 725149 w 725149"/>
              <a:gd name="connsiteY5" fmla="*/ 77048 h 714376"/>
              <a:gd name="connsiteX6" fmla="*/ 156851 w 725149"/>
              <a:gd name="connsiteY6" fmla="*/ 77048 h 714376"/>
              <a:gd name="connsiteX7" fmla="*/ 75720 w 725149"/>
              <a:gd name="connsiteY7" fmla="*/ 158178 h 714376"/>
              <a:gd name="connsiteX8" fmla="*/ 75722 w 725149"/>
              <a:gd name="connsiteY8" fmla="*/ 681520 h 714376"/>
              <a:gd name="connsiteX9" fmla="*/ 42866 w 725149"/>
              <a:gd name="connsiteY9" fmla="*/ 714376 h 714376"/>
              <a:gd name="connsiteX10" fmla="*/ 42865 w 725149"/>
              <a:gd name="connsiteY10" fmla="*/ 387498 h 714376"/>
              <a:gd name="connsiteX11" fmla="*/ 745 w 725149"/>
              <a:gd name="connsiteY11" fmla="*/ 429618 h 714376"/>
              <a:gd name="connsiteX12" fmla="*/ 0 w 725149"/>
              <a:gd name="connsiteY12" fmla="*/ 429619 h 714376"/>
              <a:gd name="connsiteX13" fmla="*/ 1 w 725149"/>
              <a:gd name="connsiteY13" fmla="*/ 134343 h 714376"/>
              <a:gd name="connsiteX14" fmla="*/ 646 w 725149"/>
              <a:gd name="connsiteY14" fmla="*/ 134343 h 714376"/>
              <a:gd name="connsiteX15" fmla="*/ 1 w 725149"/>
              <a:gd name="connsiteY15" fmla="*/ 76381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25149" h="714376">
                <a:moveTo>
                  <a:pt x="76384" y="0"/>
                </a:moveTo>
                <a:lnTo>
                  <a:pt x="212910" y="1519"/>
                </a:lnTo>
                <a:lnTo>
                  <a:pt x="406449" y="1519"/>
                </a:lnTo>
                <a:lnTo>
                  <a:pt x="362726" y="45243"/>
                </a:lnTo>
                <a:lnTo>
                  <a:pt x="693346" y="45244"/>
                </a:lnTo>
                <a:lnTo>
                  <a:pt x="725149" y="77048"/>
                </a:lnTo>
                <a:lnTo>
                  <a:pt x="156851" y="77048"/>
                </a:lnTo>
                <a:lnTo>
                  <a:pt x="75720" y="158178"/>
                </a:lnTo>
                <a:lnTo>
                  <a:pt x="75722" y="681520"/>
                </a:lnTo>
                <a:lnTo>
                  <a:pt x="42866" y="714376"/>
                </a:lnTo>
                <a:lnTo>
                  <a:pt x="42865" y="387498"/>
                </a:lnTo>
                <a:lnTo>
                  <a:pt x="745" y="429618"/>
                </a:lnTo>
                <a:lnTo>
                  <a:pt x="0" y="429619"/>
                </a:lnTo>
                <a:lnTo>
                  <a:pt x="1" y="134343"/>
                </a:lnTo>
                <a:lnTo>
                  <a:pt x="646" y="134343"/>
                </a:lnTo>
                <a:lnTo>
                  <a:pt x="1" y="76381"/>
                </a:lnTo>
                <a:close/>
              </a:path>
            </a:pathLst>
          </a:custGeom>
          <a:solidFill>
            <a:srgbClr val="62FFFF"/>
          </a:solidFill>
          <a:ln>
            <a:noFill/>
          </a:ln>
          <a:effectLst>
            <a:outerShdw blurRad="635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>
            <p:custDataLst>
              <p:tags r:id="rId9"/>
            </p:custDataLst>
          </p:nvPr>
        </p:nvSpPr>
        <p:spPr bwMode="auto">
          <a:xfrm>
            <a:off x="4305599" y="2368657"/>
            <a:ext cx="3755100" cy="1966399"/>
          </a:xfrm>
          <a:prstGeom prst="rect">
            <a:avLst/>
          </a:prstGeom>
          <a:ln w="25400" cap="flat" cmpd="sng">
            <a:noFill/>
            <a:prstDash val="sysDash"/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Matplotlib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39350" y="2238095"/>
            <a:ext cx="5993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众多 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Python 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可视化包的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鼻祖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能够实现多种内容丰富的可视化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复杂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可以实现更加复杂、对图表细节要求高</a:t>
            </a:r>
            <a:endParaRPr kumimoji="0"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1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1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2" dur="1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bldLvl="0" animBg="1"/>
      <p:bldP spid="12" grpId="1" bldLvl="0" animBg="1"/>
      <p:bldP spid="13" grpId="1" bldLvl="0" animBg="1"/>
      <p:bldP spid="14" grpId="1" bldLvl="0" animBg="1"/>
      <p:bldP spid="15" grpId="0" bldLvl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Series数据：索引在左边，值在右边。如果没有指定一组数据作为索引的话，Series数据会以0到N-1（N为数据的长度）作为索引，也可以通过指定索引的方式来创建Series数据。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8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27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842385" y="3180715"/>
            <a:ext cx="4507230" cy="1802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21482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可视化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sp>
        <p:nvSpPr>
          <p:cNvPr id="2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14950" y="1818677"/>
            <a:ext cx="92149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的使用变得更加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普及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它的身影经常见于市场分析、爬虫、金融分析以及科学计算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中的可视化功能比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Matplotlib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更加</a:t>
            </a:r>
            <a:r>
              <a:rPr kumimoji="0" lang="zh-CN" altLang="en-US" sz="20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简便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和功能强大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线形图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sp>
        <p:nvSpPr>
          <p:cNvPr id="9" name="矩形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66851" y="3629332"/>
            <a:ext cx="2053432" cy="102468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线形图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 bwMode="auto">
          <a:xfrm>
            <a:off x="3934622" y="3629332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柱状图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2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80960" y="3629332"/>
            <a:ext cx="2052000" cy="1026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直方图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>
            <p:custDataLst>
              <p:tags r:id="rId7"/>
            </p:custDataLst>
          </p:nvPr>
        </p:nvSpPr>
        <p:spPr bwMode="auto">
          <a:xfrm>
            <a:off x="8794433" y="3611631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散点图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73510" y="3239807"/>
            <a:ext cx="92149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线形图通常用于描绘两组数据之间的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趋势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销售行业中月份与销售量之间的趋势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金融行业中股票收盘价与时间序列之间的走势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plot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方法：默认可以绘制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数据结构的线形图</a:t>
            </a:r>
            <a:endParaRPr kumimoji="0"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5" dur="13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-0.25 E" pathEditMode="relative" ptsTypes="">
                                      <p:cBhvr>
                                        <p:cTn id="17" dur="1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allAtOnce"/>
      <p:bldP spid="13" grpId="0" bldLvl="0" animBg="1"/>
      <p:bldP spid="18" grpId="0" bldLvl="0" animBg="1"/>
      <p:bldP spid="22" grpId="0" bldLvl="0" animBg="1"/>
      <p:bldP spid="3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pandas库中的Series和DataFrame中都会有绘制各类图表的plot方法， 默认情况绘制的是线形图。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线形图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093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564765" y="2484755"/>
            <a:ext cx="3920490" cy="3691890"/>
          </a:xfrm>
          <a:prstGeom prst="rect">
            <a:avLst/>
          </a:prstGeom>
        </p:spPr>
      </p:pic>
      <p:pic>
        <p:nvPicPr>
          <p:cNvPr id="1094" name="图片 6"/>
          <p:cNvPicPr/>
          <p:nvPr>
            <p:custDataLst>
              <p:tags r:id="rId7"/>
            </p:custDataLst>
          </p:nvPr>
        </p:nvPicPr>
        <p:blipFill>
          <a:blip r:embed="rId8" cstate="print"/>
          <a:srcRect t="10088"/>
          <a:stretch>
            <a:fillRect/>
          </a:stretch>
        </p:blipFill>
        <p:spPr>
          <a:xfrm>
            <a:off x="7137400" y="2940685"/>
            <a:ext cx="4005580" cy="277939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通过DataFrame数据的plot方法可以为各列绘制一条线，并会给其创建好图例。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线形图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095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044700" y="2385060"/>
            <a:ext cx="3296285" cy="3806825"/>
          </a:xfrm>
          <a:prstGeom prst="rect">
            <a:avLst/>
          </a:prstGeom>
        </p:spPr>
      </p:pic>
      <p:pic>
        <p:nvPicPr>
          <p:cNvPr id="1096" name="Picture 2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398260" y="2925445"/>
            <a:ext cx="3191510" cy="27254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柱状图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 bwMode="auto">
          <a:xfrm>
            <a:off x="3934622" y="3568372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柱状图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2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80960" y="3568372"/>
            <a:ext cx="2052000" cy="1026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直方图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 bwMode="auto">
          <a:xfrm>
            <a:off x="8794433" y="3550671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散点图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466851" y="3568372"/>
            <a:ext cx="2053432" cy="102468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线形图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73510" y="3178847"/>
            <a:ext cx="92149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柱状图常用于描述各类别之间的关系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班级中男生和女生的分布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超市中各商品的购买数量分布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plot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方法：需要在这个函数中传入</a:t>
            </a: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kind=‘bar’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参数绘制垂直柱状图；</a:t>
            </a: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kind='</a:t>
            </a:r>
            <a:r>
              <a:rPr kumimoji="0" lang="en-US" altLang="zh-CN" sz="24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barh</a:t>
            </a: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'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绘制水平柱状图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5" dur="13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0 -0.25 E" pathEditMode="relative" ptsTypes="">
                                      <p:cBhvr>
                                        <p:cTn id="17" dur="13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allAtOnce"/>
      <p:bldP spid="10" grpId="0" bldLvl="0" animBg="1"/>
      <p:bldP spid="11" grpId="0" bldLvl="0" animBg="1"/>
      <p:bldP spid="12" grpId="0" bldLvl="0" animBg="1"/>
      <p:bldP spid="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首先，创建一个DataFrame数据的学生信息表格，如果需要分析班级的男女比例是否平衡，这时就可以使用柱状图，通过values_counts计数，获取男女计数的Series数据，进而绘制柱状图。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柱状图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097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730500" y="2834640"/>
            <a:ext cx="2887980" cy="3434715"/>
          </a:xfrm>
          <a:prstGeom prst="rect">
            <a:avLst/>
          </a:prstGeom>
        </p:spPr>
      </p:pic>
      <p:pic>
        <p:nvPicPr>
          <p:cNvPr id="1098" name="图片 6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831965" y="3214688"/>
            <a:ext cx="3018790" cy="2673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对于DataFrame数据而言，每一行的值会成为一组。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柱状图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099" name="图片 5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843405" y="2857500"/>
            <a:ext cx="3649345" cy="2391410"/>
          </a:xfrm>
          <a:prstGeom prst="rect">
            <a:avLst/>
          </a:prstGeom>
        </p:spPr>
      </p:pic>
      <p:pic>
        <p:nvPicPr>
          <p:cNvPr id="1100" name="图片 6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167120" y="2385060"/>
            <a:ext cx="4191635" cy="3679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设置plot函数的stacked参数，可以绘制堆积柱状图。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柱状图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101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842385" y="2552065"/>
            <a:ext cx="4507230" cy="3508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直方图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grpSp>
        <p:nvGrpSpPr>
          <p:cNvPr id="4" name="组合 3"/>
          <p:cNvGrpSpPr/>
          <p:nvPr/>
        </p:nvGrpSpPr>
        <p:grpSpPr>
          <a:xfrm>
            <a:off x="3632277" y="4337322"/>
            <a:ext cx="5497363" cy="2625284"/>
            <a:chOff x="2630328" y="2218202"/>
            <a:chExt cx="7190105" cy="3685540"/>
          </a:xfrm>
        </p:grpSpPr>
        <p:pic>
          <p:nvPicPr>
            <p:cNvPr id="14" name="图片 13" descr="https://pic3.zhimg.com/v2-639d2d0bc3d2069b875912b8c59fb9d6_r.jpg"/>
            <p:cNvPicPr/>
            <p:nvPr>
              <p:custDataLst>
                <p:tags r:id="rId4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328" y="2218202"/>
              <a:ext cx="7190105" cy="36855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 bwMode="auto">
            <a:xfrm>
              <a:off x="7962900" y="5429250"/>
              <a:ext cx="1762125" cy="352425"/>
            </a:xfrm>
            <a:prstGeom prst="rect">
              <a:avLst/>
            </a:prstGeom>
            <a:solidFill>
              <a:schemeClr val="bg1"/>
            </a:solidFill>
            <a:ln w="25400" cap="flat" cmpd="sng">
              <a:noFill/>
              <a:prstDash val="sysDash"/>
              <a:round/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>
            <p:custDataLst>
              <p:tags r:id="rId7"/>
            </p:custDataLst>
          </p:nvPr>
        </p:nvSpPr>
        <p:spPr bwMode="auto">
          <a:xfrm>
            <a:off x="3934622" y="3629332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柱状图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380960" y="3629332"/>
            <a:ext cx="2052000" cy="1026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直方图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>
            <p:custDataLst>
              <p:tags r:id="rId9"/>
            </p:custDataLst>
          </p:nvPr>
        </p:nvSpPr>
        <p:spPr bwMode="auto">
          <a:xfrm>
            <a:off x="8794433" y="3611631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散点图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66851" y="3629332"/>
            <a:ext cx="2053432" cy="102468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线形图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49584" y="2841397"/>
            <a:ext cx="1052326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直方图（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Histogram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）是一种在连续间隔、或者是特定时间段内数据分布情况的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直方图中柱高代表的是每个间隔出现的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频次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4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hist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5" dur="13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7" dur="1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9" grpId="0" animBg="1" build="allAtOnce"/>
      <p:bldP spid="15" grpId="0" bldLvl="0" animBg="1"/>
      <p:bldP spid="16" grpId="0" bldLvl="0" animBg="1"/>
      <p:bldP spid="1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方图用于频率分布，y轴可为数值或者比率。直方图在统计分析中是经常使用的，绘制数据的直方图，可以看出其大概分布规律。例如，某班级的身高情况一般是服从正态分布，即高个子和矮个子的人较少，大部分都是在平均身高左右。可以通过hist方法绘制直方图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直方图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102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 r="3683" b="85030"/>
          <a:stretch>
            <a:fillRect/>
          </a:stretch>
        </p:blipFill>
        <p:spPr>
          <a:xfrm>
            <a:off x="1863090" y="3992880"/>
            <a:ext cx="3865245" cy="574040"/>
          </a:xfrm>
          <a:prstGeom prst="rect">
            <a:avLst/>
          </a:prstGeom>
          <a:ln>
            <a:noFill/>
          </a:ln>
        </p:spPr>
      </p:pic>
      <p:pic>
        <p:nvPicPr>
          <p:cNvPr id="350517475" name="图片 6"/>
          <p:cNvPicPr/>
          <p:nvPr>
            <p:custDataLst>
              <p:tags r:id="rId7"/>
            </p:custDataLst>
          </p:nvPr>
        </p:nvPicPr>
        <p:blipFill>
          <a:blip r:embed="rId6" cstate="print"/>
          <a:srcRect t="15569" r="3683" b="2994"/>
          <a:stretch>
            <a:fillRect/>
          </a:stretch>
        </p:blipFill>
        <p:spPr>
          <a:xfrm>
            <a:off x="6621780" y="3475355"/>
            <a:ext cx="3627755" cy="253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Series有values和index属性，可返回值数据的数组形式和索引对象。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8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Series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核密度估计（Kernel Density Estimate,KDE）是对真实密度的估计，其过程是将数据的分布近似为一组核（如正态分布）。通过plot函数的kind=‘kde’可进行绘制。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密度图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103" name="图片 6"/>
          <p:cNvPicPr/>
          <p:nvPr>
            <p:custDataLst>
              <p:tags r:id="rId5"/>
            </p:custDataLst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983990" y="2846705"/>
            <a:ext cx="422402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2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散点图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3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 bwMode="auto">
          <a:xfrm>
            <a:off x="3934622" y="3537892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柱状图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2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80960" y="3537892"/>
            <a:ext cx="2052000" cy="1026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直方图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 bwMode="auto">
          <a:xfrm>
            <a:off x="8794433" y="3520191"/>
            <a:ext cx="2052000" cy="1026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400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散点图</a:t>
            </a:r>
            <a:endParaRPr lang="zh-CN" altLang="en-US" sz="2400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466851" y="3537892"/>
            <a:ext cx="2053432" cy="102468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7" tIns="48208" rIns="96417" bIns="4820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线形图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73510" y="3148367"/>
            <a:ext cx="92149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散点图由一些散乱的点组成的图表，这些点在哪个位置，是由其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值和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值确定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主要用来表现数据之间的规律，比如身高和体重之间的规律，它将所有的数据以点的形式展现在直角坐标系上，以显示变量之间的相互影响程度，点的位置由变量的数值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plot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传入</a:t>
            </a: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kind='scatter'</a:t>
            </a:r>
            <a:r>
              <a:rPr kumimoji="0"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来绘制散点图</a:t>
            </a:r>
            <a:endParaRPr kumimoji="0" lang="en-US" altLang="zh-CN" sz="2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5" dur="13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7" dur="13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" grpId="0" bldLvl="0" animBg="1"/>
      <p:bldP spid="11" grpId="0" animBg="1" build="allAtOnce"/>
      <p:bldP spid="12" grpId="0" bldLvl="0" animBg="1"/>
      <p:bldP spid="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散点图主要用来表现数据之间的规律。例如，身高和体重之间的规律。下面创建一个DataFrame数据，然后绘制散点图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散点图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  <p:pic>
        <p:nvPicPr>
          <p:cNvPr id="1104" name="图片 7"/>
          <p:cNvPicPr/>
          <p:nvPr>
            <p:custDataLst>
              <p:tags r:id="rId5"/>
            </p:custDataLst>
          </p:nvPr>
        </p:nvPicPr>
        <p:blipFill>
          <a:blip r:embed="rId6" cstate="print"/>
          <a:srcRect b="81237"/>
          <a:stretch>
            <a:fillRect/>
          </a:stretch>
        </p:blipFill>
        <p:spPr>
          <a:xfrm>
            <a:off x="1882775" y="3429000"/>
            <a:ext cx="3570605" cy="815340"/>
          </a:xfrm>
          <a:prstGeom prst="rect">
            <a:avLst/>
          </a:prstGeom>
          <a:ln>
            <a:noFill/>
          </a:ln>
        </p:spPr>
      </p:pic>
      <p:pic>
        <p:nvPicPr>
          <p:cNvPr id="1105" name="图片 9"/>
          <p:cNvPicPr/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096000" y="2544445"/>
            <a:ext cx="3891915" cy="3415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完成线形图、柱状图、直方图、密度图、散点图的绘制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5866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任务：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利用pandas绘制基本图形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五</a:t>
            </a:r>
            <a:r>
              <a:rPr lang="en-US" altLang="zh-CN" smtClean="0"/>
              <a:t> pandas</a:t>
            </a:r>
            <a:r>
              <a:rPr lang="zh-CN" altLang="en-US" smtClean="0"/>
              <a:t>可视化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1060666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pandas数据结构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1974584"/>
            <a:ext cx="8776335" cy="4270662"/>
            <a:chOff x="520218" y="63669"/>
            <a:chExt cx="10198679" cy="4962797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6366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15738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pandas索引操作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199805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" name="矩形: 圆角 10"/>
            <p:cNvSpPr/>
            <p:nvPr>
              <p:custDataLst>
                <p:tags r:id="rId7"/>
              </p:custDataLst>
            </p:nvPr>
          </p:nvSpPr>
          <p:spPr>
            <a:xfrm>
              <a:off x="520218" y="1128471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3" name="文本框 2"/>
            <p:cNvSpPr txBox="1"/>
            <p:nvPr>
              <p:custDataLst>
                <p:tags r:id="rId8"/>
              </p:custDataLst>
            </p:nvPr>
          </p:nvSpPr>
          <p:spPr>
            <a:xfrm>
              <a:off x="1301667" y="1222186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任务三 pandas数据运算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椭圆 106"/>
            <p:cNvSpPr/>
            <p:nvPr>
              <p:custDataLst>
                <p:tags r:id="rId9"/>
              </p:custDataLst>
            </p:nvPr>
          </p:nvSpPr>
          <p:spPr>
            <a:xfrm>
              <a:off x="659718" y="1266083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5" name="矩形: 圆角 10"/>
            <p:cNvSpPr/>
            <p:nvPr>
              <p:custDataLst>
                <p:tags r:id="rId10"/>
              </p:custDataLst>
            </p:nvPr>
          </p:nvSpPr>
          <p:spPr>
            <a:xfrm>
              <a:off x="521694" y="219919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11"/>
              </p:custDataLst>
            </p:nvPr>
          </p:nvSpPr>
          <p:spPr>
            <a:xfrm>
              <a:off x="1303143" y="229290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任务四 层次化索引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06"/>
            <p:cNvSpPr/>
            <p:nvPr>
              <p:custDataLst>
                <p:tags r:id="rId12"/>
              </p:custDataLst>
            </p:nvPr>
          </p:nvSpPr>
          <p:spPr>
            <a:xfrm>
              <a:off x="661194" y="233680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8" name="矩形: 圆角 10"/>
            <p:cNvSpPr/>
            <p:nvPr>
              <p:custDataLst>
                <p:tags r:id="rId13"/>
              </p:custDataLst>
            </p:nvPr>
          </p:nvSpPr>
          <p:spPr>
            <a:xfrm>
              <a:off x="520956" y="3258099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1302405" y="3351814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任务五 pandas可视化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06"/>
            <p:cNvSpPr/>
            <p:nvPr>
              <p:custDataLst>
                <p:tags r:id="rId15"/>
              </p:custDataLst>
            </p:nvPr>
          </p:nvSpPr>
          <p:spPr>
            <a:xfrm>
              <a:off x="660456" y="3395711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1" name="矩形: 圆角 10"/>
            <p:cNvSpPr/>
            <p:nvPr>
              <p:custDataLst>
                <p:tags r:id="rId16"/>
              </p:custDataLst>
            </p:nvPr>
          </p:nvSpPr>
          <p:spPr>
            <a:xfrm>
              <a:off x="520956" y="4334714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17"/>
              </p:custDataLst>
            </p:nvPr>
          </p:nvSpPr>
          <p:spPr>
            <a:xfrm>
              <a:off x="1302405" y="4428429"/>
              <a:ext cx="9415754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任务六 读书榜单分析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106"/>
            <p:cNvSpPr/>
            <p:nvPr>
              <p:custDataLst>
                <p:tags r:id="rId18"/>
              </p:custDataLst>
            </p:nvPr>
          </p:nvSpPr>
          <p:spPr>
            <a:xfrm>
              <a:off x="660456" y="4472326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本任务将使用pandas库及其相关操作实现某网站读书榜单分析。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3716323" y="2801923"/>
            <a:ext cx="5385732" cy="2147582"/>
          </a:xfrm>
          <a:prstGeom prst="rect">
            <a:avLst/>
          </a:prstGeom>
          <a:noFill/>
          <a:ln w="25400" cap="flat" cmpd="sng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C00000"/>
                </a:solidFill>
              </a:rPr>
              <a:t>书能给人以知识，给人以智慧</a:t>
            </a:r>
            <a:r>
              <a:rPr lang="zh-CN" altLang="en-US" dirty="0" smtClean="0">
                <a:solidFill>
                  <a:srgbClr val="C00000"/>
                </a:solidFill>
              </a:rPr>
              <a:t>，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C00000"/>
                </a:solidFill>
              </a:rPr>
              <a:t>给</a:t>
            </a:r>
            <a:r>
              <a:rPr lang="zh-CN" altLang="en-US" dirty="0">
                <a:solidFill>
                  <a:srgbClr val="C00000"/>
                </a:solidFill>
              </a:rPr>
              <a:t>人以快乐，给人以</a:t>
            </a:r>
            <a:r>
              <a:rPr lang="zh-CN" altLang="en-US" dirty="0" smtClean="0">
                <a:solidFill>
                  <a:srgbClr val="C00000"/>
                </a:solidFill>
              </a:rPr>
              <a:t>希望。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dirty="0">
                <a:solidFill>
                  <a:srgbClr val="C00000"/>
                </a:solidFill>
              </a:rPr>
              <a:t>外物之味，久则可厌。读书之味，愈久愈深。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716323" y="2151776"/>
            <a:ext cx="1728132" cy="46139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“三立”育人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  <p:pic>
        <p:nvPicPr>
          <p:cNvPr id="2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71" y="1295398"/>
            <a:ext cx="5719805" cy="478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02072" y="2781847"/>
            <a:ext cx="372950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kumimoji="0"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Python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数据分析技术进行读书榜单分析，作为选择优质图书的参考</a:t>
            </a:r>
            <a:r>
              <a:rPr kumimoji="0"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97" y="1657209"/>
            <a:ext cx="6821487" cy="3819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 bwMode="auto">
          <a:xfrm>
            <a:off x="694297" y="1657209"/>
            <a:ext cx="6821487" cy="207450"/>
          </a:xfrm>
          <a:prstGeom prst="rect">
            <a:avLst/>
          </a:prstGeom>
          <a:noFill/>
          <a:ln w="28575" cap="flat" cmpd="sng">
            <a:solidFill>
              <a:schemeClr val="accent6"/>
            </a:solidFill>
            <a:prstDash val="solid"/>
            <a:round/>
          </a:ln>
        </p:spPr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右箭头 4"/>
          <p:cNvSpPr/>
          <p:nvPr>
            <p:custDataLst>
              <p:tags r:id="rId5"/>
            </p:custDataLst>
          </p:nvPr>
        </p:nvSpPr>
        <p:spPr bwMode="auto">
          <a:xfrm>
            <a:off x="7682755" y="3302565"/>
            <a:ext cx="1129553" cy="412376"/>
          </a:xfrm>
          <a:prstGeom prst="rightArrow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8934261" y="1760934"/>
            <a:ext cx="224452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p>
            <a:pPr algn="ctr"/>
            <a:r>
              <a:rPr lang="zh-CN" alt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出版社作品</a:t>
            </a:r>
            <a:endParaRPr lang="en-US" altLang="zh-CN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评分排名</a:t>
            </a:r>
            <a:endParaRPr lang="zh-CN" alt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矩形 11"/>
          <p:cNvSpPr/>
          <p:nvPr>
            <p:custDataLst>
              <p:tags r:id="rId7"/>
            </p:custDataLst>
          </p:nvPr>
        </p:nvSpPr>
        <p:spPr>
          <a:xfrm>
            <a:off x="9140247" y="3288189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p>
            <a:pPr algn="ctr"/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书籍排名</a:t>
            </a:r>
            <a:endParaRPr lang="zh-CN" alt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矩形 12"/>
          <p:cNvSpPr/>
          <p:nvPr>
            <p:custDataLst>
              <p:tags r:id="rId8"/>
            </p:custDataLst>
          </p:nvPr>
        </p:nvSpPr>
        <p:spPr>
          <a:xfrm>
            <a:off x="9140247" y="4389570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p>
            <a:pPr algn="ctr"/>
            <a:r>
              <a:rPr lang="zh-CN" alt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作家作品</a:t>
            </a:r>
            <a:endParaRPr lang="en-US" altLang="zh-CN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数量排名</a:t>
            </a:r>
            <a:endParaRPr lang="zh-CN" alt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8" grpId="0"/>
      <p:bldP spid="12" grpId="0"/>
      <p:bldP spid="1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864" y="1863889"/>
            <a:ext cx="10605711" cy="234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、各个出版社的出版作品数量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、筛选出出版作品数量大于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的出版社，计算出版社的作品平均分，降序排列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、评论数量大于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的作品，按照评分降序排列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、根据给定公式，计算加权总分，综合考虑书籍排名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、作家作品数量排名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文本框 2"/>
          <p:cNvSpPr txBox="1"/>
          <p:nvPr>
            <p:custDataLst>
              <p:tags r:id="rId4"/>
            </p:custDataLst>
          </p:nvPr>
        </p:nvSpPr>
        <p:spPr>
          <a:xfrm>
            <a:off x="566928" y="1134971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统计以下几个方面的数据：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DataFrame数据是Python数据分析最常用的数据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，类似于Excel表格型数据。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创建DataFrame数据的办法有很多，最常用的是传入由数组、列表或元组组成的字典。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989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DataFrame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一</a:t>
            </a:r>
            <a:r>
              <a:rPr lang="en-US" altLang="zh-CN" smtClean="0"/>
              <a:t> pandas</a:t>
            </a:r>
            <a:r>
              <a:rPr lang="zh-CN" altLang="en-US" smtClean="0"/>
              <a:t>数据结构</a:t>
            </a:r>
            <a:endParaRPr lang="zh-CN" altLang="en-US" smtClean="0"/>
          </a:p>
        </p:txBody>
      </p:sp>
      <p:pic>
        <p:nvPicPr>
          <p:cNvPr id="1034" name="图片 1"/>
          <p:cNvPicPr/>
          <p:nvPr>
            <p:custDataLst>
              <p:tags r:id="rId5"/>
            </p:custDataLst>
          </p:nvPr>
        </p:nvPicPr>
        <p:blipFill>
          <a:blip r:embed="rId6" cstate="print"/>
          <a:srcRect b="39810"/>
          <a:stretch>
            <a:fillRect/>
          </a:stretch>
        </p:blipFill>
        <p:spPr>
          <a:xfrm>
            <a:off x="2034540" y="3013710"/>
            <a:ext cx="3109595" cy="2459355"/>
          </a:xfrm>
          <a:prstGeom prst="rect">
            <a:avLst/>
          </a:prstGeom>
          <a:ln>
            <a:noFill/>
          </a:ln>
        </p:spPr>
      </p:pic>
      <p:pic>
        <p:nvPicPr>
          <p:cNvPr id="1035" name="图片 2"/>
          <p:cNvPicPr/>
          <p:nvPr>
            <p:custDataLst>
              <p:tags r:id="rId7"/>
            </p:custDataLst>
          </p:nvPr>
        </p:nvPicPr>
        <p:blipFill>
          <a:blip r:embed="rId8" cstate="print"/>
          <a:srcRect r="34218" b="4221"/>
          <a:stretch>
            <a:fillRect/>
          </a:stretch>
        </p:blipFill>
        <p:spPr>
          <a:xfrm>
            <a:off x="6509385" y="3221355"/>
            <a:ext cx="3128645" cy="2043430"/>
          </a:xfrm>
          <a:prstGeom prst="rect">
            <a:avLst/>
          </a:prstGeom>
          <a:ln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5486400" y="3736975"/>
            <a:ext cx="1501775" cy="1736090"/>
            <a:chOff x="8640" y="5885"/>
            <a:chExt cx="2365" cy="2734"/>
          </a:xfrm>
        </p:grpSpPr>
        <p:sp>
          <p:nvSpPr>
            <p:cNvPr id="4" name="矩形 3"/>
            <p:cNvSpPr/>
            <p:nvPr/>
          </p:nvSpPr>
          <p:spPr>
            <a:xfrm>
              <a:off x="10209" y="5885"/>
              <a:ext cx="797" cy="2465"/>
            </a:xfrm>
            <a:prstGeom prst="rect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</a:ln>
          </p:spPr>
          <p:txBody>
            <a:bodyPr anchor="ctr"/>
            <a:p>
              <a:endParaRPr lang="zh-CN" altLang="en-US"/>
            </a:p>
          </p:txBody>
        </p:sp>
        <p:cxnSp>
          <p:nvCxnSpPr>
            <p:cNvPr id="7" name="直接箭头连接符 6"/>
            <p:cNvCxnSpPr/>
            <p:nvPr/>
          </p:nvCxnSpPr>
          <p:spPr>
            <a:xfrm flipV="1">
              <a:off x="9313" y="7118"/>
              <a:ext cx="896" cy="7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8640" y="8039"/>
              <a:ext cx="176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FF0000"/>
                  </a:solidFill>
                </a:rPr>
                <a:t>行索引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27850" y="2811780"/>
            <a:ext cx="3338830" cy="879475"/>
            <a:chOff x="10910" y="4428"/>
            <a:chExt cx="5258" cy="1385"/>
          </a:xfrm>
        </p:grpSpPr>
        <p:sp>
          <p:nvSpPr>
            <p:cNvPr id="9" name="矩形 8"/>
            <p:cNvSpPr/>
            <p:nvPr/>
          </p:nvSpPr>
          <p:spPr>
            <a:xfrm>
              <a:off x="10910" y="5327"/>
              <a:ext cx="3910" cy="486"/>
            </a:xfrm>
            <a:prstGeom prst="rect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round/>
            </a:ln>
          </p:spPr>
          <p:txBody>
            <a:bodyPr anchor="ctr"/>
            <a:p>
              <a:endParaRPr lang="zh-CN" altLang="en-US"/>
            </a:p>
          </p:txBody>
        </p:sp>
        <p:cxnSp>
          <p:nvCxnSpPr>
            <p:cNvPr id="10" name="直接箭头连接符 9"/>
            <p:cNvCxnSpPr>
              <a:endCxn id="9" idx="0"/>
            </p:cNvCxnSpPr>
            <p:nvPr/>
          </p:nvCxnSpPr>
          <p:spPr>
            <a:xfrm flipH="1">
              <a:off x="12865" y="4615"/>
              <a:ext cx="1428" cy="7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4400" y="4428"/>
              <a:ext cx="176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>
                  <a:solidFill>
                    <a:srgbClr val="FF0000"/>
                  </a:solidFill>
                </a:rPr>
                <a:t>列索引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725864" y="1863889"/>
            <a:ext cx="10605711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统计各出版社的出版作品数量，其实就是针对出版社这一列统计各个出版社出现的次数，使用</a:t>
            </a:r>
            <a:r>
              <a:rPr kumimoji="0" lang="en-US" altLang="zh-CN" sz="2400" b="1" dirty="0" err="1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value_counts</a:t>
            </a:r>
            <a:r>
              <a:rPr kumimoji="0" lang="en-US" altLang="zh-CN" sz="24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()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方法实现。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725864" y="1863889"/>
            <a:ext cx="10605711" cy="168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将出版作品数量大于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的出版社名称提取出来，存放到列表中；再将列表中出版社的作品平均分计算出来，并按照降序排列，将最终结果保存到</a:t>
            </a:r>
            <a:r>
              <a:rPr kumimoji="0" lang="en-US" altLang="zh-CN" sz="2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press_rank.csv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文件中。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725864" y="1863889"/>
            <a:ext cx="10605711" cy="22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购买书籍时，一般会将评分作为书籍是否值得购买的标准之一，同时也要考虑书籍的评论数量，比如评论较少但评分很高，那么这个评分就没有太大的参考价值了。下面将评论数量大于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50000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的作品提取出来，并按照评分降序排序。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725864" y="1863889"/>
            <a:ext cx="1060571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使用下面的公式计算加权总分，综合考虑书籍的排名，公式如下：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8105" indent="0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None/>
            </a:pPr>
            <a:r>
              <a:rPr kumimoji="0"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kumimoji="0" lang="zh-CN" altLang="en-US" sz="2400" b="1" dirty="0" smtClean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加权</a:t>
            </a:r>
            <a:r>
              <a:rPr kumimoji="0" lang="zh-CN" altLang="en-US" sz="24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总分 </a:t>
            </a:r>
            <a:r>
              <a:rPr kumimoji="0" lang="en-US" altLang="zh-CN" sz="24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 (v ÷ (</a:t>
            </a:r>
            <a:r>
              <a:rPr kumimoji="0" lang="en-US" altLang="zh-CN" sz="2400" b="1" dirty="0" err="1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v+m</a:t>
            </a:r>
            <a:r>
              <a:rPr kumimoji="0" lang="en-US" altLang="zh-CN" sz="24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)) × R + (m ÷ (</a:t>
            </a:r>
            <a:r>
              <a:rPr kumimoji="0" lang="en-US" altLang="zh-CN" sz="2400" b="1" dirty="0" err="1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v+m</a:t>
            </a:r>
            <a:r>
              <a:rPr kumimoji="0" lang="en-US" altLang="zh-CN" sz="2400" b="1" dirty="0">
                <a:solidFill>
                  <a:srgbClr val="216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))</a:t>
            </a:r>
            <a:endParaRPr kumimoji="0" lang="en-US" altLang="zh-CN" sz="2400" b="1" dirty="0">
              <a:solidFill>
                <a:srgbClr val="216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各变量说明如下：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表示该书籍的算数平均分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表示该书籍投票人数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u"/>
            </a:pP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表示进入排行需要的最小投票数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725864" y="1863889"/>
            <a:ext cx="10605711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最后对作家的作品数量进行排名，首先提取出评论数量大于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的作品，再提取出评分大于等于</a:t>
            </a:r>
            <a:r>
              <a:rPr kumimoji="0"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kumimoji="0"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的作品，将过滤后的作品按照作者进行统计。</a:t>
            </a:r>
            <a:endParaRPr kumimoji="0"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 txBox="1"/>
          <p:nvPr>
            <p:custDataLst>
              <p:tags r:id="rId1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</a:t>
            </a:r>
            <a:r>
              <a:rPr lang="zh-CN" altLang="en-US" smtClean="0"/>
              <a:t>六</a:t>
            </a:r>
            <a:r>
              <a:rPr lang="en-US" altLang="zh-CN" smtClean="0"/>
              <a:t> </a:t>
            </a:r>
            <a:r>
              <a:rPr lang="zh-CN" altLang="en-US" smtClean="0"/>
              <a:t>读书榜单分析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总结</a:t>
            </a:r>
            <a:endParaRPr lang="zh-CN" altLang="en-US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009650" y="1150620"/>
            <a:ext cx="1005649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78105" indent="0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kumimoji="0" 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通过对本项目的学习，能够让学生：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理解pandas的两种基本数据结构即Series和DataFrame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掌握Series和DataFrame数据的创建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理解对Series和DataFrame数据进行索引操作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掌握Series和DataFrame中数据的运算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理解层次化索引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掌握pandas可视化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能够使用pandas实现某网站读书好评榜单数据排序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>
            <p:custDataLst>
              <p:tags r:id="rId1"/>
            </p:custDataLst>
          </p:nvPr>
        </p:nvSpPr>
        <p:spPr>
          <a:xfrm>
            <a:off x="2009613" y="2197053"/>
            <a:ext cx="817026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defRPr/>
            </a:pPr>
            <a:r>
              <a:rPr lang="zh-CN" altLang="en-US" sz="6600" b="1" dirty="0">
                <a:solidFill>
                  <a:schemeClr val="accent1"/>
                </a:solidFill>
                <a:effectLst>
                  <a:reflection blurRad="6350" stA="16920" endPos="37000" dist="67371" dir="5400000" sy="-100000" algn="bl" rotWithShape="0"/>
                </a:effectLst>
                <a:latin typeface="江城斜宋体 900W" panose="02020900000000090000" pitchFamily="18" charset="-128"/>
                <a:ea typeface="江城斜宋体 900W" panose="02020900000000090000" pitchFamily="18" charset="-128"/>
                <a:cs typeface="Times New Roman" panose="02020603050405020304" pitchFamily="18" charset="0"/>
              </a:rPr>
              <a:t>谢谢</a:t>
            </a:r>
            <a:endParaRPr lang="zh-CN" altLang="en-US" sz="6600" b="1" dirty="0">
              <a:solidFill>
                <a:schemeClr val="accent1"/>
              </a:solidFill>
              <a:effectLst>
                <a:reflection blurRad="6350" stA="16920" endPos="37000" dist="67371" dir="5400000" sy="-100000" algn="bl" rotWithShape="0"/>
              </a:effectLst>
              <a:latin typeface="江城斜宋体 900W" panose="02020900000000090000" pitchFamily="18" charset="-128"/>
              <a:ea typeface="江城斜宋体 900W" panose="0202090000000009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36309" y="3374590"/>
            <a:ext cx="8492128" cy="824030"/>
            <a:chOff x="1830515" y="2904095"/>
            <a:chExt cx="8492128" cy="824030"/>
          </a:xfrm>
        </p:grpSpPr>
        <p:sp>
          <p:nvSpPr>
            <p:cNvPr id="27" name="任意多边形: 形状 157"/>
            <p:cNvSpPr/>
            <p:nvPr>
              <p:custDataLst>
                <p:tags r:id="rId2"/>
              </p:custDataLst>
            </p:nvPr>
          </p:nvSpPr>
          <p:spPr>
            <a:xfrm>
              <a:off x="2837863" y="2904095"/>
              <a:ext cx="6477431" cy="758190"/>
            </a:xfrm>
            <a:custGeom>
              <a:avLst/>
              <a:gdLst>
                <a:gd name="connsiteX0" fmla="*/ 170498 w 6477431"/>
                <a:gd name="connsiteY0" fmla="*/ 0 h 758190"/>
                <a:gd name="connsiteX1" fmla="*/ 516280 w 6477431"/>
                <a:gd name="connsiteY1" fmla="*/ 0 h 758190"/>
                <a:gd name="connsiteX2" fmla="*/ 1112520 w 6477431"/>
                <a:gd name="connsiteY2" fmla="*/ 0 h 758190"/>
                <a:gd name="connsiteX3" fmla="*/ 1759381 w 6477431"/>
                <a:gd name="connsiteY3" fmla="*/ 0 h 758190"/>
                <a:gd name="connsiteX4" fmla="*/ 2107908 w 6477431"/>
                <a:gd name="connsiteY4" fmla="*/ 0 h 758190"/>
                <a:gd name="connsiteX5" fmla="*/ 2355621 w 6477431"/>
                <a:gd name="connsiteY5" fmla="*/ 0 h 758190"/>
                <a:gd name="connsiteX6" fmla="*/ 2701403 w 6477431"/>
                <a:gd name="connsiteY6" fmla="*/ 0 h 758190"/>
                <a:gd name="connsiteX7" fmla="*/ 2704148 w 6477431"/>
                <a:gd name="connsiteY7" fmla="*/ 0 h 758190"/>
                <a:gd name="connsiteX8" fmla="*/ 3297643 w 6477431"/>
                <a:gd name="connsiteY8" fmla="*/ 0 h 758190"/>
                <a:gd name="connsiteX9" fmla="*/ 3773284 w 6477431"/>
                <a:gd name="connsiteY9" fmla="*/ 0 h 758190"/>
                <a:gd name="connsiteX10" fmla="*/ 4293031 w 6477431"/>
                <a:gd name="connsiteY10" fmla="*/ 0 h 758190"/>
                <a:gd name="connsiteX11" fmla="*/ 4369524 w 6477431"/>
                <a:gd name="connsiteY11" fmla="*/ 0 h 758190"/>
                <a:gd name="connsiteX12" fmla="*/ 4715306 w 6477431"/>
                <a:gd name="connsiteY12" fmla="*/ 0 h 758190"/>
                <a:gd name="connsiteX13" fmla="*/ 4889271 w 6477431"/>
                <a:gd name="connsiteY13" fmla="*/ 0 h 758190"/>
                <a:gd name="connsiteX14" fmla="*/ 5311546 w 6477431"/>
                <a:gd name="connsiteY14" fmla="*/ 0 h 758190"/>
                <a:gd name="connsiteX15" fmla="*/ 6306934 w 6477431"/>
                <a:gd name="connsiteY15" fmla="*/ 0 h 758190"/>
                <a:gd name="connsiteX16" fmla="*/ 6477431 w 6477431"/>
                <a:gd name="connsiteY16" fmla="*/ 508635 h 758190"/>
                <a:gd name="connsiteX17" fmla="*/ 6293599 w 6477431"/>
                <a:gd name="connsiteY17" fmla="*/ 758190 h 758190"/>
                <a:gd name="connsiteX18" fmla="*/ 5311546 w 6477431"/>
                <a:gd name="connsiteY18" fmla="*/ 758190 h 758190"/>
                <a:gd name="connsiteX19" fmla="*/ 4875936 w 6477431"/>
                <a:gd name="connsiteY19" fmla="*/ 758190 h 758190"/>
                <a:gd name="connsiteX20" fmla="*/ 4715306 w 6477431"/>
                <a:gd name="connsiteY20" fmla="*/ 758190 h 758190"/>
                <a:gd name="connsiteX21" fmla="*/ 4381906 w 6477431"/>
                <a:gd name="connsiteY21" fmla="*/ 758190 h 758190"/>
                <a:gd name="connsiteX22" fmla="*/ 4279696 w 6477431"/>
                <a:gd name="connsiteY22" fmla="*/ 758190 h 758190"/>
                <a:gd name="connsiteX23" fmla="*/ 3785666 w 6477431"/>
                <a:gd name="connsiteY23" fmla="*/ 758190 h 758190"/>
                <a:gd name="connsiteX24" fmla="*/ 3297643 w 6477431"/>
                <a:gd name="connsiteY24" fmla="*/ 758190 h 758190"/>
                <a:gd name="connsiteX25" fmla="*/ 2701403 w 6477431"/>
                <a:gd name="connsiteY25" fmla="*/ 758190 h 758190"/>
                <a:gd name="connsiteX26" fmla="*/ 2690813 w 6477431"/>
                <a:gd name="connsiteY26" fmla="*/ 758190 h 758190"/>
                <a:gd name="connsiteX27" fmla="*/ 2368003 w 6477431"/>
                <a:gd name="connsiteY27" fmla="*/ 758190 h 758190"/>
                <a:gd name="connsiteX28" fmla="*/ 2094573 w 6477431"/>
                <a:gd name="connsiteY28" fmla="*/ 758190 h 758190"/>
                <a:gd name="connsiteX29" fmla="*/ 1771763 w 6477431"/>
                <a:gd name="connsiteY29" fmla="*/ 758190 h 758190"/>
                <a:gd name="connsiteX30" fmla="*/ 1112520 w 6477431"/>
                <a:gd name="connsiteY30" fmla="*/ 758190 h 758190"/>
                <a:gd name="connsiteX31" fmla="*/ 516280 w 6477431"/>
                <a:gd name="connsiteY31" fmla="*/ 758190 h 758190"/>
                <a:gd name="connsiteX32" fmla="*/ 182880 w 6477431"/>
                <a:gd name="connsiteY32" fmla="*/ 758190 h 758190"/>
                <a:gd name="connsiteX33" fmla="*/ 0 w 6477431"/>
                <a:gd name="connsiteY33" fmla="*/ 508635 h 75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477431" h="758190">
                  <a:moveTo>
                    <a:pt x="170498" y="0"/>
                  </a:moveTo>
                  <a:lnTo>
                    <a:pt x="516280" y="0"/>
                  </a:lnTo>
                  <a:lnTo>
                    <a:pt x="1112520" y="0"/>
                  </a:lnTo>
                  <a:lnTo>
                    <a:pt x="1759381" y="0"/>
                  </a:lnTo>
                  <a:lnTo>
                    <a:pt x="2107908" y="0"/>
                  </a:lnTo>
                  <a:lnTo>
                    <a:pt x="2355621" y="0"/>
                  </a:lnTo>
                  <a:lnTo>
                    <a:pt x="2701403" y="0"/>
                  </a:lnTo>
                  <a:lnTo>
                    <a:pt x="2704148" y="0"/>
                  </a:lnTo>
                  <a:lnTo>
                    <a:pt x="3297643" y="0"/>
                  </a:lnTo>
                  <a:lnTo>
                    <a:pt x="3773284" y="0"/>
                  </a:lnTo>
                  <a:lnTo>
                    <a:pt x="4293031" y="0"/>
                  </a:lnTo>
                  <a:lnTo>
                    <a:pt x="4369524" y="0"/>
                  </a:lnTo>
                  <a:lnTo>
                    <a:pt x="4715306" y="0"/>
                  </a:lnTo>
                  <a:lnTo>
                    <a:pt x="4889271" y="0"/>
                  </a:lnTo>
                  <a:lnTo>
                    <a:pt x="5311546" y="0"/>
                  </a:lnTo>
                  <a:lnTo>
                    <a:pt x="6306934" y="0"/>
                  </a:lnTo>
                  <a:lnTo>
                    <a:pt x="6477431" y="508635"/>
                  </a:lnTo>
                  <a:lnTo>
                    <a:pt x="6293599" y="758190"/>
                  </a:lnTo>
                  <a:lnTo>
                    <a:pt x="5311546" y="758190"/>
                  </a:lnTo>
                  <a:lnTo>
                    <a:pt x="4875936" y="758190"/>
                  </a:lnTo>
                  <a:lnTo>
                    <a:pt x="4715306" y="758190"/>
                  </a:lnTo>
                  <a:lnTo>
                    <a:pt x="4381906" y="758190"/>
                  </a:lnTo>
                  <a:lnTo>
                    <a:pt x="4279696" y="758190"/>
                  </a:lnTo>
                  <a:lnTo>
                    <a:pt x="3785666" y="758190"/>
                  </a:lnTo>
                  <a:lnTo>
                    <a:pt x="3297643" y="758190"/>
                  </a:lnTo>
                  <a:lnTo>
                    <a:pt x="2701403" y="758190"/>
                  </a:lnTo>
                  <a:lnTo>
                    <a:pt x="2690813" y="758190"/>
                  </a:lnTo>
                  <a:lnTo>
                    <a:pt x="2368003" y="758190"/>
                  </a:lnTo>
                  <a:lnTo>
                    <a:pt x="2094573" y="758190"/>
                  </a:lnTo>
                  <a:lnTo>
                    <a:pt x="1771763" y="758190"/>
                  </a:lnTo>
                  <a:lnTo>
                    <a:pt x="1112520" y="758190"/>
                  </a:lnTo>
                  <a:lnTo>
                    <a:pt x="516280" y="758190"/>
                  </a:lnTo>
                  <a:lnTo>
                    <a:pt x="182880" y="758190"/>
                  </a:lnTo>
                  <a:lnTo>
                    <a:pt x="0" y="508635"/>
                  </a:lnTo>
                  <a:close/>
                </a:path>
              </a:pathLst>
            </a:custGeom>
            <a:gradFill>
              <a:gsLst>
                <a:gs pos="100000">
                  <a:srgbClr val="01AAF4">
                    <a:alpha val="41000"/>
                  </a:srgbClr>
                </a:gs>
                <a:gs pos="0">
                  <a:srgbClr val="003598">
                    <a:alpha val="58000"/>
                  </a:srgbClr>
                </a:gs>
              </a:gsLst>
              <a:lin ang="0" scaled="1"/>
            </a:gradFill>
            <a:ln w="9525" cap="flat" cmpd="sng" algn="ctr">
              <a:solidFill>
                <a:srgbClr val="00359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Regular"/>
                <a:cs typeface="+mn-ea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3"/>
              </p:custDataLst>
            </p:nvPr>
          </p:nvSpPr>
          <p:spPr>
            <a:xfrm>
              <a:off x="3462567" y="3021580"/>
              <a:ext cx="5120626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Python</a:t>
              </a:r>
              <a:r>
                <a:rPr lang="zh-CN" altLang="en-US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738635" y="2928978"/>
              <a:ext cx="1584008" cy="799147"/>
              <a:chOff x="6914196" y="4986271"/>
              <a:chExt cx="1584008" cy="799147"/>
            </a:xfrm>
          </p:grpSpPr>
          <p:sp>
            <p:nvSpPr>
              <p:cNvPr id="30" name="任意多边形: 形状 134"/>
              <p:cNvSpPr/>
              <p:nvPr>
                <p:custDataLst>
                  <p:tags r:id="rId4"/>
                </p:custDataLst>
              </p:nvPr>
            </p:nvSpPr>
            <p:spPr>
              <a:xfrm>
                <a:off x="740282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7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7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03598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1" name="任意多边形: 形状 135"/>
              <p:cNvSpPr/>
              <p:nvPr>
                <p:custDataLst>
                  <p:tags r:id="rId5"/>
                </p:custDataLst>
              </p:nvPr>
            </p:nvSpPr>
            <p:spPr>
              <a:xfrm>
                <a:off x="7665719" y="5408229"/>
                <a:ext cx="541020" cy="9525"/>
              </a:xfrm>
              <a:custGeom>
                <a:avLst/>
                <a:gdLst>
                  <a:gd name="connsiteX0" fmla="*/ 0 w 541020"/>
                  <a:gd name="connsiteY0" fmla="*/ 0 h 9525"/>
                  <a:gd name="connsiteX1" fmla="*/ 541020 w 541020"/>
                  <a:gd name="connsiteY1" fmla="*/ 0 h 9525"/>
                  <a:gd name="connsiteX2" fmla="*/ 541020 w 541020"/>
                  <a:gd name="connsiteY2" fmla="*/ 9525 h 9525"/>
                  <a:gd name="connsiteX3" fmla="*/ 0 w 541020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020" h="9525">
                    <a:moveTo>
                      <a:pt x="0" y="0"/>
                    </a:moveTo>
                    <a:lnTo>
                      <a:pt x="541020" y="0"/>
                    </a:lnTo>
                    <a:lnTo>
                      <a:pt x="541020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adFill>
                <a:gsLst>
                  <a:gs pos="0">
                    <a:srgbClr val="01AAF4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2" name="任意多边形: 形状 136"/>
              <p:cNvSpPr/>
              <p:nvPr>
                <p:custDataLst>
                  <p:tags r:id="rId6"/>
                </p:custDataLst>
              </p:nvPr>
            </p:nvSpPr>
            <p:spPr>
              <a:xfrm>
                <a:off x="8201977" y="5376796"/>
                <a:ext cx="68579" cy="72389"/>
              </a:xfrm>
              <a:custGeom>
                <a:avLst/>
                <a:gdLst>
                  <a:gd name="connsiteX0" fmla="*/ 0 w 68579"/>
                  <a:gd name="connsiteY0" fmla="*/ 36195 h 72389"/>
                  <a:gd name="connsiteX1" fmla="*/ 34290 w 68579"/>
                  <a:gd name="connsiteY1" fmla="*/ 0 h 72389"/>
                  <a:gd name="connsiteX2" fmla="*/ 68580 w 68579"/>
                  <a:gd name="connsiteY2" fmla="*/ 36195 h 72389"/>
                  <a:gd name="connsiteX3" fmla="*/ 34290 w 68579"/>
                  <a:gd name="connsiteY3" fmla="*/ 72390 h 72389"/>
                  <a:gd name="connsiteX4" fmla="*/ 0 w 68579"/>
                  <a:gd name="connsiteY4" fmla="*/ 36195 h 72389"/>
                  <a:gd name="connsiteX5" fmla="*/ 9525 w 68579"/>
                  <a:gd name="connsiteY5" fmla="*/ 36195 h 72389"/>
                  <a:gd name="connsiteX6" fmla="*/ 35242 w 68579"/>
                  <a:gd name="connsiteY6" fmla="*/ 62865 h 72389"/>
                  <a:gd name="connsiteX7" fmla="*/ 60960 w 68579"/>
                  <a:gd name="connsiteY7" fmla="*/ 36195 h 72389"/>
                  <a:gd name="connsiteX8" fmla="*/ 35242 w 68579"/>
                  <a:gd name="connsiteY8" fmla="*/ 9525 h 72389"/>
                  <a:gd name="connsiteX9" fmla="*/ 9525 w 68579"/>
                  <a:gd name="connsiteY9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579" h="72389">
                    <a:moveTo>
                      <a:pt x="0" y="36195"/>
                    </a:moveTo>
                    <a:cubicBezTo>
                      <a:pt x="0" y="16193"/>
                      <a:pt x="15240" y="0"/>
                      <a:pt x="34290" y="0"/>
                    </a:cubicBezTo>
                    <a:cubicBezTo>
                      <a:pt x="53340" y="0"/>
                      <a:pt x="68580" y="16193"/>
                      <a:pt x="68580" y="36195"/>
                    </a:cubicBezTo>
                    <a:cubicBezTo>
                      <a:pt x="68580" y="56198"/>
                      <a:pt x="53340" y="72390"/>
                      <a:pt x="34290" y="72390"/>
                    </a:cubicBezTo>
                    <a:cubicBezTo>
                      <a:pt x="15240" y="72390"/>
                      <a:pt x="0" y="56198"/>
                      <a:pt x="0" y="36195"/>
                    </a:cubicBezTo>
                    <a:close/>
                    <a:moveTo>
                      <a:pt x="9525" y="36195"/>
                    </a:moveTo>
                    <a:cubicBezTo>
                      <a:pt x="9525" y="51435"/>
                      <a:pt x="20955" y="62865"/>
                      <a:pt x="35242" y="62865"/>
                    </a:cubicBezTo>
                    <a:cubicBezTo>
                      <a:pt x="49530" y="62865"/>
                      <a:pt x="60960" y="50482"/>
                      <a:pt x="60960" y="36195"/>
                    </a:cubicBezTo>
                    <a:cubicBezTo>
                      <a:pt x="60960" y="20955"/>
                      <a:pt x="49530" y="9525"/>
                      <a:pt x="35242" y="9525"/>
                    </a:cubicBezTo>
                    <a:cubicBezTo>
                      <a:pt x="20955" y="9525"/>
                      <a:pt x="9525" y="20955"/>
                      <a:pt x="9525" y="36195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3" name="任意多边形: 形状 137"/>
              <p:cNvSpPr/>
              <p:nvPr>
                <p:custDataLst>
                  <p:tags r:id="rId7"/>
                </p:custDataLst>
              </p:nvPr>
            </p:nvSpPr>
            <p:spPr>
              <a:xfrm>
                <a:off x="7540942" y="5503478"/>
                <a:ext cx="957262" cy="49530"/>
              </a:xfrm>
              <a:custGeom>
                <a:avLst/>
                <a:gdLst>
                  <a:gd name="connsiteX0" fmla="*/ 0 w 957262"/>
                  <a:gd name="connsiteY0" fmla="*/ 49530 h 49530"/>
                  <a:gd name="connsiteX1" fmla="*/ 919163 w 957262"/>
                  <a:gd name="connsiteY1" fmla="*/ 49530 h 49530"/>
                  <a:gd name="connsiteX2" fmla="*/ 957263 w 957262"/>
                  <a:gd name="connsiteY2" fmla="*/ 0 h 49530"/>
                  <a:gd name="connsiteX3" fmla="*/ 37147 w 957262"/>
                  <a:gd name="connsiteY3" fmla="*/ 0 h 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262" h="49530">
                    <a:moveTo>
                      <a:pt x="0" y="49530"/>
                    </a:moveTo>
                    <a:lnTo>
                      <a:pt x="919163" y="49530"/>
                    </a:lnTo>
                    <a:lnTo>
                      <a:pt x="957263" y="0"/>
                    </a:lnTo>
                    <a:lnTo>
                      <a:pt x="371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3598"/>
                  </a:gs>
                  <a:gs pos="72000">
                    <a:srgbClr val="01AAF4"/>
                  </a:gs>
                </a:gsLst>
                <a:lin ang="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4" name="任意多边形: 形状 138"/>
              <p:cNvSpPr/>
              <p:nvPr>
                <p:custDataLst>
                  <p:tags r:id="rId8"/>
                </p:custDataLst>
              </p:nvPr>
            </p:nvSpPr>
            <p:spPr>
              <a:xfrm>
                <a:off x="6914196" y="5503478"/>
                <a:ext cx="671512" cy="281940"/>
              </a:xfrm>
              <a:custGeom>
                <a:avLst/>
                <a:gdLst>
                  <a:gd name="connsiteX0" fmla="*/ 0 w 671512"/>
                  <a:gd name="connsiteY0" fmla="*/ 281940 h 281940"/>
                  <a:gd name="connsiteX1" fmla="*/ 462915 w 671512"/>
                  <a:gd name="connsiteY1" fmla="*/ 281940 h 281940"/>
                  <a:gd name="connsiteX2" fmla="*/ 671513 w 671512"/>
                  <a:gd name="connsiteY2" fmla="*/ 6668 h 281940"/>
                  <a:gd name="connsiteX3" fmla="*/ 663893 w 671512"/>
                  <a:gd name="connsiteY3" fmla="*/ 0 h 281940"/>
                  <a:gd name="connsiteX4" fmla="*/ 458153 w 671512"/>
                  <a:gd name="connsiteY4" fmla="*/ 272415 h 281940"/>
                  <a:gd name="connsiteX5" fmla="*/ 0 w 671512"/>
                  <a:gd name="connsiteY5" fmla="*/ 272415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512" h="281940">
                    <a:moveTo>
                      <a:pt x="0" y="281940"/>
                    </a:moveTo>
                    <a:lnTo>
                      <a:pt x="462915" y="281940"/>
                    </a:lnTo>
                    <a:lnTo>
                      <a:pt x="671513" y="6668"/>
                    </a:lnTo>
                    <a:lnTo>
                      <a:pt x="663893" y="0"/>
                    </a:lnTo>
                    <a:lnTo>
                      <a:pt x="458153" y="272415"/>
                    </a:lnTo>
                    <a:lnTo>
                      <a:pt x="0" y="272415"/>
                    </a:lnTo>
                    <a:close/>
                  </a:path>
                </a:pathLst>
              </a:custGeom>
              <a:solidFill>
                <a:srgbClr val="0035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5" name="任意多边形: 形状 140"/>
              <p:cNvSpPr/>
              <p:nvPr>
                <p:custDataLst>
                  <p:tags r:id="rId9"/>
                </p:custDataLst>
              </p:nvPr>
            </p:nvSpPr>
            <p:spPr>
              <a:xfrm>
                <a:off x="8226742" y="5402514"/>
                <a:ext cx="19050" cy="20955"/>
              </a:xfrm>
              <a:custGeom>
                <a:avLst/>
                <a:gdLst>
                  <a:gd name="connsiteX0" fmla="*/ 0 w 19050"/>
                  <a:gd name="connsiteY0" fmla="*/ 10477 h 20955"/>
                  <a:gd name="connsiteX1" fmla="*/ 9525 w 19050"/>
                  <a:gd name="connsiteY1" fmla="*/ 20955 h 20955"/>
                  <a:gd name="connsiteX2" fmla="*/ 19050 w 19050"/>
                  <a:gd name="connsiteY2" fmla="*/ 10477 h 20955"/>
                  <a:gd name="connsiteX3" fmla="*/ 9525 w 19050"/>
                  <a:gd name="connsiteY3" fmla="*/ 0 h 20955"/>
                  <a:gd name="connsiteX4" fmla="*/ 0 w 19050"/>
                  <a:gd name="connsiteY4" fmla="*/ 10477 h 2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20955">
                    <a:moveTo>
                      <a:pt x="0" y="10477"/>
                    </a:moveTo>
                    <a:cubicBezTo>
                      <a:pt x="0" y="16193"/>
                      <a:pt x="4763" y="20955"/>
                      <a:pt x="9525" y="20955"/>
                    </a:cubicBezTo>
                    <a:cubicBezTo>
                      <a:pt x="15240" y="20955"/>
                      <a:pt x="19050" y="16193"/>
                      <a:pt x="19050" y="10477"/>
                    </a:cubicBezTo>
                    <a:cubicBezTo>
                      <a:pt x="19050" y="4763"/>
                      <a:pt x="14288" y="0"/>
                      <a:pt x="9525" y="0"/>
                    </a:cubicBezTo>
                    <a:cubicBezTo>
                      <a:pt x="4763" y="0"/>
                      <a:pt x="0" y="4763"/>
                      <a:pt x="0" y="10477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6" name="任意多边形: 形状 133"/>
              <p:cNvSpPr/>
              <p:nvPr>
                <p:custDataLst>
                  <p:tags r:id="rId10"/>
                </p:custDataLst>
              </p:nvPr>
            </p:nvSpPr>
            <p:spPr>
              <a:xfrm>
                <a:off x="752093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8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8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 flipH="1">
              <a:off x="1830515" y="2928978"/>
              <a:ext cx="1584008" cy="799147"/>
              <a:chOff x="6914196" y="4986271"/>
              <a:chExt cx="1584008" cy="799147"/>
            </a:xfrm>
          </p:grpSpPr>
          <p:sp>
            <p:nvSpPr>
              <p:cNvPr id="38" name="任意多边形: 形状 1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740282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7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7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03598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9" name="任意多边形: 形状 1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7665719" y="5408229"/>
                <a:ext cx="541020" cy="9525"/>
              </a:xfrm>
              <a:custGeom>
                <a:avLst/>
                <a:gdLst>
                  <a:gd name="connsiteX0" fmla="*/ 0 w 541020"/>
                  <a:gd name="connsiteY0" fmla="*/ 0 h 9525"/>
                  <a:gd name="connsiteX1" fmla="*/ 541020 w 541020"/>
                  <a:gd name="connsiteY1" fmla="*/ 0 h 9525"/>
                  <a:gd name="connsiteX2" fmla="*/ 541020 w 541020"/>
                  <a:gd name="connsiteY2" fmla="*/ 9525 h 9525"/>
                  <a:gd name="connsiteX3" fmla="*/ 0 w 541020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020" h="9525">
                    <a:moveTo>
                      <a:pt x="0" y="0"/>
                    </a:moveTo>
                    <a:lnTo>
                      <a:pt x="541020" y="0"/>
                    </a:lnTo>
                    <a:lnTo>
                      <a:pt x="541020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adFill>
                <a:gsLst>
                  <a:gs pos="0">
                    <a:srgbClr val="01AAF4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0" name="任意多边形: 形状 1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8201977" y="5376796"/>
                <a:ext cx="68579" cy="72389"/>
              </a:xfrm>
              <a:custGeom>
                <a:avLst/>
                <a:gdLst>
                  <a:gd name="connsiteX0" fmla="*/ 0 w 68579"/>
                  <a:gd name="connsiteY0" fmla="*/ 36195 h 72389"/>
                  <a:gd name="connsiteX1" fmla="*/ 34290 w 68579"/>
                  <a:gd name="connsiteY1" fmla="*/ 0 h 72389"/>
                  <a:gd name="connsiteX2" fmla="*/ 68580 w 68579"/>
                  <a:gd name="connsiteY2" fmla="*/ 36195 h 72389"/>
                  <a:gd name="connsiteX3" fmla="*/ 34290 w 68579"/>
                  <a:gd name="connsiteY3" fmla="*/ 72390 h 72389"/>
                  <a:gd name="connsiteX4" fmla="*/ 0 w 68579"/>
                  <a:gd name="connsiteY4" fmla="*/ 36195 h 72389"/>
                  <a:gd name="connsiteX5" fmla="*/ 9525 w 68579"/>
                  <a:gd name="connsiteY5" fmla="*/ 36195 h 72389"/>
                  <a:gd name="connsiteX6" fmla="*/ 35242 w 68579"/>
                  <a:gd name="connsiteY6" fmla="*/ 62865 h 72389"/>
                  <a:gd name="connsiteX7" fmla="*/ 60960 w 68579"/>
                  <a:gd name="connsiteY7" fmla="*/ 36195 h 72389"/>
                  <a:gd name="connsiteX8" fmla="*/ 35242 w 68579"/>
                  <a:gd name="connsiteY8" fmla="*/ 9525 h 72389"/>
                  <a:gd name="connsiteX9" fmla="*/ 9525 w 68579"/>
                  <a:gd name="connsiteY9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579" h="72389">
                    <a:moveTo>
                      <a:pt x="0" y="36195"/>
                    </a:moveTo>
                    <a:cubicBezTo>
                      <a:pt x="0" y="16193"/>
                      <a:pt x="15240" y="0"/>
                      <a:pt x="34290" y="0"/>
                    </a:cubicBezTo>
                    <a:cubicBezTo>
                      <a:pt x="53340" y="0"/>
                      <a:pt x="68580" y="16193"/>
                      <a:pt x="68580" y="36195"/>
                    </a:cubicBezTo>
                    <a:cubicBezTo>
                      <a:pt x="68580" y="56198"/>
                      <a:pt x="53340" y="72390"/>
                      <a:pt x="34290" y="72390"/>
                    </a:cubicBezTo>
                    <a:cubicBezTo>
                      <a:pt x="15240" y="72390"/>
                      <a:pt x="0" y="56198"/>
                      <a:pt x="0" y="36195"/>
                    </a:cubicBezTo>
                    <a:close/>
                    <a:moveTo>
                      <a:pt x="9525" y="36195"/>
                    </a:moveTo>
                    <a:cubicBezTo>
                      <a:pt x="9525" y="51435"/>
                      <a:pt x="20955" y="62865"/>
                      <a:pt x="35242" y="62865"/>
                    </a:cubicBezTo>
                    <a:cubicBezTo>
                      <a:pt x="49530" y="62865"/>
                      <a:pt x="60960" y="50482"/>
                      <a:pt x="60960" y="36195"/>
                    </a:cubicBezTo>
                    <a:cubicBezTo>
                      <a:pt x="60960" y="20955"/>
                      <a:pt x="49530" y="9525"/>
                      <a:pt x="35242" y="9525"/>
                    </a:cubicBezTo>
                    <a:cubicBezTo>
                      <a:pt x="20955" y="9525"/>
                      <a:pt x="9525" y="20955"/>
                      <a:pt x="9525" y="36195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1" name="任意多边形: 形状 1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7540942" y="5503478"/>
                <a:ext cx="957262" cy="49530"/>
              </a:xfrm>
              <a:custGeom>
                <a:avLst/>
                <a:gdLst>
                  <a:gd name="connsiteX0" fmla="*/ 0 w 957262"/>
                  <a:gd name="connsiteY0" fmla="*/ 49530 h 49530"/>
                  <a:gd name="connsiteX1" fmla="*/ 919163 w 957262"/>
                  <a:gd name="connsiteY1" fmla="*/ 49530 h 49530"/>
                  <a:gd name="connsiteX2" fmla="*/ 957263 w 957262"/>
                  <a:gd name="connsiteY2" fmla="*/ 0 h 49530"/>
                  <a:gd name="connsiteX3" fmla="*/ 37147 w 957262"/>
                  <a:gd name="connsiteY3" fmla="*/ 0 h 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262" h="49530">
                    <a:moveTo>
                      <a:pt x="0" y="49530"/>
                    </a:moveTo>
                    <a:lnTo>
                      <a:pt x="919163" y="49530"/>
                    </a:lnTo>
                    <a:lnTo>
                      <a:pt x="957263" y="0"/>
                    </a:lnTo>
                    <a:lnTo>
                      <a:pt x="371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3598"/>
                  </a:gs>
                  <a:gs pos="72000">
                    <a:srgbClr val="01AAF4"/>
                  </a:gs>
                </a:gsLst>
                <a:lin ang="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2" name="任意多边形: 形状 149"/>
              <p:cNvSpPr/>
              <p:nvPr>
                <p:custDataLst>
                  <p:tags r:id="rId15"/>
                </p:custDataLst>
              </p:nvPr>
            </p:nvSpPr>
            <p:spPr>
              <a:xfrm>
                <a:off x="6914196" y="5503478"/>
                <a:ext cx="671512" cy="281940"/>
              </a:xfrm>
              <a:custGeom>
                <a:avLst/>
                <a:gdLst>
                  <a:gd name="connsiteX0" fmla="*/ 0 w 671512"/>
                  <a:gd name="connsiteY0" fmla="*/ 281940 h 281940"/>
                  <a:gd name="connsiteX1" fmla="*/ 462915 w 671512"/>
                  <a:gd name="connsiteY1" fmla="*/ 281940 h 281940"/>
                  <a:gd name="connsiteX2" fmla="*/ 671513 w 671512"/>
                  <a:gd name="connsiteY2" fmla="*/ 6668 h 281940"/>
                  <a:gd name="connsiteX3" fmla="*/ 663893 w 671512"/>
                  <a:gd name="connsiteY3" fmla="*/ 0 h 281940"/>
                  <a:gd name="connsiteX4" fmla="*/ 458153 w 671512"/>
                  <a:gd name="connsiteY4" fmla="*/ 272415 h 281940"/>
                  <a:gd name="connsiteX5" fmla="*/ 0 w 671512"/>
                  <a:gd name="connsiteY5" fmla="*/ 272415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512" h="281940">
                    <a:moveTo>
                      <a:pt x="0" y="281940"/>
                    </a:moveTo>
                    <a:lnTo>
                      <a:pt x="462915" y="281940"/>
                    </a:lnTo>
                    <a:lnTo>
                      <a:pt x="671513" y="6668"/>
                    </a:lnTo>
                    <a:lnTo>
                      <a:pt x="663893" y="0"/>
                    </a:lnTo>
                    <a:lnTo>
                      <a:pt x="458153" y="272415"/>
                    </a:lnTo>
                    <a:lnTo>
                      <a:pt x="0" y="272415"/>
                    </a:lnTo>
                    <a:close/>
                  </a:path>
                </a:pathLst>
              </a:custGeom>
              <a:solidFill>
                <a:srgbClr val="0035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3" name="任意多边形: 形状 150"/>
              <p:cNvSpPr/>
              <p:nvPr>
                <p:custDataLst>
                  <p:tags r:id="rId16"/>
                </p:custDataLst>
              </p:nvPr>
            </p:nvSpPr>
            <p:spPr>
              <a:xfrm>
                <a:off x="8226742" y="5402514"/>
                <a:ext cx="19050" cy="20955"/>
              </a:xfrm>
              <a:custGeom>
                <a:avLst/>
                <a:gdLst>
                  <a:gd name="connsiteX0" fmla="*/ 0 w 19050"/>
                  <a:gd name="connsiteY0" fmla="*/ 10477 h 20955"/>
                  <a:gd name="connsiteX1" fmla="*/ 9525 w 19050"/>
                  <a:gd name="connsiteY1" fmla="*/ 20955 h 20955"/>
                  <a:gd name="connsiteX2" fmla="*/ 19050 w 19050"/>
                  <a:gd name="connsiteY2" fmla="*/ 10477 h 20955"/>
                  <a:gd name="connsiteX3" fmla="*/ 9525 w 19050"/>
                  <a:gd name="connsiteY3" fmla="*/ 0 h 20955"/>
                  <a:gd name="connsiteX4" fmla="*/ 0 w 19050"/>
                  <a:gd name="connsiteY4" fmla="*/ 10477 h 2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20955">
                    <a:moveTo>
                      <a:pt x="0" y="10477"/>
                    </a:moveTo>
                    <a:cubicBezTo>
                      <a:pt x="0" y="16193"/>
                      <a:pt x="4763" y="20955"/>
                      <a:pt x="9525" y="20955"/>
                    </a:cubicBezTo>
                    <a:cubicBezTo>
                      <a:pt x="15240" y="20955"/>
                      <a:pt x="19050" y="16193"/>
                      <a:pt x="19050" y="10477"/>
                    </a:cubicBezTo>
                    <a:cubicBezTo>
                      <a:pt x="19050" y="4763"/>
                      <a:pt x="14288" y="0"/>
                      <a:pt x="9525" y="0"/>
                    </a:cubicBezTo>
                    <a:cubicBezTo>
                      <a:pt x="4763" y="0"/>
                      <a:pt x="0" y="4763"/>
                      <a:pt x="0" y="10477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4" name="任意多边形: 形状 1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752093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8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8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ags/tag1.xml><?xml version="1.0" encoding="utf-8"?>
<p:tagLst xmlns:p="http://schemas.openxmlformats.org/presentationml/2006/main">
  <p:tag name="MH" val="20161116150123"/>
  <p:tag name="MH_LIBRARY" val="CONTENTS"/>
  <p:tag name="MH_AUTOCOLOR" val="TRUE"/>
  <p:tag name="MH_TYPE" val="COVER"/>
  <p:tag name="ID" val="545815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TABLE_ENDDRAG_ORIGIN_RECT" val="318*123"/>
  <p:tag name="TABLE_ENDDRAG_RECT" val="386*242*318*123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60.xml><?xml version="1.0" encoding="utf-8"?>
<p:tagLst xmlns:p="http://schemas.openxmlformats.org/presentationml/2006/main">
  <p:tag name="KSO_WM_BEAUTIFY_FLAG" val="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BEAUTIFY_FLAG" val=""/>
</p:tagLst>
</file>

<file path=ppt/tags/tag417.xml><?xml version="1.0" encoding="utf-8"?>
<p:tagLst xmlns:p="http://schemas.openxmlformats.org/presentationml/2006/main">
  <p:tag name="KSO_WM_BEAUTIFY_FLAG" val=""/>
</p:tagLst>
</file>

<file path=ppt/tags/tag418.xml><?xml version="1.0" encoding="utf-8"?>
<p:tagLst xmlns:p="http://schemas.openxmlformats.org/presentationml/2006/main"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BEAUTIFY_FLAG" val=""/>
</p:tagLst>
</file>

<file path=ppt/tags/tag423.xml><?xml version="1.0" encoding="utf-8"?>
<p:tagLst xmlns:p="http://schemas.openxmlformats.org/presentationml/2006/main">
  <p:tag name="KSO_WM_BEAUTIFY_FLAG" val=""/>
</p:tagLst>
</file>

<file path=ppt/tags/tag424.xml><?xml version="1.0" encoding="utf-8"?>
<p:tagLst xmlns:p="http://schemas.openxmlformats.org/presentationml/2006/main">
  <p:tag name="KSO_WM_BEAUTIFY_FLAG" val="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BEAUTIFY_FLAG" val="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30.xml><?xml version="1.0" encoding="utf-8"?>
<p:tagLst xmlns:p="http://schemas.openxmlformats.org/presentationml/2006/main">
  <p:tag name="KSO_WM_BEAUTIFY_FLAG" val=""/>
</p:tagLst>
</file>

<file path=ppt/tags/tag431.xml><?xml version="1.0" encoding="utf-8"?>
<p:tagLst xmlns:p="http://schemas.openxmlformats.org/presentationml/2006/main">
  <p:tag name="KSO_WM_BEAUTIFY_FLAG" val=""/>
</p:tagLst>
</file>

<file path=ppt/tags/tag432.xml><?xml version="1.0" encoding="utf-8"?>
<p:tagLst xmlns:p="http://schemas.openxmlformats.org/presentationml/2006/main">
  <p:tag name="KSO_WM_BEAUTIFY_FLAG" val=""/>
</p:tagLst>
</file>

<file path=ppt/tags/tag433.xml><?xml version="1.0" encoding="utf-8"?>
<p:tagLst xmlns:p="http://schemas.openxmlformats.org/presentationml/2006/main">
  <p:tag name="KSO_WM_BEAUTIFY_FLAG" val=""/>
</p:tagLst>
</file>

<file path=ppt/tags/tag434.xml><?xml version="1.0" encoding="utf-8"?>
<p:tagLst xmlns:p="http://schemas.openxmlformats.org/presentationml/2006/main">
  <p:tag name="KSO_WM_BEAUTIFY_FLAG" val=""/>
</p:tagLst>
</file>

<file path=ppt/tags/tag435.xml><?xml version="1.0" encoding="utf-8"?>
<p:tagLst xmlns:p="http://schemas.openxmlformats.org/presentationml/2006/main">
  <p:tag name="KSO_WM_BEAUTIFY_FLAG" val=""/>
</p:tagLst>
</file>

<file path=ppt/tags/tag436.xml><?xml version="1.0" encoding="utf-8"?>
<p:tagLst xmlns:p="http://schemas.openxmlformats.org/presentationml/2006/main">
  <p:tag name="KSO_WM_BEAUTIFY_FLAG" val=""/>
</p:tagLst>
</file>

<file path=ppt/tags/tag437.xml><?xml version="1.0" encoding="utf-8"?>
<p:tagLst xmlns:p="http://schemas.openxmlformats.org/presentationml/2006/main">
  <p:tag name="KSO_WM_BEAUTIFY_FLAG" val=""/>
</p:tagLst>
</file>

<file path=ppt/tags/tag438.xml><?xml version="1.0" encoding="utf-8"?>
<p:tagLst xmlns:p="http://schemas.openxmlformats.org/presentationml/2006/main">
  <p:tag name="KSO_WM_BEAUTIFY_FLAG" val=""/>
</p:tagLst>
</file>

<file path=ppt/tags/tag439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40.xml><?xml version="1.0" encoding="utf-8"?>
<p:tagLst xmlns:p="http://schemas.openxmlformats.org/presentationml/2006/main">
  <p:tag name="KSO_WM_BEAUTIFY_FLAG" val=""/>
</p:tagLst>
</file>

<file path=ppt/tags/tag441.xml><?xml version="1.0" encoding="utf-8"?>
<p:tagLst xmlns:p="http://schemas.openxmlformats.org/presentationml/2006/main">
  <p:tag name="KSO_WM_BEAUTIFY_FLAG" val=""/>
</p:tagLst>
</file>

<file path=ppt/tags/tag442.xml><?xml version="1.0" encoding="utf-8"?>
<p:tagLst xmlns:p="http://schemas.openxmlformats.org/presentationml/2006/main">
  <p:tag name="KSO_WM_BEAUTIFY_FLAG" val=""/>
</p:tagLst>
</file>

<file path=ppt/tags/tag443.xml><?xml version="1.0" encoding="utf-8"?>
<p:tagLst xmlns:p="http://schemas.openxmlformats.org/presentationml/2006/main">
  <p:tag name="KSO_WM_BEAUTIFY_FLAG" val=""/>
</p:tagLst>
</file>

<file path=ppt/tags/tag444.xml><?xml version="1.0" encoding="utf-8"?>
<p:tagLst xmlns:p="http://schemas.openxmlformats.org/presentationml/2006/main">
  <p:tag name="KSO_WM_BEAUTIFY_FLAG" val=""/>
</p:tagLst>
</file>

<file path=ppt/tags/tag445.xml><?xml version="1.0" encoding="utf-8"?>
<p:tagLst xmlns:p="http://schemas.openxmlformats.org/presentationml/2006/main">
  <p:tag name="KSO_WM_BEAUTIFY_FLAG" val=""/>
</p:tagLst>
</file>

<file path=ppt/tags/tag446.xml><?xml version="1.0" encoding="utf-8"?>
<p:tagLst xmlns:p="http://schemas.openxmlformats.org/presentationml/2006/main">
  <p:tag name="KSO_WM_BEAUTIFY_FLAG" val=""/>
</p:tagLst>
</file>

<file path=ppt/tags/tag447.xml><?xml version="1.0" encoding="utf-8"?>
<p:tagLst xmlns:p="http://schemas.openxmlformats.org/presentationml/2006/main">
  <p:tag name="KSO_WM_BEAUTIFY_FLAG" val=""/>
</p:tagLst>
</file>

<file path=ppt/tags/tag448.xml><?xml version="1.0" encoding="utf-8"?>
<p:tagLst xmlns:p="http://schemas.openxmlformats.org/presentationml/2006/main">
  <p:tag name="KSO_WM_BEAUTIFY_FLAG" val=""/>
</p:tagLst>
</file>

<file path=ppt/tags/tag449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50.xml><?xml version="1.0" encoding="utf-8"?>
<p:tagLst xmlns:p="http://schemas.openxmlformats.org/presentationml/2006/main">
  <p:tag name="KSO_WM_BEAUTIFY_FLAG" val="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BEAUTIFY_FLAG" val=""/>
</p:tagLst>
</file>

<file path=ppt/tags/tag453.xml><?xml version="1.0" encoding="utf-8"?>
<p:tagLst xmlns:p="http://schemas.openxmlformats.org/presentationml/2006/main">
  <p:tag name="KSO_WM_BEAUTIFY_FLAG" val=""/>
</p:tagLst>
</file>

<file path=ppt/tags/tag454.xml><?xml version="1.0" encoding="utf-8"?>
<p:tagLst xmlns:p="http://schemas.openxmlformats.org/presentationml/2006/main">
  <p:tag name="KSO_WM_BEAUTIFY_FLAG" val=""/>
</p:tagLst>
</file>

<file path=ppt/tags/tag455.xml><?xml version="1.0" encoding="utf-8"?>
<p:tagLst xmlns:p="http://schemas.openxmlformats.org/presentationml/2006/main">
  <p:tag name="KSO_WM_BEAUTIFY_FLAG" val=""/>
</p:tagLst>
</file>

<file path=ppt/tags/tag456.xml><?xml version="1.0" encoding="utf-8"?>
<p:tagLst xmlns:p="http://schemas.openxmlformats.org/presentationml/2006/main">
  <p:tag name="KSO_WM_BEAUTIFY_FLAG" val=""/>
</p:tagLst>
</file>

<file path=ppt/tags/tag457.xml><?xml version="1.0" encoding="utf-8"?>
<p:tagLst xmlns:p="http://schemas.openxmlformats.org/presentationml/2006/main">
  <p:tag name="KSO_WM_BEAUTIFY_FLAG" val=""/>
</p:tagLst>
</file>

<file path=ppt/tags/tag458.xml><?xml version="1.0" encoding="utf-8"?>
<p:tagLst xmlns:p="http://schemas.openxmlformats.org/presentationml/2006/main">
  <p:tag name="KSO_WM_BEAUTIFY_FLAG" val=""/>
</p:tagLst>
</file>

<file path=ppt/tags/tag459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60.xml><?xml version="1.0" encoding="utf-8"?>
<p:tagLst xmlns:p="http://schemas.openxmlformats.org/presentationml/2006/main">
  <p:tag name="KSO_WM_BEAUTIFY_FLAG" val="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"/>
</p:tagLst>
</file>

<file path=ppt/tags/tag482.xml><?xml version="1.0" encoding="utf-8"?>
<p:tagLst xmlns:p="http://schemas.openxmlformats.org/presentationml/2006/main">
  <p:tag name="KSO_WM_BEAUTIFY_FLAG" val=""/>
</p:tagLst>
</file>

<file path=ppt/tags/tag483.xml><?xml version="1.0" encoding="utf-8"?>
<p:tagLst xmlns:p="http://schemas.openxmlformats.org/presentationml/2006/main">
  <p:tag name="KSO_WM_BEAUTIFY_FLAG" val=""/>
</p:tagLst>
</file>

<file path=ppt/tags/tag484.xml><?xml version="1.0" encoding="utf-8"?>
<p:tagLst xmlns:p="http://schemas.openxmlformats.org/presentationml/2006/main">
  <p:tag name="KSO_WM_BEAUTIFY_FLAG" val=""/>
</p:tagLst>
</file>

<file path=ppt/tags/tag485.xml><?xml version="1.0" encoding="utf-8"?>
<p:tagLst xmlns:p="http://schemas.openxmlformats.org/presentationml/2006/main">
  <p:tag name="KSO_WM_BEAUTIFY_FLAG" val=""/>
</p:tagLst>
</file>

<file path=ppt/tags/tag486.xml><?xml version="1.0" encoding="utf-8"?>
<p:tagLst xmlns:p="http://schemas.openxmlformats.org/presentationml/2006/main">
  <p:tag name="KSO_WM_BEAUTIFY_FLAG" val=""/>
</p:tagLst>
</file>

<file path=ppt/tags/tag487.xml><?xml version="1.0" encoding="utf-8"?>
<p:tagLst xmlns:p="http://schemas.openxmlformats.org/presentationml/2006/main">
  <p:tag name="KSO_WM_BEAUTIFY_FLAG" val=""/>
</p:tagLst>
</file>

<file path=ppt/tags/tag488.xml><?xml version="1.0" encoding="utf-8"?>
<p:tagLst xmlns:p="http://schemas.openxmlformats.org/presentationml/2006/main">
  <p:tag name="KSO_WM_BEAUTIFY_FLAG" val=""/>
</p:tagLst>
</file>

<file path=ppt/tags/tag489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490.xml><?xml version="1.0" encoding="utf-8"?>
<p:tagLst xmlns:p="http://schemas.openxmlformats.org/presentationml/2006/main">
  <p:tag name="KSO_WM_BEAUTIFY_FLAG" val=""/>
</p:tagLst>
</file>

<file path=ppt/tags/tag491.xml><?xml version="1.0" encoding="utf-8"?>
<p:tagLst xmlns:p="http://schemas.openxmlformats.org/presentationml/2006/main">
  <p:tag name="KSO_WM_BEAUTIFY_FLAG" val=""/>
</p:tagLst>
</file>

<file path=ppt/tags/tag492.xml><?xml version="1.0" encoding="utf-8"?>
<p:tagLst xmlns:p="http://schemas.openxmlformats.org/presentationml/2006/main">
  <p:tag name="KSO_WM_BEAUTIFY_FLAG" val=""/>
</p:tagLst>
</file>

<file path=ppt/tags/tag493.xml><?xml version="1.0" encoding="utf-8"?>
<p:tagLst xmlns:p="http://schemas.openxmlformats.org/presentationml/2006/main">
  <p:tag name="KSO_WM_BEAUTIFY_FLAG" val=""/>
</p:tagLst>
</file>

<file path=ppt/tags/tag494.xml><?xml version="1.0" encoding="utf-8"?>
<p:tagLst xmlns:p="http://schemas.openxmlformats.org/presentationml/2006/main">
  <p:tag name="KSO_WM_BEAUTIFY_FLAG" val=""/>
</p:tagLst>
</file>

<file path=ppt/tags/tag495.xml><?xml version="1.0" encoding="utf-8"?>
<p:tagLst xmlns:p="http://schemas.openxmlformats.org/presentationml/2006/main">
  <p:tag name="KSO_WM_BEAUTIFY_FLAG" val=""/>
</p:tagLst>
</file>

<file path=ppt/tags/tag496.xml><?xml version="1.0" encoding="utf-8"?>
<p:tagLst xmlns:p="http://schemas.openxmlformats.org/presentationml/2006/main">
  <p:tag name="KSO_WM_BEAUTIFY_FLAG" val=""/>
</p:tagLst>
</file>

<file path=ppt/tags/tag497.xml><?xml version="1.0" encoding="utf-8"?>
<p:tagLst xmlns:p="http://schemas.openxmlformats.org/presentationml/2006/main">
  <p:tag name="KSO_WM_BEAUTIFY_FLAG" val=""/>
</p:tagLst>
</file>

<file path=ppt/tags/tag498.xml><?xml version="1.0" encoding="utf-8"?>
<p:tagLst xmlns:p="http://schemas.openxmlformats.org/presentationml/2006/main">
  <p:tag name="KSO_WM_BEAUTIFY_FLAG" val=""/>
</p:tagLst>
</file>

<file path=ppt/tags/tag49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00.xml><?xml version="1.0" encoding="utf-8"?>
<p:tagLst xmlns:p="http://schemas.openxmlformats.org/presentationml/2006/main">
  <p:tag name="KSO_WM_BEAUTIFY_FLAG" val=""/>
</p:tagLst>
</file>

<file path=ppt/tags/tag501.xml><?xml version="1.0" encoding="utf-8"?>
<p:tagLst xmlns:p="http://schemas.openxmlformats.org/presentationml/2006/main">
  <p:tag name="KSO_WM_BEAUTIFY_FLAG" val=""/>
</p:tagLst>
</file>

<file path=ppt/tags/tag502.xml><?xml version="1.0" encoding="utf-8"?>
<p:tagLst xmlns:p="http://schemas.openxmlformats.org/presentationml/2006/main">
  <p:tag name="KSO_WM_BEAUTIFY_FLAG" val=""/>
</p:tagLst>
</file>

<file path=ppt/tags/tag503.xml><?xml version="1.0" encoding="utf-8"?>
<p:tagLst xmlns:p="http://schemas.openxmlformats.org/presentationml/2006/main">
  <p:tag name="KSO_WM_BEAUTIFY_FLAG" val=""/>
</p:tagLst>
</file>

<file path=ppt/tags/tag504.xml><?xml version="1.0" encoding="utf-8"?>
<p:tagLst xmlns:p="http://schemas.openxmlformats.org/presentationml/2006/main">
  <p:tag name="KSO_WM_BEAUTIFY_FLAG" val=""/>
</p:tagLst>
</file>

<file path=ppt/tags/tag505.xml><?xml version="1.0" encoding="utf-8"?>
<p:tagLst xmlns:p="http://schemas.openxmlformats.org/presentationml/2006/main">
  <p:tag name="KSO_WM_BEAUTIFY_FLAG" val=""/>
</p:tagLst>
</file>

<file path=ppt/tags/tag506.xml><?xml version="1.0" encoding="utf-8"?>
<p:tagLst xmlns:p="http://schemas.openxmlformats.org/presentationml/2006/main">
  <p:tag name="KSO_WM_BEAUTIFY_FLAG" val=""/>
</p:tagLst>
</file>

<file path=ppt/tags/tag507.xml><?xml version="1.0" encoding="utf-8"?>
<p:tagLst xmlns:p="http://schemas.openxmlformats.org/presentationml/2006/main">
  <p:tag name="KSO_WM_BEAUTIFY_FLAG" val=""/>
</p:tagLst>
</file>

<file path=ppt/tags/tag508.xml><?xml version="1.0" encoding="utf-8"?>
<p:tagLst xmlns:p="http://schemas.openxmlformats.org/presentationml/2006/main">
  <p:tag name="KSO_WM_BEAUTIFY_FLAG" val=""/>
</p:tagLst>
</file>

<file path=ppt/tags/tag509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10.xml><?xml version="1.0" encoding="utf-8"?>
<p:tagLst xmlns:p="http://schemas.openxmlformats.org/presentationml/2006/main">
  <p:tag name="KSO_WM_BEAUTIFY_FLAG" val=""/>
</p:tagLst>
</file>

<file path=ppt/tags/tag511.xml><?xml version="1.0" encoding="utf-8"?>
<p:tagLst xmlns:p="http://schemas.openxmlformats.org/presentationml/2006/main">
  <p:tag name="KSO_WM_BEAUTIFY_FLAG" val=""/>
</p:tagLst>
</file>

<file path=ppt/tags/tag512.xml><?xml version="1.0" encoding="utf-8"?>
<p:tagLst xmlns:p="http://schemas.openxmlformats.org/presentationml/2006/main">
  <p:tag name="KSO_WM_BEAUTIFY_FLAG" val=""/>
</p:tagLst>
</file>

<file path=ppt/tags/tag513.xml><?xml version="1.0" encoding="utf-8"?>
<p:tagLst xmlns:p="http://schemas.openxmlformats.org/presentationml/2006/main">
  <p:tag name="KSO_WM_BEAUTIFY_FLAG" val=""/>
</p:tagLst>
</file>

<file path=ppt/tags/tag514.xml><?xml version="1.0" encoding="utf-8"?>
<p:tagLst xmlns:p="http://schemas.openxmlformats.org/presentationml/2006/main">
  <p:tag name="KSO_WM_BEAUTIFY_FLAG" val=""/>
</p:tagLst>
</file>

<file path=ppt/tags/tag515.xml><?xml version="1.0" encoding="utf-8"?>
<p:tagLst xmlns:p="http://schemas.openxmlformats.org/presentationml/2006/main">
  <p:tag name="KSO_WM_BEAUTIFY_FLAG" val=""/>
</p:tagLst>
</file>

<file path=ppt/tags/tag516.xml><?xml version="1.0" encoding="utf-8"?>
<p:tagLst xmlns:p="http://schemas.openxmlformats.org/presentationml/2006/main">
  <p:tag name="KSO_WM_BEAUTIFY_FLAG" val=""/>
</p:tagLst>
</file>

<file path=ppt/tags/tag517.xml><?xml version="1.0" encoding="utf-8"?>
<p:tagLst xmlns:p="http://schemas.openxmlformats.org/presentationml/2006/main">
  <p:tag name="KSO_WM_BEAUTIFY_FLAG" val=""/>
</p:tagLst>
</file>

<file path=ppt/tags/tag518.xml><?xml version="1.0" encoding="utf-8"?>
<p:tagLst xmlns:p="http://schemas.openxmlformats.org/presentationml/2006/main">
  <p:tag name="KSO_WM_BEAUTIFY_FLAG" val=""/>
</p:tagLst>
</file>

<file path=ppt/tags/tag519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20.xml><?xml version="1.0" encoding="utf-8"?>
<p:tagLst xmlns:p="http://schemas.openxmlformats.org/presentationml/2006/main">
  <p:tag name="KSO_WM_BEAUTIFY_FLAG" val=""/>
</p:tagLst>
</file>

<file path=ppt/tags/tag521.xml><?xml version="1.0" encoding="utf-8"?>
<p:tagLst xmlns:p="http://schemas.openxmlformats.org/presentationml/2006/main">
  <p:tag name="KSO_WM_BEAUTIFY_FLAG" val=""/>
</p:tagLst>
</file>

<file path=ppt/tags/tag522.xml><?xml version="1.0" encoding="utf-8"?>
<p:tagLst xmlns:p="http://schemas.openxmlformats.org/presentationml/2006/main">
  <p:tag name="KSO_WM_BEAUTIFY_FLAG" val=""/>
</p:tagLst>
</file>

<file path=ppt/tags/tag523.xml><?xml version="1.0" encoding="utf-8"?>
<p:tagLst xmlns:p="http://schemas.openxmlformats.org/presentationml/2006/main">
  <p:tag name="KSO_WM_BEAUTIFY_FLAG" val=""/>
</p:tagLst>
</file>

<file path=ppt/tags/tag524.xml><?xml version="1.0" encoding="utf-8"?>
<p:tagLst xmlns:p="http://schemas.openxmlformats.org/presentationml/2006/main">
  <p:tag name="KSO_WM_BEAUTIFY_FLAG" val=""/>
</p:tagLst>
</file>

<file path=ppt/tags/tag525.xml><?xml version="1.0" encoding="utf-8"?>
<p:tagLst xmlns:p="http://schemas.openxmlformats.org/presentationml/2006/main">
  <p:tag name="KSO_WM_BEAUTIFY_FLAG" val=""/>
</p:tagLst>
</file>

<file path=ppt/tags/tag526.xml><?xml version="1.0" encoding="utf-8"?>
<p:tagLst xmlns:p="http://schemas.openxmlformats.org/presentationml/2006/main">
  <p:tag name="KSO_WM_BEAUTIFY_FLAG" val=""/>
</p:tagLst>
</file>

<file path=ppt/tags/tag527.xml><?xml version="1.0" encoding="utf-8"?>
<p:tagLst xmlns:p="http://schemas.openxmlformats.org/presentationml/2006/main">
  <p:tag name="KSO_WM_BEAUTIFY_FLAG" val=""/>
</p:tagLst>
</file>

<file path=ppt/tags/tag528.xml><?xml version="1.0" encoding="utf-8"?>
<p:tagLst xmlns:p="http://schemas.openxmlformats.org/presentationml/2006/main">
  <p:tag name="KSO_WM_BEAUTIFY_FLAG" val=""/>
</p:tagLst>
</file>

<file path=ppt/tags/tag529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30.xml><?xml version="1.0" encoding="utf-8"?>
<p:tagLst xmlns:p="http://schemas.openxmlformats.org/presentationml/2006/main">
  <p:tag name="KSO_WM_BEAUTIFY_FLAG" val=""/>
</p:tagLst>
</file>

<file path=ppt/tags/tag531.xml><?xml version="1.0" encoding="utf-8"?>
<p:tagLst xmlns:p="http://schemas.openxmlformats.org/presentationml/2006/main">
  <p:tag name="KSO_WM_BEAUTIFY_FLAG" val=""/>
</p:tagLst>
</file>

<file path=ppt/tags/tag532.xml><?xml version="1.0" encoding="utf-8"?>
<p:tagLst xmlns:p="http://schemas.openxmlformats.org/presentationml/2006/main">
  <p:tag name="KSO_WM_BEAUTIFY_FLAG" val=""/>
</p:tagLst>
</file>

<file path=ppt/tags/tag533.xml><?xml version="1.0" encoding="utf-8"?>
<p:tagLst xmlns:p="http://schemas.openxmlformats.org/presentationml/2006/main">
  <p:tag name="KSO_WM_BEAUTIFY_FLAG" val=""/>
</p:tagLst>
</file>

<file path=ppt/tags/tag534.xml><?xml version="1.0" encoding="utf-8"?>
<p:tagLst xmlns:p="http://schemas.openxmlformats.org/presentationml/2006/main">
  <p:tag name="KSO_WM_BEAUTIFY_FLAG" val=""/>
</p:tagLst>
</file>

<file path=ppt/tags/tag535.xml><?xml version="1.0" encoding="utf-8"?>
<p:tagLst xmlns:p="http://schemas.openxmlformats.org/presentationml/2006/main">
  <p:tag name="KSO_WM_BEAUTIFY_FLAG" val=""/>
</p:tagLst>
</file>

<file path=ppt/tags/tag536.xml><?xml version="1.0" encoding="utf-8"?>
<p:tagLst xmlns:p="http://schemas.openxmlformats.org/presentationml/2006/main">
  <p:tag name="KSO_WM_BEAUTIFY_FLAG" val=""/>
</p:tagLst>
</file>

<file path=ppt/tags/tag537.xml><?xml version="1.0" encoding="utf-8"?>
<p:tagLst xmlns:p="http://schemas.openxmlformats.org/presentationml/2006/main">
  <p:tag name="KSO_WM_BEAUTIFY_FLAG" val=""/>
</p:tagLst>
</file>

<file path=ppt/tags/tag538.xml><?xml version="1.0" encoding="utf-8"?>
<p:tagLst xmlns:p="http://schemas.openxmlformats.org/presentationml/2006/main">
  <p:tag name="KSO_WM_BEAUTIFY_FLAG" val=""/>
</p:tagLst>
</file>

<file path=ppt/tags/tag539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40.xml><?xml version="1.0" encoding="utf-8"?>
<p:tagLst xmlns:p="http://schemas.openxmlformats.org/presentationml/2006/main">
  <p:tag name="KSO_WM_BEAUTIFY_FLAG" val=""/>
</p:tagLst>
</file>

<file path=ppt/tags/tag541.xml><?xml version="1.0" encoding="utf-8"?>
<p:tagLst xmlns:p="http://schemas.openxmlformats.org/presentationml/2006/main">
  <p:tag name="KSO_WM_BEAUTIFY_FLAG" val=""/>
</p:tagLst>
</file>

<file path=ppt/tags/tag542.xml><?xml version="1.0" encoding="utf-8"?>
<p:tagLst xmlns:p="http://schemas.openxmlformats.org/presentationml/2006/main">
  <p:tag name="KSO_WM_BEAUTIFY_FLAG" val=""/>
</p:tagLst>
</file>

<file path=ppt/tags/tag543.xml><?xml version="1.0" encoding="utf-8"?>
<p:tagLst xmlns:p="http://schemas.openxmlformats.org/presentationml/2006/main">
  <p:tag name="KSO_WM_BEAUTIFY_FLAG" val=""/>
</p:tagLst>
</file>

<file path=ppt/tags/tag544.xml><?xml version="1.0" encoding="utf-8"?>
<p:tagLst xmlns:p="http://schemas.openxmlformats.org/presentationml/2006/main">
  <p:tag name="KSO_WM_BEAUTIFY_FLAG" val=""/>
</p:tagLst>
</file>

<file path=ppt/tags/tag545.xml><?xml version="1.0" encoding="utf-8"?>
<p:tagLst xmlns:p="http://schemas.openxmlformats.org/presentationml/2006/main">
  <p:tag name="KSO_WM_BEAUTIFY_FLAG" val=""/>
</p:tagLst>
</file>

<file path=ppt/tags/tag546.xml><?xml version="1.0" encoding="utf-8"?>
<p:tagLst xmlns:p="http://schemas.openxmlformats.org/presentationml/2006/main">
  <p:tag name="KSO_WM_BEAUTIFY_FLAG" val=""/>
</p:tagLst>
</file>

<file path=ppt/tags/tag547.xml><?xml version="1.0" encoding="utf-8"?>
<p:tagLst xmlns:p="http://schemas.openxmlformats.org/presentationml/2006/main">
  <p:tag name="KSO_WM_BEAUTIFY_FLAG" val=""/>
</p:tagLst>
</file>

<file path=ppt/tags/tag548.xml><?xml version="1.0" encoding="utf-8"?>
<p:tagLst xmlns:p="http://schemas.openxmlformats.org/presentationml/2006/main">
  <p:tag name="KSO_WM_BEAUTIFY_FLAG" val=""/>
</p:tagLst>
</file>

<file path=ppt/tags/tag549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TABLE_ENDDRAG_ORIGIN_RECT" val="597*190"/>
  <p:tag name="TABLE_ENDDRAG_RECT" val="266*226*597*190"/>
</p:tagLst>
</file>

<file path=ppt/tags/tag550.xml><?xml version="1.0" encoding="utf-8"?>
<p:tagLst xmlns:p="http://schemas.openxmlformats.org/presentationml/2006/main">
  <p:tag name="KSO_WM_BEAUTIFY_FLAG" val=""/>
</p:tagLst>
</file>

<file path=ppt/tags/tag551.xml><?xml version="1.0" encoding="utf-8"?>
<p:tagLst xmlns:p="http://schemas.openxmlformats.org/presentationml/2006/main">
  <p:tag name="KSO_WM_BEAUTIFY_FLAG" val=""/>
</p:tagLst>
</file>

<file path=ppt/tags/tag552.xml><?xml version="1.0" encoding="utf-8"?>
<p:tagLst xmlns:p="http://schemas.openxmlformats.org/presentationml/2006/main">
  <p:tag name="KSO_WM_BEAUTIFY_FLAG" val=""/>
</p:tagLst>
</file>

<file path=ppt/tags/tag553.xml><?xml version="1.0" encoding="utf-8"?>
<p:tagLst xmlns:p="http://schemas.openxmlformats.org/presentationml/2006/main">
  <p:tag name="KSO_WM_BEAUTIFY_FLAG" val=""/>
</p:tagLst>
</file>

<file path=ppt/tags/tag554.xml><?xml version="1.0" encoding="utf-8"?>
<p:tagLst xmlns:p="http://schemas.openxmlformats.org/presentationml/2006/main">
  <p:tag name="KSO_WM_BEAUTIFY_FLAG" val=""/>
</p:tagLst>
</file>

<file path=ppt/tags/tag555.xml><?xml version="1.0" encoding="utf-8"?>
<p:tagLst xmlns:p="http://schemas.openxmlformats.org/presentationml/2006/main">
  <p:tag name="KSO_WM_BEAUTIFY_FLAG" val=""/>
</p:tagLst>
</file>

<file path=ppt/tags/tag556.xml><?xml version="1.0" encoding="utf-8"?>
<p:tagLst xmlns:p="http://schemas.openxmlformats.org/presentationml/2006/main">
  <p:tag name="KSO_WM_BEAUTIFY_FLAG" val=""/>
</p:tagLst>
</file>

<file path=ppt/tags/tag557.xml><?xml version="1.0" encoding="utf-8"?>
<p:tagLst xmlns:p="http://schemas.openxmlformats.org/presentationml/2006/main">
  <p:tag name="KSO_WM_BEAUTIFY_FLAG" val=""/>
</p:tagLst>
</file>

<file path=ppt/tags/tag558.xml><?xml version="1.0" encoding="utf-8"?>
<p:tagLst xmlns:p="http://schemas.openxmlformats.org/presentationml/2006/main">
  <p:tag name="KSO_WM_BEAUTIFY_FLAG" val=""/>
</p:tagLst>
</file>

<file path=ppt/tags/tag559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60.xml><?xml version="1.0" encoding="utf-8"?>
<p:tagLst xmlns:p="http://schemas.openxmlformats.org/presentationml/2006/main">
  <p:tag name="KSO_WM_BEAUTIFY_FLAG" val=""/>
</p:tagLst>
</file>

<file path=ppt/tags/tag561.xml><?xml version="1.0" encoding="utf-8"?>
<p:tagLst xmlns:p="http://schemas.openxmlformats.org/presentationml/2006/main">
  <p:tag name="KSO_WM_BEAUTIFY_FLAG" val=""/>
</p:tagLst>
</file>

<file path=ppt/tags/tag562.xml><?xml version="1.0" encoding="utf-8"?>
<p:tagLst xmlns:p="http://schemas.openxmlformats.org/presentationml/2006/main">
  <p:tag name="KSO_WM_BEAUTIFY_FLAG" val=""/>
</p:tagLst>
</file>

<file path=ppt/tags/tag563.xml><?xml version="1.0" encoding="utf-8"?>
<p:tagLst xmlns:p="http://schemas.openxmlformats.org/presentationml/2006/main">
  <p:tag name="KSO_WM_BEAUTIFY_FLAG" val=""/>
</p:tagLst>
</file>

<file path=ppt/tags/tag564.xml><?xml version="1.0" encoding="utf-8"?>
<p:tagLst xmlns:p="http://schemas.openxmlformats.org/presentationml/2006/main">
  <p:tag name="KSO_WM_BEAUTIFY_FLAG" val=""/>
</p:tagLst>
</file>

<file path=ppt/tags/tag565.xml><?xml version="1.0" encoding="utf-8"?>
<p:tagLst xmlns:p="http://schemas.openxmlformats.org/presentationml/2006/main">
  <p:tag name="KSO_WM_BEAUTIFY_FLAG" val=""/>
</p:tagLst>
</file>

<file path=ppt/tags/tag566.xml><?xml version="1.0" encoding="utf-8"?>
<p:tagLst xmlns:p="http://schemas.openxmlformats.org/presentationml/2006/main">
  <p:tag name="KSO_WM_BEAUTIFY_FLAG" val=""/>
</p:tagLst>
</file>

<file path=ppt/tags/tag567.xml><?xml version="1.0" encoding="utf-8"?>
<p:tagLst xmlns:p="http://schemas.openxmlformats.org/presentationml/2006/main">
  <p:tag name="KSO_WM_BEAUTIFY_FLAG" val=""/>
</p:tagLst>
</file>

<file path=ppt/tags/tag568.xml><?xml version="1.0" encoding="utf-8"?>
<p:tagLst xmlns:p="http://schemas.openxmlformats.org/presentationml/2006/main">
  <p:tag name="KSO_WM_BEAUTIFY_FLAG" val=""/>
</p:tagLst>
</file>

<file path=ppt/tags/tag569.xml><?xml version="1.0" encoding="utf-8"?>
<p:tagLst xmlns:p="http://schemas.openxmlformats.org/presentationml/2006/main">
  <p:tag name="commondata" val="eyJoZGlkIjoiNjQzZjI1MmRlMjE1ODY3NGEzMjk1ZWMzNTkwMTdhMTMifQ==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7927</Words>
  <Application>WPS 演示</Application>
  <PresentationFormat>自定义</PresentationFormat>
  <Paragraphs>746</Paragraphs>
  <Slides>96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96</vt:i4>
      </vt:variant>
    </vt:vector>
  </HeadingPairs>
  <TitlesOfParts>
    <vt:vector size="116" baseType="lpstr">
      <vt:lpstr>Arial</vt:lpstr>
      <vt:lpstr>宋体</vt:lpstr>
      <vt:lpstr>Wingdings</vt:lpstr>
      <vt:lpstr>Calibri</vt:lpstr>
      <vt:lpstr>微软雅黑</vt:lpstr>
      <vt:lpstr>黑体</vt:lpstr>
      <vt:lpstr>Times New Roman</vt:lpstr>
      <vt:lpstr>Calibri</vt:lpstr>
      <vt:lpstr>仿宋</vt:lpstr>
      <vt:lpstr>等线</vt:lpstr>
      <vt:lpstr>Wingdings</vt:lpstr>
      <vt:lpstr>Arial Unicode MS</vt:lpstr>
      <vt:lpstr>Times New Roman</vt:lpstr>
      <vt:lpstr>江城斜宋体 900W</vt:lpstr>
      <vt:lpstr>思源黑体 CN Regular</vt:lpstr>
      <vt:lpstr>Impact</vt:lpstr>
      <vt:lpstr>思源黑体 Normal</vt:lpstr>
      <vt:lpstr>2_Office 主题</vt:lpstr>
      <vt:lpstr>3_Office 主题</vt:lpstr>
      <vt:lpstr>1_Office 主题</vt:lpstr>
      <vt:lpstr>Python数据分析 项目二 Python科学计算库训练</vt:lpstr>
      <vt:lpstr>   知识引入</vt:lpstr>
      <vt:lpstr>   知识框架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总结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Roc Ren</dc:creator>
  <cp:lastModifiedBy>hbl</cp:lastModifiedBy>
  <cp:revision>661</cp:revision>
  <dcterms:created xsi:type="dcterms:W3CDTF">2017-01-10T15:44:00Z</dcterms:created>
  <dcterms:modified xsi:type="dcterms:W3CDTF">2023-12-28T06:52:38Z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52B21B4C5AE34215B0D08FC11C5F9001_12</vt:lpwstr>
  </property>
  <property fmtid="{D5CDD505-2E9C-101B-9397-08002B2CF9AE}" pid="3" name="KSOProductBuildVer">
    <vt:lpwstr>2052-12.1.0.15990</vt:lpwstr>
  </property>
</Properties>
</file>