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8.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0.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1.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3.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4.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5.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6.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9.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20.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21.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22.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3.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24.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25.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2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27.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28.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29.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30.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31.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3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33.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34.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35.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36.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37.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38.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39.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40.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41.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42.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43.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44.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45.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46.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47.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48.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49.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notesSlides/notesSlide50.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51.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52.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53.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54.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55.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56.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57.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58.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notesSlides/notesSlide59.xml" ContentType="application/vnd.openxmlformats-officedocument.presentationml.notesSlide+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60.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61.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62.xml" ContentType="application/vnd.openxmlformats-officedocument.presentationml.notesSlid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notesSlides/notesSlide63.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64.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65.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66.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notesSlides/notesSlide67.xml" ContentType="application/vnd.openxmlformats-officedocument.presentationml.notesSlide+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68.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69.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70.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71.xml" ContentType="application/vnd.openxmlformats-officedocument.presentationml.notesSlide+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notesSlides/notesSlide72.xml" ContentType="application/vnd.openxmlformats-officedocument.presentationml.notesSlide+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notesSlides/notesSlide73.xml" ContentType="application/vnd.openxmlformats-officedocument.presentationml.notesSlide+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74.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75.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notesSlides/notesSlide76.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notesSlides/notesSlide77.xml" ContentType="application/vnd.openxmlformats-officedocument.presentationml.notesSlide+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78.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notesSlides/notesSlide79.xml" ContentType="application/vnd.openxmlformats-officedocument.presentationml.notesSlide+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80.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81.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notesSlides/notesSlide82.xml" ContentType="application/vnd.openxmlformats-officedocument.presentationml.notesSlide+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notesSlides/notesSlide83.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84.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85.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86.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87.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88.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89.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90.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91.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notesSlides/notesSlide92.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93.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notesSlides/notesSlide94.xml" ContentType="application/vnd.openxmlformats-officedocument.presentationml.notesSlide+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95.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notesSlides/notesSlide96.xml" ContentType="application/vnd.openxmlformats-officedocument.presentationml.notesSlide+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97.xml" ContentType="application/vnd.openxmlformats-officedocument.presentationml.notesSlid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notesSlides/notesSlide98.xml" ContentType="application/vnd.openxmlformats-officedocument.presentationml.notesSlid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notesSlides/notesSlide99.xml" ContentType="application/vnd.openxmlformats-officedocument.presentationml.notesSlide+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notesSlides/notesSlide100.xml" ContentType="application/vnd.openxmlformats-officedocument.presentationml.notesSlide+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notesSlides/notesSlide101.xml" ContentType="application/vnd.openxmlformats-officedocument.presentationml.notesSlide+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notesSlides/notesSlide102.xml" ContentType="application/vnd.openxmlformats-officedocument.presentationml.notesSlide+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notesSlides/notesSlide103.xml" ContentType="application/vnd.openxmlformats-officedocument.presentationml.notesSlide+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notesSlides/notesSlide104.xml" ContentType="application/vnd.openxmlformats-officedocument.presentationml.notesSlide+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notesSlides/notesSlide105.xml" ContentType="application/vnd.openxmlformats-officedocument.presentationml.notesSlide+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notesSlides/notesSlide106.xml" ContentType="application/vnd.openxmlformats-officedocument.presentationml.notesSlide+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notesSlides/notesSlide107.xml" ContentType="application/vnd.openxmlformats-officedocument.presentationml.notesSlide+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notesSlides/notesSlide108.xml" ContentType="application/vnd.openxmlformats-officedocument.presentationml.notesSlide+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notesSlides/notesSlide109.xml" ContentType="application/vnd.openxmlformats-officedocument.presentationml.notesSlid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notesSlides/notesSlide110.xml" ContentType="application/vnd.openxmlformats-officedocument.presentationml.notesSlide+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notesSlides/notesSlide111.xml" ContentType="application/vnd.openxmlformats-officedocument.presentationml.notesSlide+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notesSlides/notesSlide112.xml" ContentType="application/vnd.openxmlformats-officedocument.presentationml.notesSlide+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notesSlides/notesSlide113.xml" ContentType="application/vnd.openxmlformats-officedocument.presentationml.notesSlide+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notesSlides/notesSlide114.xml" ContentType="application/vnd.openxmlformats-officedocument.presentationml.notesSlide+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notesSlides/notesSlide115.xml" ContentType="application/vnd.openxmlformats-officedocument.presentationml.notesSlide+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notesSlides/notesSlide116.xml" ContentType="application/vnd.openxmlformats-officedocument.presentationml.notesSlide+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notesSlides/notesSlide117.xml" ContentType="application/vnd.openxmlformats-officedocument.presentationml.notesSlide+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notesSlides/notesSlide118.xml" ContentType="application/vnd.openxmlformats-officedocument.presentationml.notesSlide+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notesSlides/notesSlide119.xml" ContentType="application/vnd.openxmlformats-officedocument.presentationml.notesSlide+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notesSlides/notesSlide120.xml" ContentType="application/vnd.openxmlformats-officedocument.presentationml.notesSlide+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notesSlides/notesSlide121.xml" ContentType="application/vnd.openxmlformats-officedocument.presentationml.notesSlide+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notesSlides/notesSlide122.xml" ContentType="application/vnd.openxmlformats-officedocument.presentationml.notesSlide+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notesSlides/notesSlide123.xml" ContentType="application/vnd.openxmlformats-officedocument.presentationml.notesSlide+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notesSlides/notesSlide124.xml" ContentType="application/vnd.openxmlformats-officedocument.presentationml.notesSlide+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notesSlides/notesSlide125.xml" ContentType="application/vnd.openxmlformats-officedocument.presentationml.notesSlide+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notesSlides/notesSlide126.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notesSlides/notesSlide127.xml" ContentType="application/vnd.openxmlformats-officedocument.presentationml.notesSlide+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notesSlides/notesSlide128.xml" ContentType="application/vnd.openxmlformats-officedocument.presentationml.notesSlide+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notesSlides/notesSlide129.xml" ContentType="application/vnd.openxmlformats-officedocument.presentationml.notesSlide+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notesSlides/notesSlide130.xml" ContentType="application/vnd.openxmlformats-officedocument.presentationml.notesSlide+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notesSlides/notesSlide131.xml" ContentType="application/vnd.openxmlformats-officedocument.presentationml.notesSlide+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notesSlides/notesSlide132.xml" ContentType="application/vnd.openxmlformats-officedocument.presentationml.notesSlide+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notesSlides/notesSlide133.xml" ContentType="application/vnd.openxmlformats-officedocument.presentationml.notesSlide+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notesSlides/notesSlide134.xml" ContentType="application/vnd.openxmlformats-officedocument.presentationml.notesSlide+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notesSlides/notesSlide135.xml" ContentType="application/vnd.openxmlformats-officedocument.presentationml.notesSlide+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notesSlides/notesSlide136.xml" ContentType="application/vnd.openxmlformats-officedocument.presentationml.notesSlide+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notesSlides/notesSlide137.xml" ContentType="application/vnd.openxmlformats-officedocument.presentationml.notesSlide+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notesSlides/notesSlide138.xml" ContentType="application/vnd.openxmlformats-officedocument.presentationml.notesSlide+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notesSlides/notesSlide139.xml" ContentType="application/vnd.openxmlformats-officedocument.presentationml.notesSlide+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notesSlides/notesSlide140.xml" ContentType="application/vnd.openxmlformats-officedocument.presentationml.notesSlide+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notesSlides/notesSlide141.xml" ContentType="application/vnd.openxmlformats-officedocument.presentationml.notesSlide+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notesSlides/notesSlide142.xml" ContentType="application/vnd.openxmlformats-officedocument.presentationml.notesSlide+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notesSlides/notesSlide143.xml" ContentType="application/vnd.openxmlformats-officedocument.presentationml.notesSlide+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notesSlides/notesSlide144.xml" ContentType="application/vnd.openxmlformats-officedocument.presentationml.notesSlide+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notesSlides/notesSlide145.xml" ContentType="application/vnd.openxmlformats-officedocument.presentationml.notesSlide+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notesSlides/notesSlide146.xml" ContentType="application/vnd.openxmlformats-officedocument.presentationml.notesSlide+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notesSlides/notesSlide147.xml" ContentType="application/vnd.openxmlformats-officedocument.presentationml.notesSlide+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notesSlides/notesSlide148.xml" ContentType="application/vnd.openxmlformats-officedocument.presentationml.notesSlide+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notesSlides/notesSlide149.xml" ContentType="application/vnd.openxmlformats-officedocument.presentationml.notesSlide+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notesSlides/notesSlide150.xml" ContentType="application/vnd.openxmlformats-officedocument.presentationml.notesSlide+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notesSlides/notesSlide151.xml" ContentType="application/vnd.openxmlformats-officedocument.presentationml.notesSlide+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notesSlides/notesSlide152.xml" ContentType="application/vnd.openxmlformats-officedocument.presentationml.notesSlide+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notesSlides/notesSlide153.xml" ContentType="application/vnd.openxmlformats-officedocument.presentationml.notesSlide+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notesSlides/notesSlide154.xml" ContentType="application/vnd.openxmlformats-officedocument.presentationml.notesSlid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notesSlides/notesSlide155.xml" ContentType="application/vnd.openxmlformats-officedocument.presentationml.notesSlide+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notesSlides/notesSlide156.xml" ContentType="application/vnd.openxmlformats-officedocument.presentationml.notesSlide+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notesSlides/notesSlide157.xml" ContentType="application/vnd.openxmlformats-officedocument.presentationml.notesSlide+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notesSlides/notesSlide158.xml" ContentType="application/vnd.openxmlformats-officedocument.presentationml.notesSlide+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notesSlides/notesSlide159.xml" ContentType="application/vnd.openxmlformats-officedocument.presentationml.notesSlide+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notesSlides/notesSlide160.xml" ContentType="application/vnd.openxmlformats-officedocument.presentationml.notesSlide+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notesSlides/notesSlide161.xml" ContentType="application/vnd.openxmlformats-officedocument.presentationml.notesSlide+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notesSlides/notesSlide162.xml" ContentType="application/vnd.openxmlformats-officedocument.presentationml.notesSlide+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notesSlides/notesSlide163.xml" ContentType="application/vnd.openxmlformats-officedocument.presentationml.notesSlide+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notesSlides/notesSlide164.xml" ContentType="application/vnd.openxmlformats-officedocument.presentationml.notesSlide+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notesSlides/notesSlide165.xml" ContentType="application/vnd.openxmlformats-officedocument.presentationml.notesSlide+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notesSlides/notesSlide166.xml" ContentType="application/vnd.openxmlformats-officedocument.presentationml.notesSlide+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notesSlides/notesSlide167.xml" ContentType="application/vnd.openxmlformats-officedocument.presentationml.notesSlide+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notesSlides/notesSlide168.xml" ContentType="application/vnd.openxmlformats-officedocument.presentationml.notesSlide+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notesSlides/notesSlide169.xml" ContentType="application/vnd.openxmlformats-officedocument.presentationml.notesSlide+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notesSlides/notesSlide170.xml" ContentType="application/vnd.openxmlformats-officedocument.presentationml.notesSlide+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60" r:id="rId3"/>
  </p:sldMasterIdLst>
  <p:notesMasterIdLst>
    <p:notesMasterId r:id="rId178"/>
  </p:notesMasterIdLst>
  <p:sldIdLst>
    <p:sldId id="643" r:id="rId4"/>
    <p:sldId id="636" r:id="rId5"/>
    <p:sldId id="655" r:id="rId6"/>
    <p:sldId id="657" r:id="rId7"/>
    <p:sldId id="672" r:id="rId8"/>
    <p:sldId id="637" r:id="rId9"/>
    <p:sldId id="761" r:id="rId10"/>
    <p:sldId id="762" r:id="rId11"/>
    <p:sldId id="763" r:id="rId12"/>
    <p:sldId id="766" r:id="rId13"/>
    <p:sldId id="767" r:id="rId14"/>
    <p:sldId id="768" r:id="rId15"/>
    <p:sldId id="769" r:id="rId16"/>
    <p:sldId id="770" r:id="rId17"/>
    <p:sldId id="771" r:id="rId18"/>
    <p:sldId id="774" r:id="rId19"/>
    <p:sldId id="775" r:id="rId20"/>
    <p:sldId id="776" r:id="rId21"/>
    <p:sldId id="779" r:id="rId22"/>
    <p:sldId id="781" r:id="rId23"/>
    <p:sldId id="782" r:id="rId24"/>
    <p:sldId id="783" r:id="rId25"/>
    <p:sldId id="784" r:id="rId26"/>
    <p:sldId id="785" r:id="rId27"/>
    <p:sldId id="786" r:id="rId28"/>
    <p:sldId id="787" r:id="rId29"/>
    <p:sldId id="788" r:id="rId30"/>
    <p:sldId id="789" r:id="rId31"/>
    <p:sldId id="790" r:id="rId32"/>
    <p:sldId id="791" r:id="rId33"/>
    <p:sldId id="792" r:id="rId34"/>
    <p:sldId id="793" r:id="rId35"/>
    <p:sldId id="794" r:id="rId36"/>
    <p:sldId id="795" r:id="rId37"/>
    <p:sldId id="796" r:id="rId38"/>
    <p:sldId id="797" r:id="rId39"/>
    <p:sldId id="798" r:id="rId40"/>
    <p:sldId id="799" r:id="rId41"/>
    <p:sldId id="692" r:id="rId42"/>
    <p:sldId id="671" r:id="rId43"/>
    <p:sldId id="800" r:id="rId44"/>
    <p:sldId id="801" r:id="rId45"/>
    <p:sldId id="802" r:id="rId46"/>
    <p:sldId id="803" r:id="rId47"/>
    <p:sldId id="804" r:id="rId48"/>
    <p:sldId id="805" r:id="rId49"/>
    <p:sldId id="806" r:id="rId50"/>
    <p:sldId id="807" r:id="rId51"/>
    <p:sldId id="808" r:id="rId52"/>
    <p:sldId id="809" r:id="rId53"/>
    <p:sldId id="810" r:id="rId54"/>
    <p:sldId id="811" r:id="rId55"/>
    <p:sldId id="813" r:id="rId56"/>
    <p:sldId id="812" r:id="rId57"/>
    <p:sldId id="814" r:id="rId58"/>
    <p:sldId id="815" r:id="rId59"/>
    <p:sldId id="816" r:id="rId60"/>
    <p:sldId id="817" r:id="rId61"/>
    <p:sldId id="818" r:id="rId62"/>
    <p:sldId id="819" r:id="rId63"/>
    <p:sldId id="820" r:id="rId64"/>
    <p:sldId id="821" r:id="rId65"/>
    <p:sldId id="822" r:id="rId66"/>
    <p:sldId id="823" r:id="rId67"/>
    <p:sldId id="824" r:id="rId68"/>
    <p:sldId id="825" r:id="rId69"/>
    <p:sldId id="826" r:id="rId70"/>
    <p:sldId id="828" r:id="rId71"/>
    <p:sldId id="827" r:id="rId72"/>
    <p:sldId id="829" r:id="rId73"/>
    <p:sldId id="831" r:id="rId74"/>
    <p:sldId id="830" r:id="rId75"/>
    <p:sldId id="832" r:id="rId76"/>
    <p:sldId id="833" r:id="rId77"/>
    <p:sldId id="834" r:id="rId78"/>
    <p:sldId id="835" r:id="rId79"/>
    <p:sldId id="836" r:id="rId80"/>
    <p:sldId id="838" r:id="rId81"/>
    <p:sldId id="839" r:id="rId82"/>
    <p:sldId id="840" r:id="rId83"/>
    <p:sldId id="841" r:id="rId84"/>
    <p:sldId id="842" r:id="rId85"/>
    <p:sldId id="843" r:id="rId86"/>
    <p:sldId id="844" r:id="rId87"/>
    <p:sldId id="845" r:id="rId88"/>
    <p:sldId id="846" r:id="rId89"/>
    <p:sldId id="847" r:id="rId90"/>
    <p:sldId id="848" r:id="rId91"/>
    <p:sldId id="849" r:id="rId92"/>
    <p:sldId id="850" r:id="rId93"/>
    <p:sldId id="851" r:id="rId94"/>
    <p:sldId id="852" r:id="rId95"/>
    <p:sldId id="853" r:id="rId96"/>
    <p:sldId id="854" r:id="rId97"/>
    <p:sldId id="855" r:id="rId98"/>
    <p:sldId id="857" r:id="rId99"/>
    <p:sldId id="856" r:id="rId100"/>
    <p:sldId id="858" r:id="rId101"/>
    <p:sldId id="860" r:id="rId102"/>
    <p:sldId id="859" r:id="rId103"/>
    <p:sldId id="861" r:id="rId104"/>
    <p:sldId id="862" r:id="rId105"/>
    <p:sldId id="864" r:id="rId106"/>
    <p:sldId id="863" r:id="rId107"/>
    <p:sldId id="865" r:id="rId108"/>
    <p:sldId id="866" r:id="rId109"/>
    <p:sldId id="867" r:id="rId110"/>
    <p:sldId id="868" r:id="rId111"/>
    <p:sldId id="869" r:id="rId112"/>
    <p:sldId id="870" r:id="rId113"/>
    <p:sldId id="871" r:id="rId114"/>
    <p:sldId id="872" r:id="rId115"/>
    <p:sldId id="873" r:id="rId116"/>
    <p:sldId id="874" r:id="rId117"/>
    <p:sldId id="875" r:id="rId118"/>
    <p:sldId id="876" r:id="rId119"/>
    <p:sldId id="877" r:id="rId120"/>
    <p:sldId id="878" r:id="rId121"/>
    <p:sldId id="880" r:id="rId122"/>
    <p:sldId id="879" r:id="rId123"/>
    <p:sldId id="882" r:id="rId124"/>
    <p:sldId id="883" r:id="rId125"/>
    <p:sldId id="881" r:id="rId126"/>
    <p:sldId id="884" r:id="rId127"/>
    <p:sldId id="885" r:id="rId128"/>
    <p:sldId id="886" r:id="rId129"/>
    <p:sldId id="887" r:id="rId130"/>
    <p:sldId id="888" r:id="rId131"/>
    <p:sldId id="889" r:id="rId132"/>
    <p:sldId id="890" r:id="rId133"/>
    <p:sldId id="891" r:id="rId134"/>
    <p:sldId id="892" r:id="rId135"/>
    <p:sldId id="893" r:id="rId136"/>
    <p:sldId id="894" r:id="rId137"/>
    <p:sldId id="895" r:id="rId138"/>
    <p:sldId id="896" r:id="rId139"/>
    <p:sldId id="897" r:id="rId140"/>
    <p:sldId id="898" r:id="rId141"/>
    <p:sldId id="899" r:id="rId142"/>
    <p:sldId id="900" r:id="rId143"/>
    <p:sldId id="901" r:id="rId144"/>
    <p:sldId id="902" r:id="rId145"/>
    <p:sldId id="903" r:id="rId146"/>
    <p:sldId id="904" r:id="rId147"/>
    <p:sldId id="905" r:id="rId148"/>
    <p:sldId id="906" r:id="rId149"/>
    <p:sldId id="907" r:id="rId150"/>
    <p:sldId id="908" r:id="rId151"/>
    <p:sldId id="909" r:id="rId152"/>
    <p:sldId id="910" r:id="rId153"/>
    <p:sldId id="911" r:id="rId154"/>
    <p:sldId id="912" r:id="rId155"/>
    <p:sldId id="913" r:id="rId156"/>
    <p:sldId id="914" r:id="rId157"/>
    <p:sldId id="915" r:id="rId158"/>
    <p:sldId id="917" r:id="rId159"/>
    <p:sldId id="916" r:id="rId160"/>
    <p:sldId id="918" r:id="rId161"/>
    <p:sldId id="919" r:id="rId162"/>
    <p:sldId id="920" r:id="rId163"/>
    <p:sldId id="921" r:id="rId164"/>
    <p:sldId id="922" r:id="rId165"/>
    <p:sldId id="923" r:id="rId166"/>
    <p:sldId id="924" r:id="rId167"/>
    <p:sldId id="925" r:id="rId168"/>
    <p:sldId id="926" r:id="rId169"/>
    <p:sldId id="927" r:id="rId170"/>
    <p:sldId id="928" r:id="rId171"/>
    <p:sldId id="929" r:id="rId172"/>
    <p:sldId id="930" r:id="rId173"/>
    <p:sldId id="931" r:id="rId174"/>
    <p:sldId id="932" r:id="rId175"/>
    <p:sldId id="640" r:id="rId176"/>
    <p:sldId id="641" r:id="rId177"/>
  </p:sldIdLst>
  <p:sldSz cx="12192000" cy="6858000"/>
  <p:notesSz cx="6858000" cy="9144000"/>
  <p:custDataLst>
    <p:tags r:id="rId179"/>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54"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6EE1"/>
    <a:srgbClr val="2165B6"/>
    <a:srgbClr val="001132"/>
    <a:srgbClr val="000F2F"/>
    <a:srgbClr val="357FBD"/>
    <a:srgbClr val="B9B9B9"/>
    <a:srgbClr val="FB9708"/>
    <a:srgbClr val="064BB2"/>
    <a:srgbClr val="FFCB54"/>
    <a:srgbClr val="FFBF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66" autoAdjust="0"/>
    <p:restoredTop sz="94660"/>
  </p:normalViewPr>
  <p:slideViewPr>
    <p:cSldViewPr snapToGrid="0" showGuides="1">
      <p:cViewPr>
        <p:scale>
          <a:sx n="66" d="100"/>
          <a:sy n="66" d="100"/>
        </p:scale>
        <p:origin x="816" y="344"/>
      </p:cViewPr>
      <p:guideLst>
        <p:guide orient="horz" pos="2054"/>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slide" Target="slides/slide156.xml"/><Relationship Id="rId175" Type="http://schemas.openxmlformats.org/officeDocument/2006/relationships/slide" Target="slides/slide172.xml"/><Relationship Id="rId170" Type="http://schemas.openxmlformats.org/officeDocument/2006/relationships/slide" Target="slides/slide167.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slide" Target="slides/slide162.xml"/><Relationship Id="rId181" Type="http://schemas.openxmlformats.org/officeDocument/2006/relationships/viewProps" Target="view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slide" Target="slides/slide168.xml"/><Relationship Id="rId176" Type="http://schemas.openxmlformats.org/officeDocument/2006/relationships/slide" Target="slides/slide173.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8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4" Type="http://schemas.openxmlformats.org/officeDocument/2006/relationships/slide" Target="slides/slide1.xml"/><Relationship Id="rId9" Type="http://schemas.openxmlformats.org/officeDocument/2006/relationships/slide" Target="slides/slide6.xml"/><Relationship Id="rId172" Type="http://schemas.openxmlformats.org/officeDocument/2006/relationships/slide" Target="slides/slide169.xml"/><Relationship Id="rId180" Type="http://schemas.openxmlformats.org/officeDocument/2006/relationships/presProps" Target="presProp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notesMaster" Target="notesMasters/notesMaster1.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tags" Target="tags/tag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B001AA9B-1066-44C8-963B-84D7F1486841}" type="datetimeFigureOut">
              <a:rPr lang="zh-CN" altLang="en-US"/>
              <a:t>2023/12/31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atin typeface="等线" panose="02010600030101010101" pitchFamily="2" charset="-122"/>
                <a:ea typeface="等线" panose="02010600030101010101" pitchFamily="2" charset="-122"/>
              </a:defRPr>
            </a:lvl1pPr>
          </a:lstStyle>
          <a:p>
            <a:fld id="{65816D6F-F2D3-4F04-8B14-920E323B9CAC}"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a:t>
            </a:fld>
            <a:endParaRPr lang="zh-CN" altLang="en-US">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a:t>
            </a:fld>
            <a:endParaRPr lang="zh-CN" altLang="en-US">
              <a:solidFill>
                <a:srgbClr val="000000"/>
              </a:solidFill>
            </a:endParaRPr>
          </a:p>
        </p:txBody>
      </p:sp>
    </p:spTree>
    <p:extLst>
      <p:ext uri="{BB962C8B-B14F-4D97-AF65-F5344CB8AC3E}">
        <p14:creationId xmlns:p14="http://schemas.microsoft.com/office/powerpoint/2010/main" val="181522613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101</a:t>
            </a:fld>
            <a:endParaRPr lang="zh-CN" altLang="en-US">
              <a:solidFill>
                <a:srgbClr val="000000"/>
              </a:solidFill>
            </a:endParaRPr>
          </a:p>
        </p:txBody>
      </p:sp>
    </p:spTree>
    <p:extLst>
      <p:ext uri="{BB962C8B-B14F-4D97-AF65-F5344CB8AC3E}">
        <p14:creationId xmlns:p14="http://schemas.microsoft.com/office/powerpoint/2010/main" val="166170486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102</a:t>
            </a:fld>
            <a:endParaRPr lang="zh-CN" altLang="en-US">
              <a:solidFill>
                <a:srgbClr val="000000"/>
              </a:solidFill>
            </a:endParaRPr>
          </a:p>
        </p:txBody>
      </p:sp>
    </p:spTree>
    <p:extLst>
      <p:ext uri="{BB962C8B-B14F-4D97-AF65-F5344CB8AC3E}">
        <p14:creationId xmlns:p14="http://schemas.microsoft.com/office/powerpoint/2010/main" val="178152112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103</a:t>
            </a:fld>
            <a:endParaRPr lang="zh-CN" altLang="en-US">
              <a:solidFill>
                <a:srgbClr val="000000"/>
              </a:solidFill>
            </a:endParaRPr>
          </a:p>
        </p:txBody>
      </p:sp>
    </p:spTree>
    <p:extLst>
      <p:ext uri="{BB962C8B-B14F-4D97-AF65-F5344CB8AC3E}">
        <p14:creationId xmlns:p14="http://schemas.microsoft.com/office/powerpoint/2010/main" val="402684768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104</a:t>
            </a:fld>
            <a:endParaRPr lang="zh-CN" altLang="en-US">
              <a:solidFill>
                <a:srgbClr val="000000"/>
              </a:solidFill>
            </a:endParaRPr>
          </a:p>
        </p:txBody>
      </p:sp>
    </p:spTree>
    <p:extLst>
      <p:ext uri="{BB962C8B-B14F-4D97-AF65-F5344CB8AC3E}">
        <p14:creationId xmlns:p14="http://schemas.microsoft.com/office/powerpoint/2010/main" val="8508283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105</a:t>
            </a:fld>
            <a:endParaRPr lang="zh-CN" altLang="en-US">
              <a:solidFill>
                <a:srgbClr val="000000"/>
              </a:solidFill>
            </a:endParaRPr>
          </a:p>
        </p:txBody>
      </p:sp>
    </p:spTree>
    <p:extLst>
      <p:ext uri="{BB962C8B-B14F-4D97-AF65-F5344CB8AC3E}">
        <p14:creationId xmlns:p14="http://schemas.microsoft.com/office/powerpoint/2010/main" val="27697185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106</a:t>
            </a:fld>
            <a:endParaRPr lang="zh-CN" altLang="en-US">
              <a:solidFill>
                <a:srgbClr val="000000"/>
              </a:solidFill>
            </a:endParaRPr>
          </a:p>
        </p:txBody>
      </p:sp>
    </p:spTree>
    <p:extLst>
      <p:ext uri="{BB962C8B-B14F-4D97-AF65-F5344CB8AC3E}">
        <p14:creationId xmlns:p14="http://schemas.microsoft.com/office/powerpoint/2010/main" val="341559006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107</a:t>
            </a:fld>
            <a:endParaRPr lang="zh-CN" altLang="en-US">
              <a:solidFill>
                <a:srgbClr val="000000"/>
              </a:solidFill>
            </a:endParaRPr>
          </a:p>
        </p:txBody>
      </p:sp>
    </p:spTree>
    <p:extLst>
      <p:ext uri="{BB962C8B-B14F-4D97-AF65-F5344CB8AC3E}">
        <p14:creationId xmlns:p14="http://schemas.microsoft.com/office/powerpoint/2010/main" val="26809386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108</a:t>
            </a:fld>
            <a:endParaRPr lang="zh-CN" altLang="en-US">
              <a:solidFill>
                <a:srgbClr val="000000"/>
              </a:solidFill>
            </a:endParaRPr>
          </a:p>
        </p:txBody>
      </p:sp>
    </p:spTree>
    <p:extLst>
      <p:ext uri="{BB962C8B-B14F-4D97-AF65-F5344CB8AC3E}">
        <p14:creationId xmlns:p14="http://schemas.microsoft.com/office/powerpoint/2010/main" val="162674683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109</a:t>
            </a:fld>
            <a:endParaRPr lang="zh-CN" altLang="en-US">
              <a:solidFill>
                <a:srgbClr val="000000"/>
              </a:solidFill>
            </a:endParaRPr>
          </a:p>
        </p:txBody>
      </p:sp>
    </p:spTree>
    <p:extLst>
      <p:ext uri="{BB962C8B-B14F-4D97-AF65-F5344CB8AC3E}">
        <p14:creationId xmlns:p14="http://schemas.microsoft.com/office/powerpoint/2010/main" val="131519849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110</a:t>
            </a:fld>
            <a:endParaRPr lang="zh-CN" altLang="en-US">
              <a:solidFill>
                <a:srgbClr val="000000"/>
              </a:solidFill>
            </a:endParaRPr>
          </a:p>
        </p:txBody>
      </p:sp>
    </p:spTree>
    <p:extLst>
      <p:ext uri="{BB962C8B-B14F-4D97-AF65-F5344CB8AC3E}">
        <p14:creationId xmlns:p14="http://schemas.microsoft.com/office/powerpoint/2010/main" val="132437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a:t>
            </a:fld>
            <a:endParaRPr lang="zh-CN" altLang="en-US">
              <a:solidFill>
                <a:srgbClr val="000000"/>
              </a:solidFill>
            </a:endParaRPr>
          </a:p>
        </p:txBody>
      </p:sp>
    </p:spTree>
    <p:extLst>
      <p:ext uri="{BB962C8B-B14F-4D97-AF65-F5344CB8AC3E}">
        <p14:creationId xmlns:p14="http://schemas.microsoft.com/office/powerpoint/2010/main" val="344109900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111</a:t>
            </a:fld>
            <a:endParaRPr lang="zh-CN" altLang="en-US">
              <a:solidFill>
                <a:srgbClr val="000000"/>
              </a:solidFill>
            </a:endParaRPr>
          </a:p>
        </p:txBody>
      </p:sp>
    </p:spTree>
    <p:extLst>
      <p:ext uri="{BB962C8B-B14F-4D97-AF65-F5344CB8AC3E}">
        <p14:creationId xmlns:p14="http://schemas.microsoft.com/office/powerpoint/2010/main" val="406098857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112</a:t>
            </a:fld>
            <a:endParaRPr lang="zh-CN" altLang="en-US">
              <a:solidFill>
                <a:srgbClr val="000000"/>
              </a:solidFill>
            </a:endParaRPr>
          </a:p>
        </p:txBody>
      </p:sp>
    </p:spTree>
    <p:extLst>
      <p:ext uri="{BB962C8B-B14F-4D97-AF65-F5344CB8AC3E}">
        <p14:creationId xmlns:p14="http://schemas.microsoft.com/office/powerpoint/2010/main" val="285183135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113</a:t>
            </a:fld>
            <a:endParaRPr lang="zh-CN" altLang="en-US">
              <a:solidFill>
                <a:srgbClr val="000000"/>
              </a:solidFill>
            </a:endParaRPr>
          </a:p>
        </p:txBody>
      </p:sp>
    </p:spTree>
    <p:extLst>
      <p:ext uri="{BB962C8B-B14F-4D97-AF65-F5344CB8AC3E}">
        <p14:creationId xmlns:p14="http://schemas.microsoft.com/office/powerpoint/2010/main" val="45634517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114</a:t>
            </a:fld>
            <a:endParaRPr lang="zh-CN" altLang="en-US">
              <a:solidFill>
                <a:srgbClr val="000000"/>
              </a:solidFill>
            </a:endParaRPr>
          </a:p>
        </p:txBody>
      </p:sp>
    </p:spTree>
    <p:extLst>
      <p:ext uri="{BB962C8B-B14F-4D97-AF65-F5344CB8AC3E}">
        <p14:creationId xmlns:p14="http://schemas.microsoft.com/office/powerpoint/2010/main" val="178147479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115</a:t>
            </a:fld>
            <a:endParaRPr lang="zh-CN" altLang="en-US">
              <a:solidFill>
                <a:srgbClr val="000000"/>
              </a:solidFill>
            </a:endParaRPr>
          </a:p>
        </p:txBody>
      </p:sp>
    </p:spTree>
    <p:extLst>
      <p:ext uri="{BB962C8B-B14F-4D97-AF65-F5344CB8AC3E}">
        <p14:creationId xmlns:p14="http://schemas.microsoft.com/office/powerpoint/2010/main" val="35687870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116</a:t>
            </a:fld>
            <a:endParaRPr lang="zh-CN" altLang="en-US">
              <a:solidFill>
                <a:srgbClr val="000000"/>
              </a:solidFill>
            </a:endParaRPr>
          </a:p>
        </p:txBody>
      </p:sp>
    </p:spTree>
    <p:extLst>
      <p:ext uri="{BB962C8B-B14F-4D97-AF65-F5344CB8AC3E}">
        <p14:creationId xmlns:p14="http://schemas.microsoft.com/office/powerpoint/2010/main" val="243669051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117</a:t>
            </a:fld>
            <a:endParaRPr lang="zh-CN" altLang="en-US">
              <a:solidFill>
                <a:srgbClr val="000000"/>
              </a:solidFill>
            </a:endParaRPr>
          </a:p>
        </p:txBody>
      </p:sp>
    </p:spTree>
    <p:extLst>
      <p:ext uri="{BB962C8B-B14F-4D97-AF65-F5344CB8AC3E}">
        <p14:creationId xmlns:p14="http://schemas.microsoft.com/office/powerpoint/2010/main" val="96130397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118</a:t>
            </a:fld>
            <a:endParaRPr lang="zh-CN" altLang="en-US">
              <a:solidFill>
                <a:srgbClr val="000000"/>
              </a:solidFill>
            </a:endParaRPr>
          </a:p>
        </p:txBody>
      </p:sp>
    </p:spTree>
    <p:extLst>
      <p:ext uri="{BB962C8B-B14F-4D97-AF65-F5344CB8AC3E}">
        <p14:creationId xmlns:p14="http://schemas.microsoft.com/office/powerpoint/2010/main" val="35576345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119</a:t>
            </a:fld>
            <a:endParaRPr lang="zh-CN" altLang="en-US">
              <a:solidFill>
                <a:srgbClr val="000000"/>
              </a:solidFill>
            </a:endParaRPr>
          </a:p>
        </p:txBody>
      </p:sp>
    </p:spTree>
    <p:extLst>
      <p:ext uri="{BB962C8B-B14F-4D97-AF65-F5344CB8AC3E}">
        <p14:creationId xmlns:p14="http://schemas.microsoft.com/office/powerpoint/2010/main" val="313746339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120</a:t>
            </a:fld>
            <a:endParaRPr lang="zh-CN" altLang="en-US">
              <a:solidFill>
                <a:srgbClr val="000000"/>
              </a:solidFill>
            </a:endParaRPr>
          </a:p>
        </p:txBody>
      </p:sp>
    </p:spTree>
    <p:extLst>
      <p:ext uri="{BB962C8B-B14F-4D97-AF65-F5344CB8AC3E}">
        <p14:creationId xmlns:p14="http://schemas.microsoft.com/office/powerpoint/2010/main" val="597956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a:t>
            </a:fld>
            <a:endParaRPr lang="zh-CN" altLang="en-US">
              <a:solidFill>
                <a:srgbClr val="000000"/>
              </a:solidFill>
            </a:endParaRPr>
          </a:p>
        </p:txBody>
      </p:sp>
    </p:spTree>
    <p:extLst>
      <p:ext uri="{BB962C8B-B14F-4D97-AF65-F5344CB8AC3E}">
        <p14:creationId xmlns:p14="http://schemas.microsoft.com/office/powerpoint/2010/main" val="39804236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121</a:t>
            </a:fld>
            <a:endParaRPr lang="zh-CN" altLang="en-US">
              <a:solidFill>
                <a:srgbClr val="000000"/>
              </a:solidFill>
            </a:endParaRPr>
          </a:p>
        </p:txBody>
      </p:sp>
    </p:spTree>
    <p:extLst>
      <p:ext uri="{BB962C8B-B14F-4D97-AF65-F5344CB8AC3E}">
        <p14:creationId xmlns:p14="http://schemas.microsoft.com/office/powerpoint/2010/main" val="168040505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122</a:t>
            </a:fld>
            <a:endParaRPr lang="zh-CN" altLang="en-US">
              <a:solidFill>
                <a:srgbClr val="000000"/>
              </a:solidFill>
            </a:endParaRPr>
          </a:p>
        </p:txBody>
      </p:sp>
    </p:spTree>
    <p:extLst>
      <p:ext uri="{BB962C8B-B14F-4D97-AF65-F5344CB8AC3E}">
        <p14:creationId xmlns:p14="http://schemas.microsoft.com/office/powerpoint/2010/main" val="296407109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123</a:t>
            </a:fld>
            <a:endParaRPr lang="zh-CN" altLang="en-US">
              <a:solidFill>
                <a:srgbClr val="000000"/>
              </a:solidFill>
            </a:endParaRPr>
          </a:p>
        </p:txBody>
      </p:sp>
    </p:spTree>
    <p:extLst>
      <p:ext uri="{BB962C8B-B14F-4D97-AF65-F5344CB8AC3E}">
        <p14:creationId xmlns:p14="http://schemas.microsoft.com/office/powerpoint/2010/main" val="94894838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124</a:t>
            </a:fld>
            <a:endParaRPr lang="zh-CN" altLang="en-US">
              <a:solidFill>
                <a:srgbClr val="000000"/>
              </a:solidFill>
            </a:endParaRPr>
          </a:p>
        </p:txBody>
      </p:sp>
    </p:spTree>
    <p:extLst>
      <p:ext uri="{BB962C8B-B14F-4D97-AF65-F5344CB8AC3E}">
        <p14:creationId xmlns:p14="http://schemas.microsoft.com/office/powerpoint/2010/main" val="44275390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125</a:t>
            </a:fld>
            <a:endParaRPr lang="zh-CN" altLang="en-US">
              <a:solidFill>
                <a:srgbClr val="000000"/>
              </a:solidFill>
            </a:endParaRPr>
          </a:p>
        </p:txBody>
      </p:sp>
    </p:spTree>
    <p:extLst>
      <p:ext uri="{BB962C8B-B14F-4D97-AF65-F5344CB8AC3E}">
        <p14:creationId xmlns:p14="http://schemas.microsoft.com/office/powerpoint/2010/main" val="236173859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126</a:t>
            </a:fld>
            <a:endParaRPr lang="zh-CN" altLang="en-US">
              <a:solidFill>
                <a:srgbClr val="000000"/>
              </a:solidFill>
            </a:endParaRPr>
          </a:p>
        </p:txBody>
      </p:sp>
    </p:spTree>
    <p:extLst>
      <p:ext uri="{BB962C8B-B14F-4D97-AF65-F5344CB8AC3E}">
        <p14:creationId xmlns:p14="http://schemas.microsoft.com/office/powerpoint/2010/main" val="385892922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127</a:t>
            </a:fld>
            <a:endParaRPr lang="zh-CN" altLang="en-US">
              <a:solidFill>
                <a:srgbClr val="000000"/>
              </a:solidFill>
            </a:endParaRPr>
          </a:p>
        </p:txBody>
      </p:sp>
    </p:spTree>
    <p:extLst>
      <p:ext uri="{BB962C8B-B14F-4D97-AF65-F5344CB8AC3E}">
        <p14:creationId xmlns:p14="http://schemas.microsoft.com/office/powerpoint/2010/main" val="398472636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128</a:t>
            </a:fld>
            <a:endParaRPr lang="zh-CN" altLang="en-US">
              <a:solidFill>
                <a:srgbClr val="000000"/>
              </a:solidFill>
            </a:endParaRPr>
          </a:p>
        </p:txBody>
      </p:sp>
    </p:spTree>
    <p:extLst>
      <p:ext uri="{BB962C8B-B14F-4D97-AF65-F5344CB8AC3E}">
        <p14:creationId xmlns:p14="http://schemas.microsoft.com/office/powerpoint/2010/main" val="389572859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129</a:t>
            </a:fld>
            <a:endParaRPr lang="zh-CN" altLang="en-US">
              <a:solidFill>
                <a:srgbClr val="000000"/>
              </a:solidFill>
            </a:endParaRPr>
          </a:p>
        </p:txBody>
      </p:sp>
    </p:spTree>
    <p:extLst>
      <p:ext uri="{BB962C8B-B14F-4D97-AF65-F5344CB8AC3E}">
        <p14:creationId xmlns:p14="http://schemas.microsoft.com/office/powerpoint/2010/main" val="35041467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130</a:t>
            </a:fld>
            <a:endParaRPr lang="zh-CN" altLang="en-US">
              <a:solidFill>
                <a:srgbClr val="000000"/>
              </a:solidFill>
            </a:endParaRPr>
          </a:p>
        </p:txBody>
      </p:sp>
    </p:spTree>
    <p:extLst>
      <p:ext uri="{BB962C8B-B14F-4D97-AF65-F5344CB8AC3E}">
        <p14:creationId xmlns:p14="http://schemas.microsoft.com/office/powerpoint/2010/main" val="4059436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a:t>
            </a:fld>
            <a:endParaRPr lang="zh-CN" altLang="en-US">
              <a:solidFill>
                <a:srgbClr val="000000"/>
              </a:solidFill>
            </a:endParaRPr>
          </a:p>
        </p:txBody>
      </p:sp>
    </p:spTree>
    <p:extLst>
      <p:ext uri="{BB962C8B-B14F-4D97-AF65-F5344CB8AC3E}">
        <p14:creationId xmlns:p14="http://schemas.microsoft.com/office/powerpoint/2010/main" val="279010754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131</a:t>
            </a:fld>
            <a:endParaRPr lang="zh-CN" altLang="en-US">
              <a:solidFill>
                <a:srgbClr val="000000"/>
              </a:solidFill>
            </a:endParaRPr>
          </a:p>
        </p:txBody>
      </p:sp>
    </p:spTree>
    <p:extLst>
      <p:ext uri="{BB962C8B-B14F-4D97-AF65-F5344CB8AC3E}">
        <p14:creationId xmlns:p14="http://schemas.microsoft.com/office/powerpoint/2010/main" val="238607497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132</a:t>
            </a:fld>
            <a:endParaRPr lang="zh-CN" altLang="en-US">
              <a:solidFill>
                <a:srgbClr val="000000"/>
              </a:solidFill>
            </a:endParaRPr>
          </a:p>
        </p:txBody>
      </p:sp>
    </p:spTree>
    <p:extLst>
      <p:ext uri="{BB962C8B-B14F-4D97-AF65-F5344CB8AC3E}">
        <p14:creationId xmlns:p14="http://schemas.microsoft.com/office/powerpoint/2010/main" val="267513852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133</a:t>
            </a:fld>
            <a:endParaRPr lang="zh-CN" altLang="en-US">
              <a:solidFill>
                <a:srgbClr val="000000"/>
              </a:solidFill>
            </a:endParaRPr>
          </a:p>
        </p:txBody>
      </p:sp>
    </p:spTree>
    <p:extLst>
      <p:ext uri="{BB962C8B-B14F-4D97-AF65-F5344CB8AC3E}">
        <p14:creationId xmlns:p14="http://schemas.microsoft.com/office/powerpoint/2010/main" val="192215204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134</a:t>
            </a:fld>
            <a:endParaRPr lang="zh-CN" altLang="en-US">
              <a:solidFill>
                <a:srgbClr val="000000"/>
              </a:solidFill>
            </a:endParaRPr>
          </a:p>
        </p:txBody>
      </p:sp>
    </p:spTree>
    <p:extLst>
      <p:ext uri="{BB962C8B-B14F-4D97-AF65-F5344CB8AC3E}">
        <p14:creationId xmlns:p14="http://schemas.microsoft.com/office/powerpoint/2010/main" val="351402293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135</a:t>
            </a:fld>
            <a:endParaRPr lang="zh-CN" altLang="en-US">
              <a:solidFill>
                <a:srgbClr val="000000"/>
              </a:solidFill>
            </a:endParaRPr>
          </a:p>
        </p:txBody>
      </p:sp>
    </p:spTree>
    <p:extLst>
      <p:ext uri="{BB962C8B-B14F-4D97-AF65-F5344CB8AC3E}">
        <p14:creationId xmlns:p14="http://schemas.microsoft.com/office/powerpoint/2010/main" val="293908936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136</a:t>
            </a:fld>
            <a:endParaRPr lang="zh-CN" altLang="en-US">
              <a:solidFill>
                <a:srgbClr val="000000"/>
              </a:solidFill>
            </a:endParaRPr>
          </a:p>
        </p:txBody>
      </p:sp>
    </p:spTree>
    <p:extLst>
      <p:ext uri="{BB962C8B-B14F-4D97-AF65-F5344CB8AC3E}">
        <p14:creationId xmlns:p14="http://schemas.microsoft.com/office/powerpoint/2010/main" val="55255446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137</a:t>
            </a:fld>
            <a:endParaRPr lang="zh-CN" altLang="en-US">
              <a:solidFill>
                <a:srgbClr val="000000"/>
              </a:solidFill>
            </a:endParaRPr>
          </a:p>
        </p:txBody>
      </p:sp>
    </p:spTree>
    <p:extLst>
      <p:ext uri="{BB962C8B-B14F-4D97-AF65-F5344CB8AC3E}">
        <p14:creationId xmlns:p14="http://schemas.microsoft.com/office/powerpoint/2010/main" val="337107296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138</a:t>
            </a:fld>
            <a:endParaRPr lang="zh-CN" altLang="en-US">
              <a:solidFill>
                <a:srgbClr val="000000"/>
              </a:solidFill>
            </a:endParaRPr>
          </a:p>
        </p:txBody>
      </p:sp>
    </p:spTree>
    <p:extLst>
      <p:ext uri="{BB962C8B-B14F-4D97-AF65-F5344CB8AC3E}">
        <p14:creationId xmlns:p14="http://schemas.microsoft.com/office/powerpoint/2010/main" val="17334452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139</a:t>
            </a:fld>
            <a:endParaRPr lang="zh-CN" altLang="en-US">
              <a:solidFill>
                <a:srgbClr val="000000"/>
              </a:solidFill>
            </a:endParaRPr>
          </a:p>
        </p:txBody>
      </p:sp>
    </p:spTree>
    <p:extLst>
      <p:ext uri="{BB962C8B-B14F-4D97-AF65-F5344CB8AC3E}">
        <p14:creationId xmlns:p14="http://schemas.microsoft.com/office/powerpoint/2010/main" val="300338032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140</a:t>
            </a:fld>
            <a:endParaRPr lang="zh-CN" altLang="en-US">
              <a:solidFill>
                <a:srgbClr val="000000"/>
              </a:solidFill>
            </a:endParaRPr>
          </a:p>
        </p:txBody>
      </p:sp>
    </p:spTree>
    <p:extLst>
      <p:ext uri="{BB962C8B-B14F-4D97-AF65-F5344CB8AC3E}">
        <p14:creationId xmlns:p14="http://schemas.microsoft.com/office/powerpoint/2010/main" val="2641996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a:t>
            </a:fld>
            <a:endParaRPr lang="zh-CN" altLang="en-US">
              <a:solidFill>
                <a:srgbClr val="000000"/>
              </a:solidFill>
            </a:endParaRPr>
          </a:p>
        </p:txBody>
      </p:sp>
    </p:spTree>
    <p:extLst>
      <p:ext uri="{BB962C8B-B14F-4D97-AF65-F5344CB8AC3E}">
        <p14:creationId xmlns:p14="http://schemas.microsoft.com/office/powerpoint/2010/main" val="409377239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141</a:t>
            </a:fld>
            <a:endParaRPr lang="zh-CN" altLang="en-US">
              <a:solidFill>
                <a:srgbClr val="000000"/>
              </a:solidFill>
            </a:endParaRPr>
          </a:p>
        </p:txBody>
      </p:sp>
    </p:spTree>
    <p:extLst>
      <p:ext uri="{BB962C8B-B14F-4D97-AF65-F5344CB8AC3E}">
        <p14:creationId xmlns:p14="http://schemas.microsoft.com/office/powerpoint/2010/main" val="420586778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142</a:t>
            </a:fld>
            <a:endParaRPr lang="zh-CN" altLang="en-US">
              <a:solidFill>
                <a:srgbClr val="000000"/>
              </a:solidFill>
            </a:endParaRPr>
          </a:p>
        </p:txBody>
      </p:sp>
    </p:spTree>
    <p:extLst>
      <p:ext uri="{BB962C8B-B14F-4D97-AF65-F5344CB8AC3E}">
        <p14:creationId xmlns:p14="http://schemas.microsoft.com/office/powerpoint/2010/main" val="290997044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143</a:t>
            </a:fld>
            <a:endParaRPr lang="zh-CN" altLang="en-US">
              <a:solidFill>
                <a:srgbClr val="000000"/>
              </a:solidFill>
            </a:endParaRPr>
          </a:p>
        </p:txBody>
      </p:sp>
    </p:spTree>
    <p:extLst>
      <p:ext uri="{BB962C8B-B14F-4D97-AF65-F5344CB8AC3E}">
        <p14:creationId xmlns:p14="http://schemas.microsoft.com/office/powerpoint/2010/main" val="338393950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144</a:t>
            </a:fld>
            <a:endParaRPr lang="zh-CN" altLang="en-US">
              <a:solidFill>
                <a:srgbClr val="000000"/>
              </a:solidFill>
            </a:endParaRPr>
          </a:p>
        </p:txBody>
      </p:sp>
    </p:spTree>
    <p:extLst>
      <p:ext uri="{BB962C8B-B14F-4D97-AF65-F5344CB8AC3E}">
        <p14:creationId xmlns:p14="http://schemas.microsoft.com/office/powerpoint/2010/main" val="307643527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145</a:t>
            </a:fld>
            <a:endParaRPr lang="zh-CN" altLang="en-US">
              <a:solidFill>
                <a:srgbClr val="000000"/>
              </a:solidFill>
            </a:endParaRPr>
          </a:p>
        </p:txBody>
      </p:sp>
    </p:spTree>
    <p:extLst>
      <p:ext uri="{BB962C8B-B14F-4D97-AF65-F5344CB8AC3E}">
        <p14:creationId xmlns:p14="http://schemas.microsoft.com/office/powerpoint/2010/main" val="373205350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146</a:t>
            </a:fld>
            <a:endParaRPr lang="zh-CN" altLang="en-US">
              <a:solidFill>
                <a:srgbClr val="000000"/>
              </a:solidFill>
            </a:endParaRPr>
          </a:p>
        </p:txBody>
      </p:sp>
    </p:spTree>
    <p:extLst>
      <p:ext uri="{BB962C8B-B14F-4D97-AF65-F5344CB8AC3E}">
        <p14:creationId xmlns:p14="http://schemas.microsoft.com/office/powerpoint/2010/main" val="144911596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147</a:t>
            </a:fld>
            <a:endParaRPr lang="zh-CN" altLang="en-US">
              <a:solidFill>
                <a:srgbClr val="000000"/>
              </a:solidFill>
            </a:endParaRPr>
          </a:p>
        </p:txBody>
      </p:sp>
    </p:spTree>
    <p:extLst>
      <p:ext uri="{BB962C8B-B14F-4D97-AF65-F5344CB8AC3E}">
        <p14:creationId xmlns:p14="http://schemas.microsoft.com/office/powerpoint/2010/main" val="419168636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148</a:t>
            </a:fld>
            <a:endParaRPr lang="zh-CN" altLang="en-US">
              <a:solidFill>
                <a:srgbClr val="000000"/>
              </a:solidFill>
            </a:endParaRPr>
          </a:p>
        </p:txBody>
      </p:sp>
    </p:spTree>
    <p:extLst>
      <p:ext uri="{BB962C8B-B14F-4D97-AF65-F5344CB8AC3E}">
        <p14:creationId xmlns:p14="http://schemas.microsoft.com/office/powerpoint/2010/main" val="389223868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149</a:t>
            </a:fld>
            <a:endParaRPr lang="zh-CN" altLang="en-US">
              <a:solidFill>
                <a:srgbClr val="000000"/>
              </a:solidFill>
            </a:endParaRPr>
          </a:p>
        </p:txBody>
      </p:sp>
    </p:spTree>
    <p:extLst>
      <p:ext uri="{BB962C8B-B14F-4D97-AF65-F5344CB8AC3E}">
        <p14:creationId xmlns:p14="http://schemas.microsoft.com/office/powerpoint/2010/main" val="281688983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150</a:t>
            </a:fld>
            <a:endParaRPr lang="zh-CN" altLang="en-US">
              <a:solidFill>
                <a:srgbClr val="000000"/>
              </a:solidFill>
            </a:endParaRPr>
          </a:p>
        </p:txBody>
      </p:sp>
    </p:spTree>
    <p:extLst>
      <p:ext uri="{BB962C8B-B14F-4D97-AF65-F5344CB8AC3E}">
        <p14:creationId xmlns:p14="http://schemas.microsoft.com/office/powerpoint/2010/main" val="2029352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a:t>
            </a:fld>
            <a:endParaRPr lang="zh-CN" altLang="en-US">
              <a:solidFill>
                <a:srgbClr val="000000"/>
              </a:solidFill>
            </a:endParaRPr>
          </a:p>
        </p:txBody>
      </p:sp>
    </p:spTree>
    <p:extLst>
      <p:ext uri="{BB962C8B-B14F-4D97-AF65-F5344CB8AC3E}">
        <p14:creationId xmlns:p14="http://schemas.microsoft.com/office/powerpoint/2010/main" val="420858183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151</a:t>
            </a:fld>
            <a:endParaRPr lang="zh-CN" altLang="en-US">
              <a:solidFill>
                <a:srgbClr val="000000"/>
              </a:solidFill>
            </a:endParaRPr>
          </a:p>
        </p:txBody>
      </p:sp>
    </p:spTree>
    <p:extLst>
      <p:ext uri="{BB962C8B-B14F-4D97-AF65-F5344CB8AC3E}">
        <p14:creationId xmlns:p14="http://schemas.microsoft.com/office/powerpoint/2010/main" val="292776180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152</a:t>
            </a:fld>
            <a:endParaRPr lang="zh-CN" altLang="en-US">
              <a:solidFill>
                <a:srgbClr val="000000"/>
              </a:solidFill>
            </a:endParaRPr>
          </a:p>
        </p:txBody>
      </p:sp>
    </p:spTree>
    <p:extLst>
      <p:ext uri="{BB962C8B-B14F-4D97-AF65-F5344CB8AC3E}">
        <p14:creationId xmlns:p14="http://schemas.microsoft.com/office/powerpoint/2010/main" val="372348696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153</a:t>
            </a:fld>
            <a:endParaRPr lang="zh-CN" altLang="en-US">
              <a:solidFill>
                <a:srgbClr val="000000"/>
              </a:solidFill>
            </a:endParaRPr>
          </a:p>
        </p:txBody>
      </p:sp>
    </p:spTree>
    <p:extLst>
      <p:ext uri="{BB962C8B-B14F-4D97-AF65-F5344CB8AC3E}">
        <p14:creationId xmlns:p14="http://schemas.microsoft.com/office/powerpoint/2010/main" val="87950739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154</a:t>
            </a:fld>
            <a:endParaRPr lang="zh-CN" altLang="en-US">
              <a:solidFill>
                <a:srgbClr val="000000"/>
              </a:solidFill>
            </a:endParaRPr>
          </a:p>
        </p:txBody>
      </p:sp>
    </p:spTree>
    <p:extLst>
      <p:ext uri="{BB962C8B-B14F-4D97-AF65-F5344CB8AC3E}">
        <p14:creationId xmlns:p14="http://schemas.microsoft.com/office/powerpoint/2010/main" val="180966171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155</a:t>
            </a:fld>
            <a:endParaRPr lang="zh-CN" altLang="en-US">
              <a:solidFill>
                <a:srgbClr val="000000"/>
              </a:solidFill>
            </a:endParaRPr>
          </a:p>
        </p:txBody>
      </p:sp>
    </p:spTree>
    <p:extLst>
      <p:ext uri="{BB962C8B-B14F-4D97-AF65-F5344CB8AC3E}">
        <p14:creationId xmlns:p14="http://schemas.microsoft.com/office/powerpoint/2010/main" val="114085759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156</a:t>
            </a:fld>
            <a:endParaRPr lang="zh-CN" altLang="en-US">
              <a:solidFill>
                <a:srgbClr val="000000"/>
              </a:solidFill>
            </a:endParaRPr>
          </a:p>
        </p:txBody>
      </p:sp>
    </p:spTree>
    <p:extLst>
      <p:ext uri="{BB962C8B-B14F-4D97-AF65-F5344CB8AC3E}">
        <p14:creationId xmlns:p14="http://schemas.microsoft.com/office/powerpoint/2010/main" val="294081048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157</a:t>
            </a:fld>
            <a:endParaRPr lang="zh-CN" altLang="en-US">
              <a:solidFill>
                <a:srgbClr val="000000"/>
              </a:solidFill>
            </a:endParaRPr>
          </a:p>
        </p:txBody>
      </p:sp>
    </p:spTree>
    <p:extLst>
      <p:ext uri="{BB962C8B-B14F-4D97-AF65-F5344CB8AC3E}">
        <p14:creationId xmlns:p14="http://schemas.microsoft.com/office/powerpoint/2010/main" val="1937074755"/>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158</a:t>
            </a:fld>
            <a:endParaRPr lang="zh-CN" altLang="en-US">
              <a:solidFill>
                <a:srgbClr val="000000"/>
              </a:solidFill>
            </a:endParaRPr>
          </a:p>
        </p:txBody>
      </p:sp>
    </p:spTree>
    <p:extLst>
      <p:ext uri="{BB962C8B-B14F-4D97-AF65-F5344CB8AC3E}">
        <p14:creationId xmlns:p14="http://schemas.microsoft.com/office/powerpoint/2010/main" val="39466882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159</a:t>
            </a:fld>
            <a:endParaRPr lang="zh-CN" altLang="en-US">
              <a:solidFill>
                <a:srgbClr val="000000"/>
              </a:solidFill>
            </a:endParaRPr>
          </a:p>
        </p:txBody>
      </p:sp>
    </p:spTree>
    <p:extLst>
      <p:ext uri="{BB962C8B-B14F-4D97-AF65-F5344CB8AC3E}">
        <p14:creationId xmlns:p14="http://schemas.microsoft.com/office/powerpoint/2010/main" val="355415883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160</a:t>
            </a:fld>
            <a:endParaRPr lang="zh-CN" altLang="en-US">
              <a:solidFill>
                <a:srgbClr val="000000"/>
              </a:solidFill>
            </a:endParaRPr>
          </a:p>
        </p:txBody>
      </p:sp>
    </p:spTree>
    <p:extLst>
      <p:ext uri="{BB962C8B-B14F-4D97-AF65-F5344CB8AC3E}">
        <p14:creationId xmlns:p14="http://schemas.microsoft.com/office/powerpoint/2010/main" val="2771499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17</a:t>
            </a:fld>
            <a:endParaRPr lang="zh-CN" altLang="en-US">
              <a:solidFill>
                <a:srgbClr val="000000"/>
              </a:solidFill>
            </a:endParaRPr>
          </a:p>
        </p:txBody>
      </p:sp>
    </p:spTree>
    <p:extLst>
      <p:ext uri="{BB962C8B-B14F-4D97-AF65-F5344CB8AC3E}">
        <p14:creationId xmlns:p14="http://schemas.microsoft.com/office/powerpoint/2010/main" val="196658518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161</a:t>
            </a:fld>
            <a:endParaRPr lang="zh-CN" altLang="en-US">
              <a:solidFill>
                <a:srgbClr val="000000"/>
              </a:solidFill>
            </a:endParaRPr>
          </a:p>
        </p:txBody>
      </p:sp>
    </p:spTree>
    <p:extLst>
      <p:ext uri="{BB962C8B-B14F-4D97-AF65-F5344CB8AC3E}">
        <p14:creationId xmlns:p14="http://schemas.microsoft.com/office/powerpoint/2010/main" val="342941554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162</a:t>
            </a:fld>
            <a:endParaRPr lang="zh-CN" altLang="en-US">
              <a:solidFill>
                <a:srgbClr val="000000"/>
              </a:solidFill>
            </a:endParaRPr>
          </a:p>
        </p:txBody>
      </p:sp>
    </p:spTree>
    <p:extLst>
      <p:ext uri="{BB962C8B-B14F-4D97-AF65-F5344CB8AC3E}">
        <p14:creationId xmlns:p14="http://schemas.microsoft.com/office/powerpoint/2010/main" val="323026460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163</a:t>
            </a:fld>
            <a:endParaRPr lang="zh-CN" altLang="en-US">
              <a:solidFill>
                <a:srgbClr val="000000"/>
              </a:solidFill>
            </a:endParaRPr>
          </a:p>
        </p:txBody>
      </p:sp>
    </p:spTree>
    <p:extLst>
      <p:ext uri="{BB962C8B-B14F-4D97-AF65-F5344CB8AC3E}">
        <p14:creationId xmlns:p14="http://schemas.microsoft.com/office/powerpoint/2010/main" val="135857987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164</a:t>
            </a:fld>
            <a:endParaRPr lang="zh-CN" altLang="en-US">
              <a:solidFill>
                <a:srgbClr val="000000"/>
              </a:solidFill>
            </a:endParaRPr>
          </a:p>
        </p:txBody>
      </p:sp>
    </p:spTree>
    <p:extLst>
      <p:ext uri="{BB962C8B-B14F-4D97-AF65-F5344CB8AC3E}">
        <p14:creationId xmlns:p14="http://schemas.microsoft.com/office/powerpoint/2010/main" val="14290189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165</a:t>
            </a:fld>
            <a:endParaRPr lang="zh-CN" altLang="en-US">
              <a:solidFill>
                <a:srgbClr val="000000"/>
              </a:solidFill>
            </a:endParaRPr>
          </a:p>
        </p:txBody>
      </p:sp>
    </p:spTree>
    <p:extLst>
      <p:ext uri="{BB962C8B-B14F-4D97-AF65-F5344CB8AC3E}">
        <p14:creationId xmlns:p14="http://schemas.microsoft.com/office/powerpoint/2010/main" val="377347415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166</a:t>
            </a:fld>
            <a:endParaRPr lang="zh-CN" altLang="en-US">
              <a:solidFill>
                <a:srgbClr val="000000"/>
              </a:solidFill>
            </a:endParaRPr>
          </a:p>
        </p:txBody>
      </p:sp>
    </p:spTree>
    <p:extLst>
      <p:ext uri="{BB962C8B-B14F-4D97-AF65-F5344CB8AC3E}">
        <p14:creationId xmlns:p14="http://schemas.microsoft.com/office/powerpoint/2010/main" val="136177959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167</a:t>
            </a:fld>
            <a:endParaRPr lang="zh-CN" altLang="en-US">
              <a:solidFill>
                <a:srgbClr val="000000"/>
              </a:solidFill>
            </a:endParaRPr>
          </a:p>
        </p:txBody>
      </p:sp>
    </p:spTree>
    <p:extLst>
      <p:ext uri="{BB962C8B-B14F-4D97-AF65-F5344CB8AC3E}">
        <p14:creationId xmlns:p14="http://schemas.microsoft.com/office/powerpoint/2010/main" val="305989488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168</a:t>
            </a:fld>
            <a:endParaRPr lang="zh-CN" altLang="en-US">
              <a:solidFill>
                <a:srgbClr val="000000"/>
              </a:solidFill>
            </a:endParaRPr>
          </a:p>
        </p:txBody>
      </p:sp>
    </p:spTree>
    <p:extLst>
      <p:ext uri="{BB962C8B-B14F-4D97-AF65-F5344CB8AC3E}">
        <p14:creationId xmlns:p14="http://schemas.microsoft.com/office/powerpoint/2010/main" val="359882411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169</a:t>
            </a:fld>
            <a:endParaRPr lang="zh-CN" altLang="en-US">
              <a:solidFill>
                <a:srgbClr val="000000"/>
              </a:solidFill>
            </a:endParaRPr>
          </a:p>
        </p:txBody>
      </p:sp>
    </p:spTree>
    <p:extLst>
      <p:ext uri="{BB962C8B-B14F-4D97-AF65-F5344CB8AC3E}">
        <p14:creationId xmlns:p14="http://schemas.microsoft.com/office/powerpoint/2010/main" val="3622626291"/>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170</a:t>
            </a:fld>
            <a:endParaRPr lang="zh-CN" altLang="en-US">
              <a:solidFill>
                <a:srgbClr val="000000"/>
              </a:solidFill>
            </a:endParaRPr>
          </a:p>
        </p:txBody>
      </p:sp>
    </p:spTree>
    <p:extLst>
      <p:ext uri="{BB962C8B-B14F-4D97-AF65-F5344CB8AC3E}">
        <p14:creationId xmlns:p14="http://schemas.microsoft.com/office/powerpoint/2010/main" val="3876084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18</a:t>
            </a:fld>
            <a:endParaRPr lang="zh-CN" altLang="en-US">
              <a:solidFill>
                <a:srgbClr val="000000"/>
              </a:solidFill>
            </a:endParaRPr>
          </a:p>
        </p:txBody>
      </p:sp>
    </p:spTree>
    <p:extLst>
      <p:ext uri="{BB962C8B-B14F-4D97-AF65-F5344CB8AC3E}">
        <p14:creationId xmlns:p14="http://schemas.microsoft.com/office/powerpoint/2010/main" val="2708586772"/>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171</a:t>
            </a:fld>
            <a:endParaRPr lang="zh-CN" altLang="en-US">
              <a:solidFill>
                <a:srgbClr val="000000"/>
              </a:solidFill>
            </a:endParaRPr>
          </a:p>
        </p:txBody>
      </p:sp>
    </p:spTree>
    <p:extLst>
      <p:ext uri="{BB962C8B-B14F-4D97-AF65-F5344CB8AC3E}">
        <p14:creationId xmlns:p14="http://schemas.microsoft.com/office/powerpoint/2010/main" val="54463496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172</a:t>
            </a:fld>
            <a:endParaRPr lang="zh-CN" altLang="en-US">
              <a:solidFill>
                <a:srgbClr val="000000"/>
              </a:solidFill>
            </a:endParaRPr>
          </a:p>
        </p:txBody>
      </p:sp>
    </p:spTree>
    <p:extLst>
      <p:ext uri="{BB962C8B-B14F-4D97-AF65-F5344CB8AC3E}">
        <p14:creationId xmlns:p14="http://schemas.microsoft.com/office/powerpoint/2010/main" val="94768751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173</a:t>
            </a:fld>
            <a:endParaRPr lang="zh-CN" alt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19</a:t>
            </a:fld>
            <a:endParaRPr lang="zh-CN" altLang="en-US">
              <a:solidFill>
                <a:srgbClr val="000000"/>
              </a:solidFill>
            </a:endParaRPr>
          </a:p>
        </p:txBody>
      </p:sp>
    </p:spTree>
    <p:extLst>
      <p:ext uri="{BB962C8B-B14F-4D97-AF65-F5344CB8AC3E}">
        <p14:creationId xmlns:p14="http://schemas.microsoft.com/office/powerpoint/2010/main" val="1612553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20</a:t>
            </a:fld>
            <a:endParaRPr lang="zh-CN" altLang="en-US">
              <a:solidFill>
                <a:srgbClr val="000000"/>
              </a:solidFill>
            </a:endParaRPr>
          </a:p>
        </p:txBody>
      </p:sp>
    </p:spTree>
    <p:extLst>
      <p:ext uri="{BB962C8B-B14F-4D97-AF65-F5344CB8AC3E}">
        <p14:creationId xmlns:p14="http://schemas.microsoft.com/office/powerpoint/2010/main" val="2355265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a:t>
            </a:fld>
            <a:endParaRPr lang="zh-CN" altLang="en-US">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21</a:t>
            </a:fld>
            <a:endParaRPr lang="zh-CN" altLang="en-US">
              <a:solidFill>
                <a:srgbClr val="000000"/>
              </a:solidFill>
            </a:endParaRPr>
          </a:p>
        </p:txBody>
      </p:sp>
    </p:spTree>
    <p:extLst>
      <p:ext uri="{BB962C8B-B14F-4D97-AF65-F5344CB8AC3E}">
        <p14:creationId xmlns:p14="http://schemas.microsoft.com/office/powerpoint/2010/main" val="7727774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22</a:t>
            </a:fld>
            <a:endParaRPr lang="zh-CN" altLang="en-US">
              <a:solidFill>
                <a:srgbClr val="000000"/>
              </a:solidFill>
            </a:endParaRPr>
          </a:p>
        </p:txBody>
      </p:sp>
    </p:spTree>
    <p:extLst>
      <p:ext uri="{BB962C8B-B14F-4D97-AF65-F5344CB8AC3E}">
        <p14:creationId xmlns:p14="http://schemas.microsoft.com/office/powerpoint/2010/main" val="2375395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23</a:t>
            </a:fld>
            <a:endParaRPr lang="zh-CN" altLang="en-US">
              <a:solidFill>
                <a:srgbClr val="000000"/>
              </a:solidFill>
            </a:endParaRPr>
          </a:p>
        </p:txBody>
      </p:sp>
    </p:spTree>
    <p:extLst>
      <p:ext uri="{BB962C8B-B14F-4D97-AF65-F5344CB8AC3E}">
        <p14:creationId xmlns:p14="http://schemas.microsoft.com/office/powerpoint/2010/main" val="2022402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24</a:t>
            </a:fld>
            <a:endParaRPr lang="zh-CN" altLang="en-US">
              <a:solidFill>
                <a:srgbClr val="000000"/>
              </a:solidFill>
            </a:endParaRPr>
          </a:p>
        </p:txBody>
      </p:sp>
    </p:spTree>
    <p:extLst>
      <p:ext uri="{BB962C8B-B14F-4D97-AF65-F5344CB8AC3E}">
        <p14:creationId xmlns:p14="http://schemas.microsoft.com/office/powerpoint/2010/main" val="196425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25</a:t>
            </a:fld>
            <a:endParaRPr lang="zh-CN" altLang="en-US">
              <a:solidFill>
                <a:srgbClr val="000000"/>
              </a:solidFill>
            </a:endParaRPr>
          </a:p>
        </p:txBody>
      </p:sp>
    </p:spTree>
    <p:extLst>
      <p:ext uri="{BB962C8B-B14F-4D97-AF65-F5344CB8AC3E}">
        <p14:creationId xmlns:p14="http://schemas.microsoft.com/office/powerpoint/2010/main" val="3458510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26</a:t>
            </a:fld>
            <a:endParaRPr lang="zh-CN" altLang="en-US">
              <a:solidFill>
                <a:srgbClr val="000000"/>
              </a:solidFill>
            </a:endParaRPr>
          </a:p>
        </p:txBody>
      </p:sp>
    </p:spTree>
    <p:extLst>
      <p:ext uri="{BB962C8B-B14F-4D97-AF65-F5344CB8AC3E}">
        <p14:creationId xmlns:p14="http://schemas.microsoft.com/office/powerpoint/2010/main" val="3698105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27</a:t>
            </a:fld>
            <a:endParaRPr lang="zh-CN" altLang="en-US">
              <a:solidFill>
                <a:srgbClr val="000000"/>
              </a:solidFill>
            </a:endParaRPr>
          </a:p>
        </p:txBody>
      </p:sp>
    </p:spTree>
    <p:extLst>
      <p:ext uri="{BB962C8B-B14F-4D97-AF65-F5344CB8AC3E}">
        <p14:creationId xmlns:p14="http://schemas.microsoft.com/office/powerpoint/2010/main" val="3568744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28</a:t>
            </a:fld>
            <a:endParaRPr lang="zh-CN" altLang="en-US">
              <a:solidFill>
                <a:srgbClr val="000000"/>
              </a:solidFill>
            </a:endParaRPr>
          </a:p>
        </p:txBody>
      </p:sp>
    </p:spTree>
    <p:extLst>
      <p:ext uri="{BB962C8B-B14F-4D97-AF65-F5344CB8AC3E}">
        <p14:creationId xmlns:p14="http://schemas.microsoft.com/office/powerpoint/2010/main" val="1554347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29</a:t>
            </a:fld>
            <a:endParaRPr lang="zh-CN" altLang="en-US">
              <a:solidFill>
                <a:srgbClr val="000000"/>
              </a:solidFill>
            </a:endParaRPr>
          </a:p>
        </p:txBody>
      </p:sp>
    </p:spTree>
    <p:extLst>
      <p:ext uri="{BB962C8B-B14F-4D97-AF65-F5344CB8AC3E}">
        <p14:creationId xmlns:p14="http://schemas.microsoft.com/office/powerpoint/2010/main" val="1535483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30</a:t>
            </a:fld>
            <a:endParaRPr lang="zh-CN" altLang="en-US">
              <a:solidFill>
                <a:srgbClr val="000000"/>
              </a:solidFill>
            </a:endParaRPr>
          </a:p>
        </p:txBody>
      </p:sp>
    </p:spTree>
    <p:extLst>
      <p:ext uri="{BB962C8B-B14F-4D97-AF65-F5344CB8AC3E}">
        <p14:creationId xmlns:p14="http://schemas.microsoft.com/office/powerpoint/2010/main" val="2419621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a:t>
            </a:fld>
            <a:endParaRPr lang="zh-CN" altLang="en-US">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31</a:t>
            </a:fld>
            <a:endParaRPr lang="zh-CN" altLang="en-US">
              <a:solidFill>
                <a:srgbClr val="000000"/>
              </a:solidFill>
            </a:endParaRPr>
          </a:p>
        </p:txBody>
      </p:sp>
    </p:spTree>
    <p:extLst>
      <p:ext uri="{BB962C8B-B14F-4D97-AF65-F5344CB8AC3E}">
        <p14:creationId xmlns:p14="http://schemas.microsoft.com/office/powerpoint/2010/main" val="20433753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32</a:t>
            </a:fld>
            <a:endParaRPr lang="zh-CN" altLang="en-US">
              <a:solidFill>
                <a:srgbClr val="000000"/>
              </a:solidFill>
            </a:endParaRPr>
          </a:p>
        </p:txBody>
      </p:sp>
    </p:spTree>
    <p:extLst>
      <p:ext uri="{BB962C8B-B14F-4D97-AF65-F5344CB8AC3E}">
        <p14:creationId xmlns:p14="http://schemas.microsoft.com/office/powerpoint/2010/main" val="24373368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33</a:t>
            </a:fld>
            <a:endParaRPr lang="zh-CN" altLang="en-US">
              <a:solidFill>
                <a:srgbClr val="000000"/>
              </a:solidFill>
            </a:endParaRPr>
          </a:p>
        </p:txBody>
      </p:sp>
    </p:spTree>
    <p:extLst>
      <p:ext uri="{BB962C8B-B14F-4D97-AF65-F5344CB8AC3E}">
        <p14:creationId xmlns:p14="http://schemas.microsoft.com/office/powerpoint/2010/main" val="3474811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34</a:t>
            </a:fld>
            <a:endParaRPr lang="zh-CN" altLang="en-US">
              <a:solidFill>
                <a:srgbClr val="000000"/>
              </a:solidFill>
            </a:endParaRPr>
          </a:p>
        </p:txBody>
      </p:sp>
    </p:spTree>
    <p:extLst>
      <p:ext uri="{BB962C8B-B14F-4D97-AF65-F5344CB8AC3E}">
        <p14:creationId xmlns:p14="http://schemas.microsoft.com/office/powerpoint/2010/main" val="42294912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35</a:t>
            </a:fld>
            <a:endParaRPr lang="zh-CN" altLang="en-US">
              <a:solidFill>
                <a:srgbClr val="000000"/>
              </a:solidFill>
            </a:endParaRPr>
          </a:p>
        </p:txBody>
      </p:sp>
    </p:spTree>
    <p:extLst>
      <p:ext uri="{BB962C8B-B14F-4D97-AF65-F5344CB8AC3E}">
        <p14:creationId xmlns:p14="http://schemas.microsoft.com/office/powerpoint/2010/main" val="22367342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36</a:t>
            </a:fld>
            <a:endParaRPr lang="zh-CN" altLang="en-US">
              <a:solidFill>
                <a:srgbClr val="000000"/>
              </a:solidFill>
            </a:endParaRPr>
          </a:p>
        </p:txBody>
      </p:sp>
    </p:spTree>
    <p:extLst>
      <p:ext uri="{BB962C8B-B14F-4D97-AF65-F5344CB8AC3E}">
        <p14:creationId xmlns:p14="http://schemas.microsoft.com/office/powerpoint/2010/main" val="1549702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37</a:t>
            </a:fld>
            <a:endParaRPr lang="zh-CN" altLang="en-US">
              <a:solidFill>
                <a:srgbClr val="000000"/>
              </a:solidFill>
            </a:endParaRPr>
          </a:p>
        </p:txBody>
      </p:sp>
    </p:spTree>
    <p:extLst>
      <p:ext uri="{BB962C8B-B14F-4D97-AF65-F5344CB8AC3E}">
        <p14:creationId xmlns:p14="http://schemas.microsoft.com/office/powerpoint/2010/main" val="519998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38</a:t>
            </a:fld>
            <a:endParaRPr lang="zh-CN" altLang="en-US">
              <a:solidFill>
                <a:srgbClr val="000000"/>
              </a:solidFill>
            </a:endParaRPr>
          </a:p>
        </p:txBody>
      </p:sp>
    </p:spTree>
    <p:extLst>
      <p:ext uri="{BB962C8B-B14F-4D97-AF65-F5344CB8AC3E}">
        <p14:creationId xmlns:p14="http://schemas.microsoft.com/office/powerpoint/2010/main" val="2891767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39</a:t>
            </a:fld>
            <a:endParaRPr lang="zh-CN" altLang="en-US">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40</a:t>
            </a:fld>
            <a:endParaRPr lang="zh-CN" alt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a:t>
            </a:fld>
            <a:endParaRPr lang="zh-CN" altLang="en-US">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41</a:t>
            </a:fld>
            <a:endParaRPr lang="zh-CN" altLang="en-US">
              <a:solidFill>
                <a:srgbClr val="000000"/>
              </a:solidFill>
            </a:endParaRPr>
          </a:p>
        </p:txBody>
      </p:sp>
    </p:spTree>
    <p:extLst>
      <p:ext uri="{BB962C8B-B14F-4D97-AF65-F5344CB8AC3E}">
        <p14:creationId xmlns:p14="http://schemas.microsoft.com/office/powerpoint/2010/main" val="4260319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42</a:t>
            </a:fld>
            <a:endParaRPr lang="zh-CN" altLang="en-US">
              <a:solidFill>
                <a:srgbClr val="000000"/>
              </a:solidFill>
            </a:endParaRPr>
          </a:p>
        </p:txBody>
      </p:sp>
    </p:spTree>
    <p:extLst>
      <p:ext uri="{BB962C8B-B14F-4D97-AF65-F5344CB8AC3E}">
        <p14:creationId xmlns:p14="http://schemas.microsoft.com/office/powerpoint/2010/main" val="15087444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43</a:t>
            </a:fld>
            <a:endParaRPr lang="zh-CN" altLang="en-US">
              <a:solidFill>
                <a:srgbClr val="000000"/>
              </a:solidFill>
            </a:endParaRPr>
          </a:p>
        </p:txBody>
      </p:sp>
    </p:spTree>
    <p:extLst>
      <p:ext uri="{BB962C8B-B14F-4D97-AF65-F5344CB8AC3E}">
        <p14:creationId xmlns:p14="http://schemas.microsoft.com/office/powerpoint/2010/main" val="5288264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44</a:t>
            </a:fld>
            <a:endParaRPr lang="zh-CN" altLang="en-US">
              <a:solidFill>
                <a:srgbClr val="000000"/>
              </a:solidFill>
            </a:endParaRPr>
          </a:p>
        </p:txBody>
      </p:sp>
    </p:spTree>
    <p:extLst>
      <p:ext uri="{BB962C8B-B14F-4D97-AF65-F5344CB8AC3E}">
        <p14:creationId xmlns:p14="http://schemas.microsoft.com/office/powerpoint/2010/main" val="19621716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45</a:t>
            </a:fld>
            <a:endParaRPr lang="zh-CN" altLang="en-US">
              <a:solidFill>
                <a:srgbClr val="000000"/>
              </a:solidFill>
            </a:endParaRPr>
          </a:p>
        </p:txBody>
      </p:sp>
    </p:spTree>
    <p:extLst>
      <p:ext uri="{BB962C8B-B14F-4D97-AF65-F5344CB8AC3E}">
        <p14:creationId xmlns:p14="http://schemas.microsoft.com/office/powerpoint/2010/main" val="29454332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46</a:t>
            </a:fld>
            <a:endParaRPr lang="zh-CN" altLang="en-US">
              <a:solidFill>
                <a:srgbClr val="000000"/>
              </a:solidFill>
            </a:endParaRPr>
          </a:p>
        </p:txBody>
      </p:sp>
    </p:spTree>
    <p:extLst>
      <p:ext uri="{BB962C8B-B14F-4D97-AF65-F5344CB8AC3E}">
        <p14:creationId xmlns:p14="http://schemas.microsoft.com/office/powerpoint/2010/main" val="32465325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47</a:t>
            </a:fld>
            <a:endParaRPr lang="zh-CN" altLang="en-US">
              <a:solidFill>
                <a:srgbClr val="000000"/>
              </a:solidFill>
            </a:endParaRPr>
          </a:p>
        </p:txBody>
      </p:sp>
    </p:spTree>
    <p:extLst>
      <p:ext uri="{BB962C8B-B14F-4D97-AF65-F5344CB8AC3E}">
        <p14:creationId xmlns:p14="http://schemas.microsoft.com/office/powerpoint/2010/main" val="22822354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48</a:t>
            </a:fld>
            <a:endParaRPr lang="zh-CN" altLang="en-US">
              <a:solidFill>
                <a:srgbClr val="000000"/>
              </a:solidFill>
            </a:endParaRPr>
          </a:p>
        </p:txBody>
      </p:sp>
    </p:spTree>
    <p:extLst>
      <p:ext uri="{BB962C8B-B14F-4D97-AF65-F5344CB8AC3E}">
        <p14:creationId xmlns:p14="http://schemas.microsoft.com/office/powerpoint/2010/main" val="19434708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49</a:t>
            </a:fld>
            <a:endParaRPr lang="zh-CN" altLang="en-US">
              <a:solidFill>
                <a:srgbClr val="000000"/>
              </a:solidFill>
            </a:endParaRPr>
          </a:p>
        </p:txBody>
      </p:sp>
    </p:spTree>
    <p:extLst>
      <p:ext uri="{BB962C8B-B14F-4D97-AF65-F5344CB8AC3E}">
        <p14:creationId xmlns:p14="http://schemas.microsoft.com/office/powerpoint/2010/main" val="39568623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50</a:t>
            </a:fld>
            <a:endParaRPr lang="zh-CN" altLang="en-US">
              <a:solidFill>
                <a:srgbClr val="000000"/>
              </a:solidFill>
            </a:endParaRPr>
          </a:p>
        </p:txBody>
      </p:sp>
    </p:spTree>
    <p:extLst>
      <p:ext uri="{BB962C8B-B14F-4D97-AF65-F5344CB8AC3E}">
        <p14:creationId xmlns:p14="http://schemas.microsoft.com/office/powerpoint/2010/main" val="429315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a:t>
            </a:fld>
            <a:endParaRPr lang="zh-CN" altLang="en-US">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51</a:t>
            </a:fld>
            <a:endParaRPr lang="zh-CN" altLang="en-US">
              <a:solidFill>
                <a:srgbClr val="000000"/>
              </a:solidFill>
            </a:endParaRPr>
          </a:p>
        </p:txBody>
      </p:sp>
    </p:spTree>
    <p:extLst>
      <p:ext uri="{BB962C8B-B14F-4D97-AF65-F5344CB8AC3E}">
        <p14:creationId xmlns:p14="http://schemas.microsoft.com/office/powerpoint/2010/main" val="41759219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52</a:t>
            </a:fld>
            <a:endParaRPr lang="zh-CN" altLang="en-US">
              <a:solidFill>
                <a:srgbClr val="000000"/>
              </a:solidFill>
            </a:endParaRPr>
          </a:p>
        </p:txBody>
      </p:sp>
    </p:spTree>
    <p:extLst>
      <p:ext uri="{BB962C8B-B14F-4D97-AF65-F5344CB8AC3E}">
        <p14:creationId xmlns:p14="http://schemas.microsoft.com/office/powerpoint/2010/main" val="33878789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53</a:t>
            </a:fld>
            <a:endParaRPr lang="zh-CN" altLang="en-US">
              <a:solidFill>
                <a:srgbClr val="000000"/>
              </a:solidFill>
            </a:endParaRPr>
          </a:p>
        </p:txBody>
      </p:sp>
    </p:spTree>
    <p:extLst>
      <p:ext uri="{BB962C8B-B14F-4D97-AF65-F5344CB8AC3E}">
        <p14:creationId xmlns:p14="http://schemas.microsoft.com/office/powerpoint/2010/main" val="23555902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54</a:t>
            </a:fld>
            <a:endParaRPr lang="zh-CN" altLang="en-US">
              <a:solidFill>
                <a:srgbClr val="000000"/>
              </a:solidFill>
            </a:endParaRPr>
          </a:p>
        </p:txBody>
      </p:sp>
    </p:spTree>
    <p:extLst>
      <p:ext uri="{BB962C8B-B14F-4D97-AF65-F5344CB8AC3E}">
        <p14:creationId xmlns:p14="http://schemas.microsoft.com/office/powerpoint/2010/main" val="22244460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55</a:t>
            </a:fld>
            <a:endParaRPr lang="zh-CN" altLang="en-US">
              <a:solidFill>
                <a:srgbClr val="000000"/>
              </a:solidFill>
            </a:endParaRPr>
          </a:p>
        </p:txBody>
      </p:sp>
    </p:spTree>
    <p:extLst>
      <p:ext uri="{BB962C8B-B14F-4D97-AF65-F5344CB8AC3E}">
        <p14:creationId xmlns:p14="http://schemas.microsoft.com/office/powerpoint/2010/main" val="32204090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56</a:t>
            </a:fld>
            <a:endParaRPr lang="zh-CN" altLang="en-US">
              <a:solidFill>
                <a:srgbClr val="000000"/>
              </a:solidFill>
            </a:endParaRPr>
          </a:p>
        </p:txBody>
      </p:sp>
    </p:spTree>
    <p:extLst>
      <p:ext uri="{BB962C8B-B14F-4D97-AF65-F5344CB8AC3E}">
        <p14:creationId xmlns:p14="http://schemas.microsoft.com/office/powerpoint/2010/main" val="34435685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57</a:t>
            </a:fld>
            <a:endParaRPr lang="zh-CN" altLang="en-US">
              <a:solidFill>
                <a:srgbClr val="000000"/>
              </a:solidFill>
            </a:endParaRPr>
          </a:p>
        </p:txBody>
      </p:sp>
    </p:spTree>
    <p:extLst>
      <p:ext uri="{BB962C8B-B14F-4D97-AF65-F5344CB8AC3E}">
        <p14:creationId xmlns:p14="http://schemas.microsoft.com/office/powerpoint/2010/main" val="33297417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58</a:t>
            </a:fld>
            <a:endParaRPr lang="zh-CN" altLang="en-US">
              <a:solidFill>
                <a:srgbClr val="000000"/>
              </a:solidFill>
            </a:endParaRPr>
          </a:p>
        </p:txBody>
      </p:sp>
    </p:spTree>
    <p:extLst>
      <p:ext uri="{BB962C8B-B14F-4D97-AF65-F5344CB8AC3E}">
        <p14:creationId xmlns:p14="http://schemas.microsoft.com/office/powerpoint/2010/main" val="6573063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59</a:t>
            </a:fld>
            <a:endParaRPr lang="zh-CN" altLang="en-US">
              <a:solidFill>
                <a:srgbClr val="000000"/>
              </a:solidFill>
            </a:endParaRPr>
          </a:p>
        </p:txBody>
      </p:sp>
    </p:spTree>
    <p:extLst>
      <p:ext uri="{BB962C8B-B14F-4D97-AF65-F5344CB8AC3E}">
        <p14:creationId xmlns:p14="http://schemas.microsoft.com/office/powerpoint/2010/main" val="14903898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60</a:t>
            </a:fld>
            <a:endParaRPr lang="zh-CN" altLang="en-US">
              <a:solidFill>
                <a:srgbClr val="000000"/>
              </a:solidFill>
            </a:endParaRPr>
          </a:p>
        </p:txBody>
      </p:sp>
    </p:spTree>
    <p:extLst>
      <p:ext uri="{BB962C8B-B14F-4D97-AF65-F5344CB8AC3E}">
        <p14:creationId xmlns:p14="http://schemas.microsoft.com/office/powerpoint/2010/main" val="3427323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a:t>
            </a:fld>
            <a:endParaRPr lang="zh-CN" altLang="en-US">
              <a:solidFill>
                <a:srgbClr val="000000"/>
              </a:solidFill>
            </a:endParaRPr>
          </a:p>
        </p:txBody>
      </p:sp>
    </p:spTree>
    <p:extLst>
      <p:ext uri="{BB962C8B-B14F-4D97-AF65-F5344CB8AC3E}">
        <p14:creationId xmlns:p14="http://schemas.microsoft.com/office/powerpoint/2010/main" val="25507480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61</a:t>
            </a:fld>
            <a:endParaRPr lang="zh-CN" altLang="en-US">
              <a:solidFill>
                <a:srgbClr val="000000"/>
              </a:solidFill>
            </a:endParaRPr>
          </a:p>
        </p:txBody>
      </p:sp>
    </p:spTree>
    <p:extLst>
      <p:ext uri="{BB962C8B-B14F-4D97-AF65-F5344CB8AC3E}">
        <p14:creationId xmlns:p14="http://schemas.microsoft.com/office/powerpoint/2010/main" val="16504188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62</a:t>
            </a:fld>
            <a:endParaRPr lang="zh-CN" altLang="en-US">
              <a:solidFill>
                <a:srgbClr val="000000"/>
              </a:solidFill>
            </a:endParaRPr>
          </a:p>
        </p:txBody>
      </p:sp>
    </p:spTree>
    <p:extLst>
      <p:ext uri="{BB962C8B-B14F-4D97-AF65-F5344CB8AC3E}">
        <p14:creationId xmlns:p14="http://schemas.microsoft.com/office/powerpoint/2010/main" val="2201779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63</a:t>
            </a:fld>
            <a:endParaRPr lang="zh-CN" altLang="en-US">
              <a:solidFill>
                <a:srgbClr val="000000"/>
              </a:solidFill>
            </a:endParaRPr>
          </a:p>
        </p:txBody>
      </p:sp>
    </p:spTree>
    <p:extLst>
      <p:ext uri="{BB962C8B-B14F-4D97-AF65-F5344CB8AC3E}">
        <p14:creationId xmlns:p14="http://schemas.microsoft.com/office/powerpoint/2010/main" val="9996601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64</a:t>
            </a:fld>
            <a:endParaRPr lang="zh-CN" altLang="en-US">
              <a:solidFill>
                <a:srgbClr val="000000"/>
              </a:solidFill>
            </a:endParaRPr>
          </a:p>
        </p:txBody>
      </p:sp>
    </p:spTree>
    <p:extLst>
      <p:ext uri="{BB962C8B-B14F-4D97-AF65-F5344CB8AC3E}">
        <p14:creationId xmlns:p14="http://schemas.microsoft.com/office/powerpoint/2010/main" val="34244753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65</a:t>
            </a:fld>
            <a:endParaRPr lang="zh-CN" altLang="en-US">
              <a:solidFill>
                <a:srgbClr val="000000"/>
              </a:solidFill>
            </a:endParaRPr>
          </a:p>
        </p:txBody>
      </p:sp>
    </p:spTree>
    <p:extLst>
      <p:ext uri="{BB962C8B-B14F-4D97-AF65-F5344CB8AC3E}">
        <p14:creationId xmlns:p14="http://schemas.microsoft.com/office/powerpoint/2010/main" val="22788460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66</a:t>
            </a:fld>
            <a:endParaRPr lang="zh-CN" altLang="en-US">
              <a:solidFill>
                <a:srgbClr val="000000"/>
              </a:solidFill>
            </a:endParaRPr>
          </a:p>
        </p:txBody>
      </p:sp>
    </p:spTree>
    <p:extLst>
      <p:ext uri="{BB962C8B-B14F-4D97-AF65-F5344CB8AC3E}">
        <p14:creationId xmlns:p14="http://schemas.microsoft.com/office/powerpoint/2010/main" val="20672014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67</a:t>
            </a:fld>
            <a:endParaRPr lang="zh-CN" altLang="en-US">
              <a:solidFill>
                <a:srgbClr val="000000"/>
              </a:solidFill>
            </a:endParaRPr>
          </a:p>
        </p:txBody>
      </p:sp>
    </p:spTree>
    <p:extLst>
      <p:ext uri="{BB962C8B-B14F-4D97-AF65-F5344CB8AC3E}">
        <p14:creationId xmlns:p14="http://schemas.microsoft.com/office/powerpoint/2010/main" val="33944131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68</a:t>
            </a:fld>
            <a:endParaRPr lang="zh-CN" altLang="en-US">
              <a:solidFill>
                <a:srgbClr val="000000"/>
              </a:solidFill>
            </a:endParaRPr>
          </a:p>
        </p:txBody>
      </p:sp>
    </p:spTree>
    <p:extLst>
      <p:ext uri="{BB962C8B-B14F-4D97-AF65-F5344CB8AC3E}">
        <p14:creationId xmlns:p14="http://schemas.microsoft.com/office/powerpoint/2010/main" val="458322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69</a:t>
            </a:fld>
            <a:endParaRPr lang="zh-CN" altLang="en-US">
              <a:solidFill>
                <a:srgbClr val="000000"/>
              </a:solidFill>
            </a:endParaRPr>
          </a:p>
        </p:txBody>
      </p:sp>
    </p:spTree>
    <p:extLst>
      <p:ext uri="{BB962C8B-B14F-4D97-AF65-F5344CB8AC3E}">
        <p14:creationId xmlns:p14="http://schemas.microsoft.com/office/powerpoint/2010/main" val="9234523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70</a:t>
            </a:fld>
            <a:endParaRPr lang="zh-CN" altLang="en-US">
              <a:solidFill>
                <a:srgbClr val="000000"/>
              </a:solidFill>
            </a:endParaRPr>
          </a:p>
        </p:txBody>
      </p:sp>
    </p:spTree>
    <p:extLst>
      <p:ext uri="{BB962C8B-B14F-4D97-AF65-F5344CB8AC3E}">
        <p14:creationId xmlns:p14="http://schemas.microsoft.com/office/powerpoint/2010/main" val="1908489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a:t>
            </a:fld>
            <a:endParaRPr lang="zh-CN" altLang="en-US">
              <a:solidFill>
                <a:srgbClr val="000000"/>
              </a:solidFill>
            </a:endParaRPr>
          </a:p>
        </p:txBody>
      </p:sp>
    </p:spTree>
    <p:extLst>
      <p:ext uri="{BB962C8B-B14F-4D97-AF65-F5344CB8AC3E}">
        <p14:creationId xmlns:p14="http://schemas.microsoft.com/office/powerpoint/2010/main" val="39261367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71</a:t>
            </a:fld>
            <a:endParaRPr lang="zh-CN" altLang="en-US">
              <a:solidFill>
                <a:srgbClr val="000000"/>
              </a:solidFill>
            </a:endParaRPr>
          </a:p>
        </p:txBody>
      </p:sp>
    </p:spTree>
    <p:extLst>
      <p:ext uri="{BB962C8B-B14F-4D97-AF65-F5344CB8AC3E}">
        <p14:creationId xmlns:p14="http://schemas.microsoft.com/office/powerpoint/2010/main" val="26001615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72</a:t>
            </a:fld>
            <a:endParaRPr lang="zh-CN" altLang="en-US">
              <a:solidFill>
                <a:srgbClr val="000000"/>
              </a:solidFill>
            </a:endParaRPr>
          </a:p>
        </p:txBody>
      </p:sp>
    </p:spTree>
    <p:extLst>
      <p:ext uri="{BB962C8B-B14F-4D97-AF65-F5344CB8AC3E}">
        <p14:creationId xmlns:p14="http://schemas.microsoft.com/office/powerpoint/2010/main" val="139675211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73</a:t>
            </a:fld>
            <a:endParaRPr lang="zh-CN" altLang="en-US">
              <a:solidFill>
                <a:srgbClr val="000000"/>
              </a:solidFill>
            </a:endParaRPr>
          </a:p>
        </p:txBody>
      </p:sp>
    </p:spTree>
    <p:extLst>
      <p:ext uri="{BB962C8B-B14F-4D97-AF65-F5344CB8AC3E}">
        <p14:creationId xmlns:p14="http://schemas.microsoft.com/office/powerpoint/2010/main" val="377725604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74</a:t>
            </a:fld>
            <a:endParaRPr lang="zh-CN" altLang="en-US">
              <a:solidFill>
                <a:srgbClr val="000000"/>
              </a:solidFill>
            </a:endParaRPr>
          </a:p>
        </p:txBody>
      </p:sp>
    </p:spTree>
    <p:extLst>
      <p:ext uri="{BB962C8B-B14F-4D97-AF65-F5344CB8AC3E}">
        <p14:creationId xmlns:p14="http://schemas.microsoft.com/office/powerpoint/2010/main" val="1928929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75</a:t>
            </a:fld>
            <a:endParaRPr lang="zh-CN" altLang="en-US">
              <a:solidFill>
                <a:srgbClr val="000000"/>
              </a:solidFill>
            </a:endParaRPr>
          </a:p>
        </p:txBody>
      </p:sp>
    </p:spTree>
    <p:extLst>
      <p:ext uri="{BB962C8B-B14F-4D97-AF65-F5344CB8AC3E}">
        <p14:creationId xmlns:p14="http://schemas.microsoft.com/office/powerpoint/2010/main" val="5762364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76</a:t>
            </a:fld>
            <a:endParaRPr lang="zh-CN" altLang="en-US">
              <a:solidFill>
                <a:srgbClr val="000000"/>
              </a:solidFill>
            </a:endParaRPr>
          </a:p>
        </p:txBody>
      </p:sp>
    </p:spTree>
    <p:extLst>
      <p:ext uri="{BB962C8B-B14F-4D97-AF65-F5344CB8AC3E}">
        <p14:creationId xmlns:p14="http://schemas.microsoft.com/office/powerpoint/2010/main" val="21044659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77</a:t>
            </a:fld>
            <a:endParaRPr lang="zh-CN" altLang="en-US">
              <a:solidFill>
                <a:srgbClr val="000000"/>
              </a:solidFill>
            </a:endParaRPr>
          </a:p>
        </p:txBody>
      </p:sp>
    </p:spTree>
    <p:extLst>
      <p:ext uri="{BB962C8B-B14F-4D97-AF65-F5344CB8AC3E}">
        <p14:creationId xmlns:p14="http://schemas.microsoft.com/office/powerpoint/2010/main" val="15600104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78</a:t>
            </a:fld>
            <a:endParaRPr lang="zh-CN" altLang="en-US">
              <a:solidFill>
                <a:srgbClr val="000000"/>
              </a:solidFill>
            </a:endParaRPr>
          </a:p>
        </p:txBody>
      </p:sp>
    </p:spTree>
    <p:extLst>
      <p:ext uri="{BB962C8B-B14F-4D97-AF65-F5344CB8AC3E}">
        <p14:creationId xmlns:p14="http://schemas.microsoft.com/office/powerpoint/2010/main" val="36183593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79</a:t>
            </a:fld>
            <a:endParaRPr lang="zh-CN" altLang="en-US">
              <a:solidFill>
                <a:srgbClr val="000000"/>
              </a:solidFill>
            </a:endParaRPr>
          </a:p>
        </p:txBody>
      </p:sp>
    </p:spTree>
    <p:extLst>
      <p:ext uri="{BB962C8B-B14F-4D97-AF65-F5344CB8AC3E}">
        <p14:creationId xmlns:p14="http://schemas.microsoft.com/office/powerpoint/2010/main" val="36667284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80</a:t>
            </a:fld>
            <a:endParaRPr lang="zh-CN" altLang="en-US">
              <a:solidFill>
                <a:srgbClr val="000000"/>
              </a:solidFill>
            </a:endParaRPr>
          </a:p>
        </p:txBody>
      </p:sp>
    </p:spTree>
    <p:extLst>
      <p:ext uri="{BB962C8B-B14F-4D97-AF65-F5344CB8AC3E}">
        <p14:creationId xmlns:p14="http://schemas.microsoft.com/office/powerpoint/2010/main" val="3800234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a:t>
            </a:fld>
            <a:endParaRPr lang="zh-CN" altLang="en-US">
              <a:solidFill>
                <a:srgbClr val="000000"/>
              </a:solidFill>
            </a:endParaRPr>
          </a:p>
        </p:txBody>
      </p:sp>
    </p:spTree>
    <p:extLst>
      <p:ext uri="{BB962C8B-B14F-4D97-AF65-F5344CB8AC3E}">
        <p14:creationId xmlns:p14="http://schemas.microsoft.com/office/powerpoint/2010/main" val="166867264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81</a:t>
            </a:fld>
            <a:endParaRPr lang="zh-CN" altLang="en-US">
              <a:solidFill>
                <a:srgbClr val="000000"/>
              </a:solidFill>
            </a:endParaRPr>
          </a:p>
        </p:txBody>
      </p:sp>
    </p:spTree>
    <p:extLst>
      <p:ext uri="{BB962C8B-B14F-4D97-AF65-F5344CB8AC3E}">
        <p14:creationId xmlns:p14="http://schemas.microsoft.com/office/powerpoint/2010/main" val="36394353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82</a:t>
            </a:fld>
            <a:endParaRPr lang="zh-CN" altLang="en-US">
              <a:solidFill>
                <a:srgbClr val="000000"/>
              </a:solidFill>
            </a:endParaRPr>
          </a:p>
        </p:txBody>
      </p:sp>
    </p:spTree>
    <p:extLst>
      <p:ext uri="{BB962C8B-B14F-4D97-AF65-F5344CB8AC3E}">
        <p14:creationId xmlns:p14="http://schemas.microsoft.com/office/powerpoint/2010/main" val="7267885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83</a:t>
            </a:fld>
            <a:endParaRPr lang="zh-CN" altLang="en-US">
              <a:solidFill>
                <a:srgbClr val="000000"/>
              </a:solidFill>
            </a:endParaRPr>
          </a:p>
        </p:txBody>
      </p:sp>
    </p:spTree>
    <p:extLst>
      <p:ext uri="{BB962C8B-B14F-4D97-AF65-F5344CB8AC3E}">
        <p14:creationId xmlns:p14="http://schemas.microsoft.com/office/powerpoint/2010/main" val="14028899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84</a:t>
            </a:fld>
            <a:endParaRPr lang="zh-CN" altLang="en-US">
              <a:solidFill>
                <a:srgbClr val="000000"/>
              </a:solidFill>
            </a:endParaRPr>
          </a:p>
        </p:txBody>
      </p:sp>
    </p:spTree>
    <p:extLst>
      <p:ext uri="{BB962C8B-B14F-4D97-AF65-F5344CB8AC3E}">
        <p14:creationId xmlns:p14="http://schemas.microsoft.com/office/powerpoint/2010/main" val="369686966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85</a:t>
            </a:fld>
            <a:endParaRPr lang="zh-CN" altLang="en-US">
              <a:solidFill>
                <a:srgbClr val="000000"/>
              </a:solidFill>
            </a:endParaRPr>
          </a:p>
        </p:txBody>
      </p:sp>
    </p:spTree>
    <p:extLst>
      <p:ext uri="{BB962C8B-B14F-4D97-AF65-F5344CB8AC3E}">
        <p14:creationId xmlns:p14="http://schemas.microsoft.com/office/powerpoint/2010/main" val="29456192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86</a:t>
            </a:fld>
            <a:endParaRPr lang="zh-CN" altLang="en-US">
              <a:solidFill>
                <a:srgbClr val="000000"/>
              </a:solidFill>
            </a:endParaRPr>
          </a:p>
        </p:txBody>
      </p:sp>
    </p:spTree>
    <p:extLst>
      <p:ext uri="{BB962C8B-B14F-4D97-AF65-F5344CB8AC3E}">
        <p14:creationId xmlns:p14="http://schemas.microsoft.com/office/powerpoint/2010/main" val="296011705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87</a:t>
            </a:fld>
            <a:endParaRPr lang="zh-CN" altLang="en-US">
              <a:solidFill>
                <a:srgbClr val="000000"/>
              </a:solidFill>
            </a:endParaRPr>
          </a:p>
        </p:txBody>
      </p:sp>
    </p:spTree>
    <p:extLst>
      <p:ext uri="{BB962C8B-B14F-4D97-AF65-F5344CB8AC3E}">
        <p14:creationId xmlns:p14="http://schemas.microsoft.com/office/powerpoint/2010/main" val="9450772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88</a:t>
            </a:fld>
            <a:endParaRPr lang="zh-CN" altLang="en-US">
              <a:solidFill>
                <a:srgbClr val="000000"/>
              </a:solidFill>
            </a:endParaRPr>
          </a:p>
        </p:txBody>
      </p:sp>
    </p:spTree>
    <p:extLst>
      <p:ext uri="{BB962C8B-B14F-4D97-AF65-F5344CB8AC3E}">
        <p14:creationId xmlns:p14="http://schemas.microsoft.com/office/powerpoint/2010/main" val="188916073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89</a:t>
            </a:fld>
            <a:endParaRPr lang="zh-CN" altLang="en-US">
              <a:solidFill>
                <a:srgbClr val="000000"/>
              </a:solidFill>
            </a:endParaRPr>
          </a:p>
        </p:txBody>
      </p:sp>
    </p:spTree>
    <p:extLst>
      <p:ext uri="{BB962C8B-B14F-4D97-AF65-F5344CB8AC3E}">
        <p14:creationId xmlns:p14="http://schemas.microsoft.com/office/powerpoint/2010/main" val="14259698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90</a:t>
            </a:fld>
            <a:endParaRPr lang="zh-CN" altLang="en-US">
              <a:solidFill>
                <a:srgbClr val="000000"/>
              </a:solidFill>
            </a:endParaRPr>
          </a:p>
        </p:txBody>
      </p:sp>
    </p:spTree>
    <p:extLst>
      <p:ext uri="{BB962C8B-B14F-4D97-AF65-F5344CB8AC3E}">
        <p14:creationId xmlns:p14="http://schemas.microsoft.com/office/powerpoint/2010/main" val="2332818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a:t>
            </a:fld>
            <a:endParaRPr lang="zh-CN" altLang="en-US">
              <a:solidFill>
                <a:srgbClr val="000000"/>
              </a:solidFill>
            </a:endParaRPr>
          </a:p>
        </p:txBody>
      </p:sp>
    </p:spTree>
    <p:extLst>
      <p:ext uri="{BB962C8B-B14F-4D97-AF65-F5344CB8AC3E}">
        <p14:creationId xmlns:p14="http://schemas.microsoft.com/office/powerpoint/2010/main" val="14167939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91</a:t>
            </a:fld>
            <a:endParaRPr lang="zh-CN" altLang="en-US">
              <a:solidFill>
                <a:srgbClr val="000000"/>
              </a:solidFill>
            </a:endParaRPr>
          </a:p>
        </p:txBody>
      </p:sp>
    </p:spTree>
    <p:extLst>
      <p:ext uri="{BB962C8B-B14F-4D97-AF65-F5344CB8AC3E}">
        <p14:creationId xmlns:p14="http://schemas.microsoft.com/office/powerpoint/2010/main" val="315889915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92</a:t>
            </a:fld>
            <a:endParaRPr lang="zh-CN" altLang="en-US">
              <a:solidFill>
                <a:srgbClr val="000000"/>
              </a:solidFill>
            </a:endParaRPr>
          </a:p>
        </p:txBody>
      </p:sp>
    </p:spTree>
    <p:extLst>
      <p:ext uri="{BB962C8B-B14F-4D97-AF65-F5344CB8AC3E}">
        <p14:creationId xmlns:p14="http://schemas.microsoft.com/office/powerpoint/2010/main" val="132454904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93</a:t>
            </a:fld>
            <a:endParaRPr lang="zh-CN" altLang="en-US">
              <a:solidFill>
                <a:srgbClr val="000000"/>
              </a:solidFill>
            </a:endParaRPr>
          </a:p>
        </p:txBody>
      </p:sp>
    </p:spTree>
    <p:extLst>
      <p:ext uri="{BB962C8B-B14F-4D97-AF65-F5344CB8AC3E}">
        <p14:creationId xmlns:p14="http://schemas.microsoft.com/office/powerpoint/2010/main" val="9620878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94</a:t>
            </a:fld>
            <a:endParaRPr lang="zh-CN" altLang="en-US">
              <a:solidFill>
                <a:srgbClr val="000000"/>
              </a:solidFill>
            </a:endParaRPr>
          </a:p>
        </p:txBody>
      </p:sp>
    </p:spTree>
    <p:extLst>
      <p:ext uri="{BB962C8B-B14F-4D97-AF65-F5344CB8AC3E}">
        <p14:creationId xmlns:p14="http://schemas.microsoft.com/office/powerpoint/2010/main" val="127431226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95</a:t>
            </a:fld>
            <a:endParaRPr lang="zh-CN" altLang="en-US">
              <a:solidFill>
                <a:srgbClr val="000000"/>
              </a:solidFill>
            </a:endParaRPr>
          </a:p>
        </p:txBody>
      </p:sp>
    </p:spTree>
    <p:extLst>
      <p:ext uri="{BB962C8B-B14F-4D97-AF65-F5344CB8AC3E}">
        <p14:creationId xmlns:p14="http://schemas.microsoft.com/office/powerpoint/2010/main" val="37854879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96</a:t>
            </a:fld>
            <a:endParaRPr lang="zh-CN" altLang="en-US">
              <a:solidFill>
                <a:srgbClr val="000000"/>
              </a:solidFill>
            </a:endParaRPr>
          </a:p>
        </p:txBody>
      </p:sp>
    </p:spTree>
    <p:extLst>
      <p:ext uri="{BB962C8B-B14F-4D97-AF65-F5344CB8AC3E}">
        <p14:creationId xmlns:p14="http://schemas.microsoft.com/office/powerpoint/2010/main" val="14758606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97</a:t>
            </a:fld>
            <a:endParaRPr lang="zh-CN" altLang="en-US">
              <a:solidFill>
                <a:srgbClr val="000000"/>
              </a:solidFill>
            </a:endParaRPr>
          </a:p>
        </p:txBody>
      </p:sp>
    </p:spTree>
    <p:extLst>
      <p:ext uri="{BB962C8B-B14F-4D97-AF65-F5344CB8AC3E}">
        <p14:creationId xmlns:p14="http://schemas.microsoft.com/office/powerpoint/2010/main" val="331056551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98</a:t>
            </a:fld>
            <a:endParaRPr lang="zh-CN" altLang="en-US">
              <a:solidFill>
                <a:srgbClr val="000000"/>
              </a:solidFill>
            </a:endParaRPr>
          </a:p>
        </p:txBody>
      </p:sp>
    </p:spTree>
    <p:extLst>
      <p:ext uri="{BB962C8B-B14F-4D97-AF65-F5344CB8AC3E}">
        <p14:creationId xmlns:p14="http://schemas.microsoft.com/office/powerpoint/2010/main" val="341203718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99</a:t>
            </a:fld>
            <a:endParaRPr lang="zh-CN" altLang="en-US">
              <a:solidFill>
                <a:srgbClr val="000000"/>
              </a:solidFill>
            </a:endParaRPr>
          </a:p>
        </p:txBody>
      </p:sp>
    </p:spTree>
    <p:extLst>
      <p:ext uri="{BB962C8B-B14F-4D97-AF65-F5344CB8AC3E}">
        <p14:creationId xmlns:p14="http://schemas.microsoft.com/office/powerpoint/2010/main" val="190940859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等线" panose="02010600030101010101" pitchFamily="2" charset="-122"/>
                <a:ea typeface="等线" panose="02010600030101010101" pitchFamily="2" charset="-122"/>
              </a:defRPr>
            </a:lvl1pPr>
            <a:lvl2pPr marL="742950" indent="-285750">
              <a:spcBef>
                <a:spcPct val="30000"/>
              </a:spcBef>
              <a:defRPr sz="1200">
                <a:solidFill>
                  <a:schemeClr val="tx1"/>
                </a:solidFill>
                <a:latin typeface="等线" panose="02010600030101010101" pitchFamily="2" charset="-122"/>
                <a:ea typeface="等线" panose="02010600030101010101" pitchFamily="2" charset="-122"/>
              </a:defRPr>
            </a:lvl2pPr>
            <a:lvl3pPr marL="1143000" indent="-228600">
              <a:spcBef>
                <a:spcPct val="30000"/>
              </a:spcBef>
              <a:defRPr sz="1200">
                <a:solidFill>
                  <a:schemeClr val="tx1"/>
                </a:solidFill>
                <a:latin typeface="等线" panose="02010600030101010101" pitchFamily="2" charset="-122"/>
                <a:ea typeface="等线" panose="02010600030101010101" pitchFamily="2" charset="-122"/>
              </a:defRPr>
            </a:lvl3pPr>
            <a:lvl4pPr marL="1600200" indent="-228600">
              <a:spcBef>
                <a:spcPct val="30000"/>
              </a:spcBef>
              <a:defRPr sz="1200">
                <a:solidFill>
                  <a:schemeClr val="tx1"/>
                </a:solidFill>
                <a:latin typeface="等线" panose="02010600030101010101" pitchFamily="2" charset="-122"/>
                <a:ea typeface="等线" panose="02010600030101010101" pitchFamily="2" charset="-122"/>
              </a:defRPr>
            </a:lvl4pPr>
            <a:lvl5pPr marL="2057400" indent="-228600">
              <a:spcBef>
                <a:spcPct val="30000"/>
              </a:spcBef>
              <a:defRPr sz="1200">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30000"/>
              </a:spcBef>
              <a:spcAft>
                <a:spcPct val="0"/>
              </a:spcAft>
              <a:defRPr sz="1200">
                <a:solidFill>
                  <a:schemeClr val="tx1"/>
                </a:solidFill>
                <a:latin typeface="等线" panose="02010600030101010101" pitchFamily="2" charset="-122"/>
                <a:ea typeface="等线" panose="02010600030101010101" pitchFamily="2" charset="-122"/>
              </a:defRPr>
            </a:lvl9pPr>
          </a:lstStyle>
          <a:p>
            <a:pPr>
              <a:spcBef>
                <a:spcPct val="0"/>
              </a:spcBef>
            </a:pPr>
            <a:fld id="{15494C70-8859-4A58-A408-4D3482D29FDC}" type="slidenum">
              <a:rPr lang="zh-CN" altLang="en-US">
                <a:solidFill>
                  <a:srgbClr val="000000"/>
                </a:solidFill>
              </a:rPr>
              <a:t>100</a:t>
            </a:fld>
            <a:endParaRPr lang="zh-CN" altLang="en-US">
              <a:solidFill>
                <a:srgbClr val="000000"/>
              </a:solidFill>
            </a:endParaRPr>
          </a:p>
        </p:txBody>
      </p:sp>
    </p:spTree>
    <p:extLst>
      <p:ext uri="{BB962C8B-B14F-4D97-AF65-F5344CB8AC3E}">
        <p14:creationId xmlns:p14="http://schemas.microsoft.com/office/powerpoint/2010/main" val="949399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4CA33889-0043-4C35-B783-FE1418798472}" type="slidenum">
              <a:rPr lang="en-US" altLang="zh-CN" sz="1000">
                <a:latin typeface="Arial" panose="020B0604020202020204" pitchFamily="34" charset="0"/>
                <a:cs typeface="Arial" panose="020B0604020202020204" pitchFamily="34" charset="0"/>
              </a:rPr>
              <a:t>‹#›</a:t>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3674"/>
            <a:ext cx="11107601" cy="433972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2" name="图片 1"/>
          <p:cNvPicPr>
            <a:picLocks noChangeAspect="1"/>
          </p:cNvPicPr>
          <p:nvPr userDrawn="1"/>
        </p:nvPicPr>
        <p:blipFill>
          <a:blip r:embed="rId2"/>
          <a:stretch>
            <a:fillRect/>
          </a:stretch>
        </p:blipFill>
        <p:spPr>
          <a:xfrm>
            <a:off x="4320667" y="6195942"/>
            <a:ext cx="3537966" cy="625616"/>
          </a:xfrm>
          <a:prstGeom prst="rect">
            <a:avLst/>
          </a:prstGeom>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4CA33889-0043-4C35-B783-FE1418798472}" type="slidenum">
              <a:rPr lang="en-US" altLang="zh-CN" sz="1000">
                <a:latin typeface="Arial" panose="020B0604020202020204" pitchFamily="34" charset="0"/>
                <a:cs typeface="Arial" panose="020B0604020202020204" pitchFamily="34" charset="0"/>
              </a:rPr>
              <a:t>‹#›</a:t>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3674"/>
            <a:ext cx="11107601" cy="433972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C3060BB2-FD78-4BEE-AEB2-01D5C06DAAB0}" type="slidenum">
              <a:rPr lang="en-US" altLang="zh-CN" sz="1000">
                <a:latin typeface="Arial" panose="020B0604020202020204" pitchFamily="34" charset="0"/>
                <a:cs typeface="Arial" panose="020B0604020202020204" pitchFamily="34" charset="0"/>
              </a:rPr>
              <a:t>‹#›</a:t>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4668"/>
            <a:ext cx="11107601" cy="436923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31" name="矩形 30"/>
          <p:cNvSpPr>
            <a:spLocks noChangeArrowheads="1"/>
          </p:cNvSpPr>
          <p:nvPr userDrawn="1"/>
        </p:nvSpPr>
        <p:spPr bwMode="auto">
          <a:xfrm>
            <a:off x="0" y="-101600"/>
            <a:ext cx="12190413" cy="6959600"/>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0" dirty="0">
              <a:solidFill>
                <a:srgbClr val="FFFFFF"/>
              </a:solidFill>
              <a:latin typeface="+mn-lt"/>
              <a:ea typeface="+mn-ea"/>
              <a:cs typeface="宋体" panose="02010600030101010101" pitchFamily="2" charset="-122"/>
            </a:endParaRPr>
          </a:p>
        </p:txBody>
      </p:sp>
      <p:sp>
        <p:nvSpPr>
          <p:cNvPr id="65" name="任意多边形 64"/>
          <p:cNvSpPr/>
          <p:nvPr/>
        </p:nvSpPr>
        <p:spPr>
          <a:xfrm rot="13350635">
            <a:off x="374877" y="-3877897"/>
            <a:ext cx="11236092" cy="11116607"/>
          </a:xfrm>
          <a:custGeom>
            <a:avLst/>
            <a:gdLst>
              <a:gd name="connsiteX0" fmla="*/ 2268560 w 11252694"/>
              <a:gd name="connsiteY0" fmla="*/ 11010726 h 11010726"/>
              <a:gd name="connsiteX1" fmla="*/ 171534 w 11252694"/>
              <a:gd name="connsiteY1" fmla="*/ 8723072 h 11010726"/>
              <a:gd name="connsiteX2" fmla="*/ 129141 w 11252694"/>
              <a:gd name="connsiteY2" fmla="*/ 8524045 h 11010726"/>
              <a:gd name="connsiteX3" fmla="*/ 2957588 w 11252694"/>
              <a:gd name="connsiteY3" fmla="*/ 1313439 h 11010726"/>
              <a:gd name="connsiteX4" fmla="*/ 8614741 w 11252694"/>
              <a:gd name="connsiteY4" fmla="*/ 193423 h 11010726"/>
              <a:gd name="connsiteX5" fmla="*/ 8983338 w 11252694"/>
              <a:gd name="connsiteY5" fmla="*/ 299583 h 11010726"/>
              <a:gd name="connsiteX6" fmla="*/ 11252694 w 11252694"/>
              <a:gd name="connsiteY6" fmla="*/ 2775231 h 1101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2694" h="11010726">
                <a:moveTo>
                  <a:pt x="2268560" y="11010726"/>
                </a:moveTo>
                <a:lnTo>
                  <a:pt x="171534" y="8723072"/>
                </a:lnTo>
                <a:lnTo>
                  <a:pt x="129141" y="8524045"/>
                </a:lnTo>
                <a:cubicBezTo>
                  <a:pt x="-389380" y="5808587"/>
                  <a:pt x="673566" y="2965185"/>
                  <a:pt x="2957588" y="1313439"/>
                </a:cubicBezTo>
                <a:cubicBezTo>
                  <a:pt x="4649105" y="90177"/>
                  <a:pt x="6714236" y="-267070"/>
                  <a:pt x="8614741" y="193423"/>
                </a:cubicBezTo>
                <a:lnTo>
                  <a:pt x="8983338" y="299583"/>
                </a:lnTo>
                <a:lnTo>
                  <a:pt x="11252694" y="2775231"/>
                </a:lnTo>
                <a:close/>
              </a:path>
            </a:pathLst>
          </a:custGeom>
          <a:solidFill>
            <a:sysClr val="window" lastClr="FFFFFF"/>
          </a:solidFill>
          <a:ln w="12700" cap="flat" cmpd="sng" algn="ctr">
            <a:noFill/>
            <a:prstDash val="solid"/>
            <a:miter lim="800000"/>
          </a:ln>
          <a:effectLst/>
        </p:spPr>
        <p:txBody>
          <a:bodyPr wrap="square" rtlCol="0" anchor="ctr">
            <a:noAutofit/>
          </a:bodyP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4" name="Date Placeholder 3"/>
          <p:cNvSpPr>
            <a:spLocks noGrp="1"/>
          </p:cNvSpPr>
          <p:nvPr>
            <p:ph type="dt" sz="half" idx="10"/>
          </p:nvPr>
        </p:nvSpPr>
        <p:spPr/>
        <p:txBody>
          <a:bodyPr/>
          <a:lstStyle/>
          <a:p>
            <a:fld id="{40F7BEC7-BE04-44BC-B5F9-572F02B37FB6}" type="datetimeFigureOut">
              <a:rPr lang="zh-CN" altLang="en-US" smtClean="0">
                <a:solidFill>
                  <a:prstClr val="white">
                    <a:lumMod val="65000"/>
                  </a:prstClr>
                </a:solidFill>
              </a:rPr>
              <a:t>2023/12/31</a:t>
            </a:fld>
            <a:endParaRPr lang="zh-CN" altLang="en-US">
              <a:solidFill>
                <a:prstClr val="white">
                  <a:lumMod val="65000"/>
                </a:prstClr>
              </a:solidFill>
            </a:endParaRPr>
          </a:p>
        </p:txBody>
      </p:sp>
      <p:sp>
        <p:nvSpPr>
          <p:cNvPr id="5" name="Footer Placeholder 4"/>
          <p:cNvSpPr>
            <a:spLocks noGrp="1"/>
          </p:cNvSpPr>
          <p:nvPr>
            <p:ph type="ftr" sz="quarter" idx="11"/>
          </p:nvPr>
        </p:nvSpPr>
        <p:spPr/>
        <p:txBody>
          <a:bodyPr/>
          <a:lstStyle/>
          <a:p>
            <a:endParaRPr lang="zh-CN" altLang="en-US">
              <a:solidFill>
                <a:prstClr val="white">
                  <a:lumMod val="65000"/>
                </a:prstClr>
              </a:solidFill>
            </a:endParaRPr>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solidFill>
                  <a:prstClr val="white">
                    <a:lumMod val="65000"/>
                  </a:prstClr>
                </a:solidFill>
              </a:rPr>
              <a:t>‹#›</a:t>
            </a:fld>
            <a:endParaRPr lang="zh-CN" altLang="en-US">
              <a:solidFill>
                <a:prstClr val="white">
                  <a:lumMod val="65000"/>
                </a:prstClr>
              </a:solidFill>
            </a:endParaRPr>
          </a:p>
        </p:txBody>
      </p:sp>
      <p:sp>
        <p:nvSpPr>
          <p:cNvPr id="2" name="Title 1"/>
          <p:cNvSpPr>
            <a:spLocks noGrp="1"/>
          </p:cNvSpPr>
          <p:nvPr>
            <p:ph type="ctrTitle"/>
          </p:nvPr>
        </p:nvSpPr>
        <p:spPr>
          <a:xfrm>
            <a:off x="3031583" y="2674427"/>
            <a:ext cx="6132537" cy="1595841"/>
          </a:xfrm>
        </p:spPr>
        <p:txBody>
          <a:bodyPr anchor="b">
            <a:noAutofit/>
          </a:bodyPr>
          <a:lstStyle>
            <a:lvl1pPr algn="ctr">
              <a:lnSpc>
                <a:spcPct val="100000"/>
              </a:lnSpc>
              <a:defRPr sz="4000" b="1" i="0">
                <a:solidFill>
                  <a:schemeClr val="accent1"/>
                </a:soli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3043631" y="4353891"/>
            <a:ext cx="6132537" cy="449926"/>
          </a:xfrm>
        </p:spPr>
        <p:txBody>
          <a:bodyPr>
            <a:normAutofit/>
          </a:bodyPr>
          <a:lstStyle>
            <a:lvl1pPr marL="0" indent="0" algn="ctr">
              <a:buNone/>
              <a:defRPr sz="1800">
                <a:solidFill>
                  <a:schemeClr val="accent2"/>
                </a:solidFill>
              </a:defRPr>
            </a:lvl1pPr>
            <a:lvl2pPr marL="193040" indent="0" algn="ctr">
              <a:buNone/>
              <a:defRPr sz="845"/>
            </a:lvl2pPr>
            <a:lvl3pPr marL="386080" indent="0" algn="ctr">
              <a:buNone/>
              <a:defRPr sz="760"/>
            </a:lvl3pPr>
            <a:lvl4pPr marL="578485" indent="0" algn="ctr">
              <a:buNone/>
              <a:defRPr sz="675"/>
            </a:lvl4pPr>
            <a:lvl5pPr marL="771525" indent="0" algn="ctr">
              <a:buNone/>
              <a:defRPr sz="675"/>
            </a:lvl5pPr>
            <a:lvl6pPr marL="964565" indent="0" algn="ctr">
              <a:buNone/>
              <a:defRPr sz="675"/>
            </a:lvl6pPr>
            <a:lvl7pPr marL="1157605" indent="0" algn="ctr">
              <a:buNone/>
              <a:defRPr sz="675"/>
            </a:lvl7pPr>
            <a:lvl8pPr marL="1350010" indent="0" algn="ctr">
              <a:buNone/>
              <a:defRPr sz="675"/>
            </a:lvl8pPr>
            <a:lvl9pPr marL="1543050" indent="0" algn="ctr">
              <a:buNone/>
              <a:defRPr sz="675"/>
            </a:lvl9pPr>
          </a:lstStyle>
          <a:p>
            <a:r>
              <a:rPr lang="zh-CN" altLang="en-US"/>
              <a:t>单击此处编辑母版副标题样式</a:t>
            </a:r>
            <a:endParaRPr lang="en-US" dirty="0"/>
          </a:p>
        </p:txBody>
      </p:sp>
      <p:sp>
        <p:nvSpPr>
          <p:cNvPr id="41" name="等腰三角形 40"/>
          <p:cNvSpPr/>
          <p:nvPr/>
        </p:nvSpPr>
        <p:spPr>
          <a:xfrm rot="18000000" flipH="1">
            <a:off x="8264078" y="2118378"/>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2" name="等腰三角形 41"/>
          <p:cNvSpPr/>
          <p:nvPr/>
        </p:nvSpPr>
        <p:spPr>
          <a:xfrm rot="19813541" flipH="1">
            <a:off x="4406382" y="768242"/>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3" name="等腰三角形 42"/>
          <p:cNvSpPr/>
          <p:nvPr/>
        </p:nvSpPr>
        <p:spPr>
          <a:xfrm rot="18000000" flipH="1">
            <a:off x="3034033" y="6243560"/>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4" name="等腰三角形 43"/>
          <p:cNvSpPr/>
          <p:nvPr/>
        </p:nvSpPr>
        <p:spPr>
          <a:xfrm rot="19813541" flipH="1">
            <a:off x="2248357" y="1045924"/>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5" name="等腰三角形 44"/>
          <p:cNvSpPr/>
          <p:nvPr/>
        </p:nvSpPr>
        <p:spPr>
          <a:xfrm rot="18000000" flipH="1">
            <a:off x="3590151" y="5171429"/>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6" name="等腰三角形 45"/>
          <p:cNvSpPr/>
          <p:nvPr/>
        </p:nvSpPr>
        <p:spPr>
          <a:xfrm rot="18000000" flipH="1">
            <a:off x="1358649" y="2497461"/>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7" name="等腰三角形 56"/>
          <p:cNvSpPr/>
          <p:nvPr/>
        </p:nvSpPr>
        <p:spPr>
          <a:xfrm rot="6300000" flipH="1">
            <a:off x="10683358" y="514493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8" name="等腰三角形 57"/>
          <p:cNvSpPr/>
          <p:nvPr/>
        </p:nvSpPr>
        <p:spPr>
          <a:xfrm rot="21257021" flipH="1">
            <a:off x="603906" y="5433506"/>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9" name="等腰三角形 58"/>
          <p:cNvSpPr/>
          <p:nvPr/>
        </p:nvSpPr>
        <p:spPr>
          <a:xfrm rot="1539679" flipH="1">
            <a:off x="1080103" y="556302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0" name="等腰三角形 59"/>
          <p:cNvSpPr/>
          <p:nvPr/>
        </p:nvSpPr>
        <p:spPr>
          <a:xfrm rot="20540864" flipH="1">
            <a:off x="1849819" y="6281081"/>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1" name="等腰三角形 60"/>
          <p:cNvSpPr/>
          <p:nvPr/>
        </p:nvSpPr>
        <p:spPr>
          <a:xfrm rot="20540864" flipH="1">
            <a:off x="9662455" y="6281081"/>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2" name="等腰三角形 61"/>
          <p:cNvSpPr/>
          <p:nvPr/>
        </p:nvSpPr>
        <p:spPr>
          <a:xfrm flipH="1">
            <a:off x="11331155" y="6167737"/>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6000873"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7298711"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7155424"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8309854" y="47423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9465554" y="47550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10642844" y="46661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2" name="圆角矩形 3"/>
          <p:cNvSpPr/>
          <p:nvPr userDrawn="1"/>
        </p:nvSpPr>
        <p:spPr>
          <a:xfrm>
            <a:off x="9483015"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C3060BB2-FD78-4BEE-AEB2-01D5C06DAAB0}" type="slidenum">
              <a:rPr lang="en-US" altLang="zh-CN" sz="1000">
                <a:latin typeface="Arial" panose="020B0604020202020204" pitchFamily="34" charset="0"/>
                <a:cs typeface="Arial" panose="020B0604020202020204" pitchFamily="34" charset="0"/>
              </a:rPr>
              <a:t>‹#›</a:t>
            </a:fld>
            <a:endParaRPr lang="en-US" altLang="zh-CN" sz="1000">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4" name="内容占位符 2"/>
          <p:cNvSpPr>
            <a:spLocks noGrp="1"/>
          </p:cNvSpPr>
          <p:nvPr>
            <p:ph idx="1"/>
          </p:nvPr>
        </p:nvSpPr>
        <p:spPr>
          <a:xfrm>
            <a:off x="423819" y="1754668"/>
            <a:ext cx="11107601" cy="4369231"/>
          </a:xfrm>
        </p:spPr>
        <p:txBody>
          <a:bodyPr>
            <a:noAutofit/>
          </a:bodyPr>
          <a:lstStyle>
            <a:lvl1pPr marL="362585" indent="-362585">
              <a:lnSpc>
                <a:spcPct val="150000"/>
              </a:lnSpc>
              <a:spcBef>
                <a:spcPts val="1000"/>
              </a:spcBef>
              <a:buClr>
                <a:srgbClr val="032089"/>
              </a:buClr>
              <a:buFont typeface="Wingdings" panose="05000000000000000000" pitchFamily="2" charset="2"/>
              <a:buChar char="Ø"/>
              <a:defRPr sz="1800" b="0">
                <a:latin typeface="微软雅黑" panose="020B0503020204020204" pitchFamily="34" charset="-122"/>
                <a:ea typeface="微软雅黑" panose="020B0503020204020204" pitchFamily="34" charset="-122"/>
                <a:cs typeface="Times New Roman" panose="02020603050405020304" pitchFamily="18" charset="0"/>
              </a:defRPr>
            </a:lvl1pPr>
            <a:lvl2pPr>
              <a:lnSpc>
                <a:spcPct val="130000"/>
              </a:lnSpc>
              <a:buClr>
                <a:srgbClr val="032089"/>
              </a:buClr>
              <a:buFont typeface="Wingdings" panose="05000000000000000000" pitchFamily="2" charset="2"/>
              <a:buChar char="l"/>
              <a:defRPr sz="2330" b="0">
                <a:latin typeface="微软雅黑" panose="020B0503020204020204" pitchFamily="34" charset="-122"/>
                <a:ea typeface="微软雅黑" panose="020B0503020204020204" pitchFamily="34" charset="-122"/>
              </a:defRPr>
            </a:lvl2pPr>
            <a:lvl3pPr>
              <a:defRPr sz="1905" b="0">
                <a:latin typeface="微软雅黑" panose="020B0503020204020204" pitchFamily="34" charset="-122"/>
                <a:ea typeface="微软雅黑" panose="020B0503020204020204" pitchFamily="34" charset="-122"/>
              </a:defRPr>
            </a:lvl3pPr>
            <a:lvl4pPr>
              <a:defRPr sz="1905" b="0">
                <a:latin typeface="微软雅黑" panose="020B0503020204020204" pitchFamily="34" charset="-122"/>
                <a:ea typeface="微软雅黑" panose="020B0503020204020204" pitchFamily="34" charset="-122"/>
              </a:defRPr>
            </a:lvl4pPr>
            <a:lvl5pPr>
              <a:defRPr sz="1905" b="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p:txBody>
      </p:sp>
      <p:sp>
        <p:nvSpPr>
          <p:cNvPr id="2" name="标题 1"/>
          <p:cNvSpPr>
            <a:spLocks noGrp="1"/>
          </p:cNvSpPr>
          <p:nvPr>
            <p:ph type="title"/>
          </p:nvPr>
        </p:nvSpPr>
        <p:spPr>
          <a:xfrm>
            <a:off x="254876" y="359079"/>
            <a:ext cx="10972801" cy="528176"/>
          </a:xfrm>
        </p:spPr>
        <p:txBody>
          <a:bodyPr/>
          <a:lstStyle>
            <a:lvl1pPr>
              <a:defRPr sz="2400" b="1">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a:t>单击此处编辑母版标题样式</a:t>
            </a:r>
            <a:endParaRPr lang="zh-CN" altLang="en-US" dirty="0"/>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anose="020B0503020204020204" pitchFamily="34" charset="-122"/>
                <a:ea typeface="微软雅黑" panose="020B0503020204020204" pitchFamily="34" charset="-122"/>
                <a:cs typeface="Times New Roman" panose="02020603050405020304" pitchFamily="18" charset="0"/>
              </a:defRPr>
            </a:lvl1pPr>
          </a:lstStyle>
          <a:p>
            <a:pPr lvl="0"/>
            <a:r>
              <a:rPr lang="zh-CN" altLang="en-US"/>
              <a:t>单击此处编辑母版文本样式</a:t>
            </a: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31" name="矩形 30"/>
          <p:cNvSpPr>
            <a:spLocks noChangeArrowheads="1"/>
          </p:cNvSpPr>
          <p:nvPr userDrawn="1"/>
        </p:nvSpPr>
        <p:spPr bwMode="auto">
          <a:xfrm>
            <a:off x="0" y="-101600"/>
            <a:ext cx="12190413" cy="6959600"/>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0" dirty="0">
              <a:solidFill>
                <a:srgbClr val="FFFFFF"/>
              </a:solidFill>
              <a:latin typeface="+mn-lt"/>
              <a:ea typeface="+mn-ea"/>
              <a:cs typeface="宋体" panose="02010600030101010101" pitchFamily="2" charset="-122"/>
            </a:endParaRPr>
          </a:p>
        </p:txBody>
      </p:sp>
      <p:sp>
        <p:nvSpPr>
          <p:cNvPr id="65" name="任意多边形 64"/>
          <p:cNvSpPr/>
          <p:nvPr/>
        </p:nvSpPr>
        <p:spPr>
          <a:xfrm rot="13350635">
            <a:off x="374877" y="-3877897"/>
            <a:ext cx="11236092" cy="11116607"/>
          </a:xfrm>
          <a:custGeom>
            <a:avLst/>
            <a:gdLst>
              <a:gd name="connsiteX0" fmla="*/ 2268560 w 11252694"/>
              <a:gd name="connsiteY0" fmla="*/ 11010726 h 11010726"/>
              <a:gd name="connsiteX1" fmla="*/ 171534 w 11252694"/>
              <a:gd name="connsiteY1" fmla="*/ 8723072 h 11010726"/>
              <a:gd name="connsiteX2" fmla="*/ 129141 w 11252694"/>
              <a:gd name="connsiteY2" fmla="*/ 8524045 h 11010726"/>
              <a:gd name="connsiteX3" fmla="*/ 2957588 w 11252694"/>
              <a:gd name="connsiteY3" fmla="*/ 1313439 h 11010726"/>
              <a:gd name="connsiteX4" fmla="*/ 8614741 w 11252694"/>
              <a:gd name="connsiteY4" fmla="*/ 193423 h 11010726"/>
              <a:gd name="connsiteX5" fmla="*/ 8983338 w 11252694"/>
              <a:gd name="connsiteY5" fmla="*/ 299583 h 11010726"/>
              <a:gd name="connsiteX6" fmla="*/ 11252694 w 11252694"/>
              <a:gd name="connsiteY6" fmla="*/ 2775231 h 1101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2694" h="11010726">
                <a:moveTo>
                  <a:pt x="2268560" y="11010726"/>
                </a:moveTo>
                <a:lnTo>
                  <a:pt x="171534" y="8723072"/>
                </a:lnTo>
                <a:lnTo>
                  <a:pt x="129141" y="8524045"/>
                </a:lnTo>
                <a:cubicBezTo>
                  <a:pt x="-389380" y="5808587"/>
                  <a:pt x="673566" y="2965185"/>
                  <a:pt x="2957588" y="1313439"/>
                </a:cubicBezTo>
                <a:cubicBezTo>
                  <a:pt x="4649105" y="90177"/>
                  <a:pt x="6714236" y="-267070"/>
                  <a:pt x="8614741" y="193423"/>
                </a:cubicBezTo>
                <a:lnTo>
                  <a:pt x="8983338" y="299583"/>
                </a:lnTo>
                <a:lnTo>
                  <a:pt x="11252694" y="2775231"/>
                </a:lnTo>
                <a:close/>
              </a:path>
            </a:pathLst>
          </a:custGeom>
          <a:solidFill>
            <a:sysClr val="window" lastClr="FFFFFF"/>
          </a:solidFill>
          <a:ln w="12700" cap="flat" cmpd="sng" algn="ctr">
            <a:noFill/>
            <a:prstDash val="solid"/>
            <a:miter lim="800000"/>
          </a:ln>
          <a:effectLst/>
        </p:spPr>
        <p:txBody>
          <a:bodyPr wrap="square" rtlCol="0" anchor="ctr">
            <a:noAutofit/>
          </a:bodyP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4" name="Date Placeholder 3"/>
          <p:cNvSpPr>
            <a:spLocks noGrp="1"/>
          </p:cNvSpPr>
          <p:nvPr>
            <p:ph type="dt" sz="half" idx="10"/>
          </p:nvPr>
        </p:nvSpPr>
        <p:spPr/>
        <p:txBody>
          <a:bodyPr/>
          <a:lstStyle/>
          <a:p>
            <a:fld id="{40F7BEC7-BE04-44BC-B5F9-572F02B37FB6}" type="datetimeFigureOut">
              <a:rPr lang="zh-CN" altLang="en-US" smtClean="0">
                <a:solidFill>
                  <a:prstClr val="white">
                    <a:lumMod val="65000"/>
                  </a:prstClr>
                </a:solidFill>
              </a:rPr>
              <a:t>2023/12/31</a:t>
            </a:fld>
            <a:endParaRPr lang="zh-CN" altLang="en-US">
              <a:solidFill>
                <a:prstClr val="white">
                  <a:lumMod val="65000"/>
                </a:prstClr>
              </a:solidFill>
            </a:endParaRPr>
          </a:p>
        </p:txBody>
      </p:sp>
      <p:sp>
        <p:nvSpPr>
          <p:cNvPr id="5" name="Footer Placeholder 4"/>
          <p:cNvSpPr>
            <a:spLocks noGrp="1"/>
          </p:cNvSpPr>
          <p:nvPr>
            <p:ph type="ftr" sz="quarter" idx="11"/>
          </p:nvPr>
        </p:nvSpPr>
        <p:spPr/>
        <p:txBody>
          <a:bodyPr/>
          <a:lstStyle/>
          <a:p>
            <a:endParaRPr lang="zh-CN" altLang="en-US">
              <a:solidFill>
                <a:prstClr val="white">
                  <a:lumMod val="65000"/>
                </a:prstClr>
              </a:solidFill>
            </a:endParaRPr>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solidFill>
                  <a:prstClr val="white">
                    <a:lumMod val="65000"/>
                  </a:prstClr>
                </a:solidFill>
              </a:rPr>
              <a:t>‹#›</a:t>
            </a:fld>
            <a:endParaRPr lang="zh-CN" altLang="en-US">
              <a:solidFill>
                <a:prstClr val="white">
                  <a:lumMod val="65000"/>
                </a:prstClr>
              </a:solidFill>
            </a:endParaRPr>
          </a:p>
        </p:txBody>
      </p:sp>
      <p:sp>
        <p:nvSpPr>
          <p:cNvPr id="2" name="Title 1"/>
          <p:cNvSpPr>
            <a:spLocks noGrp="1"/>
          </p:cNvSpPr>
          <p:nvPr>
            <p:ph type="ctrTitle"/>
          </p:nvPr>
        </p:nvSpPr>
        <p:spPr>
          <a:xfrm>
            <a:off x="3031583" y="2674427"/>
            <a:ext cx="6132537" cy="1595841"/>
          </a:xfrm>
        </p:spPr>
        <p:txBody>
          <a:bodyPr anchor="b">
            <a:noAutofit/>
          </a:bodyPr>
          <a:lstStyle>
            <a:lvl1pPr algn="ctr">
              <a:lnSpc>
                <a:spcPct val="100000"/>
              </a:lnSpc>
              <a:defRPr sz="4000" b="1" i="0">
                <a:solidFill>
                  <a:schemeClr val="accent1"/>
                </a:soli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3043631" y="4353891"/>
            <a:ext cx="6132537" cy="449926"/>
          </a:xfrm>
        </p:spPr>
        <p:txBody>
          <a:bodyPr>
            <a:normAutofit/>
          </a:bodyPr>
          <a:lstStyle>
            <a:lvl1pPr marL="0" indent="0" algn="ctr">
              <a:buNone/>
              <a:defRPr sz="1800">
                <a:solidFill>
                  <a:schemeClr val="accent2"/>
                </a:solidFill>
              </a:defRPr>
            </a:lvl1pPr>
            <a:lvl2pPr marL="193040" indent="0" algn="ctr">
              <a:buNone/>
              <a:defRPr sz="845"/>
            </a:lvl2pPr>
            <a:lvl3pPr marL="386080" indent="0" algn="ctr">
              <a:buNone/>
              <a:defRPr sz="760"/>
            </a:lvl3pPr>
            <a:lvl4pPr marL="578485" indent="0" algn="ctr">
              <a:buNone/>
              <a:defRPr sz="675"/>
            </a:lvl4pPr>
            <a:lvl5pPr marL="771525" indent="0" algn="ctr">
              <a:buNone/>
              <a:defRPr sz="675"/>
            </a:lvl5pPr>
            <a:lvl6pPr marL="964565" indent="0" algn="ctr">
              <a:buNone/>
              <a:defRPr sz="675"/>
            </a:lvl6pPr>
            <a:lvl7pPr marL="1157605" indent="0" algn="ctr">
              <a:buNone/>
              <a:defRPr sz="675"/>
            </a:lvl7pPr>
            <a:lvl8pPr marL="1350010" indent="0" algn="ctr">
              <a:buNone/>
              <a:defRPr sz="675"/>
            </a:lvl8pPr>
            <a:lvl9pPr marL="1543050" indent="0" algn="ctr">
              <a:buNone/>
              <a:defRPr sz="675"/>
            </a:lvl9pPr>
          </a:lstStyle>
          <a:p>
            <a:r>
              <a:rPr lang="zh-CN" altLang="en-US"/>
              <a:t>单击此处编辑母版副标题样式</a:t>
            </a:r>
            <a:endParaRPr lang="en-US" dirty="0"/>
          </a:p>
        </p:txBody>
      </p:sp>
      <p:sp>
        <p:nvSpPr>
          <p:cNvPr id="41" name="等腰三角形 40"/>
          <p:cNvSpPr/>
          <p:nvPr/>
        </p:nvSpPr>
        <p:spPr>
          <a:xfrm rot="18000000" flipH="1">
            <a:off x="8264078" y="2118378"/>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2" name="等腰三角形 41"/>
          <p:cNvSpPr/>
          <p:nvPr/>
        </p:nvSpPr>
        <p:spPr>
          <a:xfrm rot="19813541" flipH="1">
            <a:off x="4406382" y="768242"/>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3" name="等腰三角形 42"/>
          <p:cNvSpPr/>
          <p:nvPr/>
        </p:nvSpPr>
        <p:spPr>
          <a:xfrm rot="18000000" flipH="1">
            <a:off x="3034033" y="6243560"/>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4" name="等腰三角形 43"/>
          <p:cNvSpPr/>
          <p:nvPr/>
        </p:nvSpPr>
        <p:spPr>
          <a:xfrm rot="19813541" flipH="1">
            <a:off x="2248357" y="1045924"/>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5" name="等腰三角形 44"/>
          <p:cNvSpPr/>
          <p:nvPr/>
        </p:nvSpPr>
        <p:spPr>
          <a:xfrm rot="18000000" flipH="1">
            <a:off x="3590151" y="5171429"/>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6" name="等腰三角形 45"/>
          <p:cNvSpPr/>
          <p:nvPr/>
        </p:nvSpPr>
        <p:spPr>
          <a:xfrm rot="18000000" flipH="1">
            <a:off x="1358649" y="2497461"/>
            <a:ext cx="443524" cy="386081"/>
          </a:xfrm>
          <a:prstGeom prst="triangle">
            <a:avLst/>
          </a:prstGeom>
          <a:solidFill>
            <a:srgbClr val="E7E6E6"/>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grpSp>
        <p:nvGrpSpPr>
          <p:cNvPr id="47" name="组合 46"/>
          <p:cNvGrpSpPr/>
          <p:nvPr/>
        </p:nvGrpSpPr>
        <p:grpSpPr>
          <a:xfrm>
            <a:off x="1758568" y="3341396"/>
            <a:ext cx="1202722" cy="831130"/>
            <a:chOff x="1720243" y="1975504"/>
            <a:chExt cx="1202722" cy="831130"/>
          </a:xfrm>
        </p:grpSpPr>
        <p:sp>
          <p:nvSpPr>
            <p:cNvPr id="48" name="等腰三角形 47"/>
            <p:cNvSpPr/>
            <p:nvPr/>
          </p:nvSpPr>
          <p:spPr>
            <a:xfrm rot="19813541" flipH="1">
              <a:off x="2099842" y="1975504"/>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49" name="等腰三角形 48"/>
            <p:cNvSpPr/>
            <p:nvPr/>
          </p:nvSpPr>
          <p:spPr>
            <a:xfrm rot="19813541" flipH="1">
              <a:off x="2099844" y="2420553"/>
              <a:ext cx="443524" cy="386081"/>
            </a:xfrm>
            <a:prstGeom prst="triangle">
              <a:avLst/>
            </a:prstGeom>
            <a:solidFill>
              <a:srgbClr val="93B784"/>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0" name="等腰三角形 49"/>
            <p:cNvSpPr/>
            <p:nvPr/>
          </p:nvSpPr>
          <p:spPr>
            <a:xfrm rot="19813541" flipH="1">
              <a:off x="2479441" y="2198028"/>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1" name="等腰三角形 50"/>
            <p:cNvSpPr/>
            <p:nvPr/>
          </p:nvSpPr>
          <p:spPr>
            <a:xfrm rot="19813541" flipH="1">
              <a:off x="1720243" y="2198028"/>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grpSp>
      <p:grpSp>
        <p:nvGrpSpPr>
          <p:cNvPr id="52" name="组合 51"/>
          <p:cNvGrpSpPr/>
          <p:nvPr/>
        </p:nvGrpSpPr>
        <p:grpSpPr>
          <a:xfrm flipH="1">
            <a:off x="9230710" y="3341396"/>
            <a:ext cx="1202722" cy="831130"/>
            <a:chOff x="1720243" y="1975504"/>
            <a:chExt cx="1202722" cy="831130"/>
          </a:xfrm>
        </p:grpSpPr>
        <p:sp>
          <p:nvSpPr>
            <p:cNvPr id="53" name="等腰三角形 52"/>
            <p:cNvSpPr/>
            <p:nvPr/>
          </p:nvSpPr>
          <p:spPr>
            <a:xfrm rot="19813541" flipH="1">
              <a:off x="2099842" y="1975504"/>
              <a:ext cx="443524" cy="386081"/>
            </a:xfrm>
            <a:prstGeom prst="triangle">
              <a:avLst/>
            </a:prstGeom>
            <a:solidFill>
              <a:srgbClr val="1B90A2"/>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4" name="等腰三角形 53"/>
            <p:cNvSpPr/>
            <p:nvPr/>
          </p:nvSpPr>
          <p:spPr>
            <a:xfrm rot="19813541" flipH="1">
              <a:off x="2099844" y="2420553"/>
              <a:ext cx="443524" cy="386081"/>
            </a:xfrm>
            <a:prstGeom prst="triangle">
              <a:avLst/>
            </a:prstGeom>
            <a:solidFill>
              <a:srgbClr val="93B784"/>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5" name="等腰三角形 54"/>
            <p:cNvSpPr/>
            <p:nvPr/>
          </p:nvSpPr>
          <p:spPr>
            <a:xfrm rot="19813541" flipH="1">
              <a:off x="2479441" y="2198028"/>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6" name="等腰三角形 55"/>
            <p:cNvSpPr/>
            <p:nvPr/>
          </p:nvSpPr>
          <p:spPr>
            <a:xfrm rot="19813541" flipH="1">
              <a:off x="1720243" y="2198028"/>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grpSp>
      <p:sp>
        <p:nvSpPr>
          <p:cNvPr id="57" name="等腰三角形 56"/>
          <p:cNvSpPr/>
          <p:nvPr/>
        </p:nvSpPr>
        <p:spPr>
          <a:xfrm rot="6300000" flipH="1">
            <a:off x="10683358" y="514493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8" name="等腰三角形 57"/>
          <p:cNvSpPr/>
          <p:nvPr/>
        </p:nvSpPr>
        <p:spPr>
          <a:xfrm rot="21257021" flipH="1">
            <a:off x="603906" y="5433506"/>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59" name="等腰三角形 58"/>
          <p:cNvSpPr/>
          <p:nvPr/>
        </p:nvSpPr>
        <p:spPr>
          <a:xfrm rot="1539679" flipH="1">
            <a:off x="1080103" y="5563024"/>
            <a:ext cx="443524" cy="386081"/>
          </a:xfrm>
          <a:prstGeom prst="triangle">
            <a:avLst/>
          </a:prstGeom>
          <a:solidFill>
            <a:srgbClr val="55C1E7"/>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0" name="等腰三角形 59"/>
          <p:cNvSpPr/>
          <p:nvPr/>
        </p:nvSpPr>
        <p:spPr>
          <a:xfrm rot="20540864" flipH="1">
            <a:off x="1849819" y="6281081"/>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1" name="等腰三角形 60"/>
          <p:cNvSpPr/>
          <p:nvPr/>
        </p:nvSpPr>
        <p:spPr>
          <a:xfrm rot="20540864" flipH="1">
            <a:off x="9662455" y="6281081"/>
            <a:ext cx="443524" cy="386081"/>
          </a:xfrm>
          <a:prstGeom prst="triangle">
            <a:avLst/>
          </a:prstGeom>
          <a:solidFill>
            <a:sysClr val="window" lastClr="FFFFF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62" name="等腰三角形 61"/>
          <p:cNvSpPr/>
          <p:nvPr/>
        </p:nvSpPr>
        <p:spPr>
          <a:xfrm flipH="1">
            <a:off x="11331155" y="6167737"/>
            <a:ext cx="443524" cy="386081"/>
          </a:xfrm>
          <a:prstGeom prst="triangle">
            <a:avLst/>
          </a:prstGeom>
          <a:solidFill>
            <a:srgbClr val="FDCD5F"/>
          </a:solidFill>
          <a:ln w="12700" cap="flat" cmpd="sng" algn="ctr">
            <a:no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6000873"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29" name="圆角矩形 3"/>
          <p:cNvSpPr/>
          <p:nvPr userDrawn="1"/>
        </p:nvSpPr>
        <p:spPr>
          <a:xfrm>
            <a:off x="7298711"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7155424" y="469794"/>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8446918"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8309854" y="47423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31" name="圆角矩形 3"/>
          <p:cNvSpPr/>
          <p:nvPr userDrawn="1"/>
        </p:nvSpPr>
        <p:spPr>
          <a:xfrm>
            <a:off x="959901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9465554" y="47550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2" name="圆角矩形 3"/>
          <p:cNvSpPr/>
          <p:nvPr userDrawn="1"/>
        </p:nvSpPr>
        <p:spPr>
          <a:xfrm>
            <a:off x="10751110"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00">
                <a:solidFill>
                  <a:srgbClr val="7F7F7F"/>
                </a:solidFill>
                <a:latin typeface="Arial" panose="020B0604020202020204" pitchFamily="34" charset="0"/>
                <a:cs typeface="Arial" panose="020B0604020202020204" pitchFamily="34" charset="0"/>
              </a:rPr>
              <a:t> </a:t>
            </a:r>
            <a:fld id="{5589E908-A67D-47BE-9761-2DF46A42FEB7}" type="slidenum">
              <a:rPr lang="en-US" altLang="zh-CN" sz="1000">
                <a:solidFill>
                  <a:srgbClr val="000000"/>
                </a:solidFill>
                <a:latin typeface="Arial" panose="020B0604020202020204" pitchFamily="34" charset="0"/>
                <a:cs typeface="Arial" panose="020B0604020202020204" pitchFamily="34" charset="0"/>
              </a:rPr>
              <a:t>‹#›</a:t>
            </a:fld>
            <a:endParaRPr lang="en-US" altLang="zh-CN" sz="1000">
              <a:solidFill>
                <a:srgbClr val="000000"/>
              </a:solidFill>
              <a:latin typeface="Arial" panose="020B0604020202020204" pitchFamily="34" charset="0"/>
              <a:cs typeface="Arial" panose="020B0604020202020204" pitchFamily="34" charset="0"/>
            </a:endParaRPr>
          </a:p>
        </p:txBody>
      </p:sp>
      <p:cxnSp>
        <p:nvCxnSpPr>
          <p:cNvPr id="6" name="直接连接符 19"/>
          <p:cNvCxnSpPr>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p:nvPr userDrawn="1"/>
        </p:nvCxnSpPr>
        <p:spPr>
          <a:xfrm>
            <a:off x="8977745" y="6508750"/>
            <a:ext cx="960005"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0"/>
          </a:p>
        </p:txBody>
      </p:sp>
      <p:pic>
        <p:nvPicPr>
          <p:cNvPr id="3" name="图片 2"/>
          <p:cNvPicPr>
            <a:picLocks noChangeAspect="1"/>
          </p:cNvPicPr>
          <p:nvPr userDrawn="1"/>
        </p:nvPicPr>
        <p:blipFill>
          <a:blip r:embed="rId2"/>
          <a:stretch>
            <a:fillRect/>
          </a:stretch>
        </p:blipFill>
        <p:spPr>
          <a:xfrm>
            <a:off x="4320667" y="6195942"/>
            <a:ext cx="3537966" cy="625616"/>
          </a:xfrm>
          <a:prstGeom prst="rect">
            <a:avLst/>
          </a:prstGeom>
        </p:spPr>
      </p:pic>
      <p:sp>
        <p:nvSpPr>
          <p:cNvPr id="28" name="圆角矩形 2"/>
          <p:cNvSpPr/>
          <p:nvPr userDrawn="1"/>
        </p:nvSpPr>
        <p:spPr>
          <a:xfrm>
            <a:off x="10642844" y="466619"/>
            <a:ext cx="1224000" cy="504000"/>
          </a:xfrm>
          <a:prstGeom prst="roundRect">
            <a:avLst/>
          </a:prstGeom>
          <a:solidFill>
            <a:srgbClr val="015077"/>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敏捷交付</a:t>
            </a:r>
          </a:p>
        </p:txBody>
      </p:sp>
      <p:sp>
        <p:nvSpPr>
          <p:cNvPr id="29" name="圆角矩形 3"/>
          <p:cNvSpPr/>
          <p:nvPr userDrawn="1"/>
        </p:nvSpPr>
        <p:spPr>
          <a:xfrm>
            <a:off x="6005629"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需求研讨</a:t>
            </a:r>
            <a:endParaRPr kumimoji="0" lang="en-US" altLang="zh-CN"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30" name="圆角矩形 3"/>
          <p:cNvSpPr/>
          <p:nvPr userDrawn="1"/>
        </p:nvSpPr>
        <p:spPr>
          <a:xfrm>
            <a:off x="7164853" y="536394"/>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示范训练</a:t>
            </a:r>
          </a:p>
        </p:txBody>
      </p:sp>
      <p:sp>
        <p:nvSpPr>
          <p:cNvPr id="31" name="圆角矩形 3"/>
          <p:cNvSpPr/>
          <p:nvPr userDrawn="1"/>
        </p:nvSpPr>
        <p:spPr>
          <a:xfrm>
            <a:off x="8323934"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工单派发</a:t>
            </a:r>
          </a:p>
        </p:txBody>
      </p:sp>
      <p:sp>
        <p:nvSpPr>
          <p:cNvPr id="32" name="圆角矩形 3"/>
          <p:cNvSpPr/>
          <p:nvPr userDrawn="1"/>
        </p:nvSpPr>
        <p:spPr>
          <a:xfrm>
            <a:off x="9483015" y="536448"/>
            <a:ext cx="1080000" cy="370800"/>
          </a:xfrm>
          <a:prstGeom prst="roundRect">
            <a:avLst/>
          </a:prstGeom>
          <a:solidFill>
            <a:srgbClr val="E7E6E6">
              <a:lumMod val="50000"/>
            </a:srgbClr>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prstClr val="white"/>
                </a:solidFill>
                <a:effectLst>
                  <a:outerShdw blurRad="50800" dist="38100" algn="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分组实施</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0" y="1968500"/>
            <a:ext cx="12190413" cy="2168525"/>
          </a:xfrm>
          <a:prstGeom prst="rect">
            <a:avLst/>
          </a:prstGeom>
          <a:solidFill>
            <a:srgbClr val="064BB2"/>
          </a:solidFill>
          <a:ln>
            <a:noFill/>
          </a:ln>
          <a:effectLst>
            <a:outerShdw blurRad="50800" dist="38100" dir="5400000" algn="t" rotWithShape="0">
              <a:srgbClr val="000000">
                <a:alpha val="0"/>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eaLnBrk="1" hangingPunct="1">
              <a:defRPr/>
            </a:pPr>
            <a:endParaRPr lang="zh-CN" altLang="en-US" sz="950" dirty="0">
              <a:solidFill>
                <a:srgbClr val="FFFFFF"/>
              </a:solidFill>
              <a:latin typeface="+mn-lt"/>
              <a:ea typeface="+mn-ea"/>
              <a:cs typeface="宋体" panose="02010600030101010101" pitchFamily="2" charset="-122"/>
            </a:endParaRPr>
          </a:p>
        </p:txBody>
      </p:sp>
      <p:sp>
        <p:nvSpPr>
          <p:cNvPr id="5" name="文本框 15"/>
          <p:cNvSpPr txBox="1">
            <a:spLocks noChangeArrowheads="1"/>
          </p:cNvSpPr>
          <p:nvPr userDrawn="1"/>
        </p:nvSpPr>
        <p:spPr bwMode="auto">
          <a:xfrm>
            <a:off x="7875588" y="374650"/>
            <a:ext cx="2733675" cy="3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3" tIns="45674" rIns="91343" bIns="4567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064BB2"/>
                </a:solidFill>
                <a:latin typeface="仿宋" panose="02010609060101010101" pitchFamily="49" charset="-122"/>
                <a:ea typeface="仿宋" panose="02010609060101010101" pitchFamily="49" charset="-122"/>
              </a:rPr>
              <a:t>大数据，大智慧，大未来</a:t>
            </a:r>
          </a:p>
        </p:txBody>
      </p:sp>
      <p:cxnSp>
        <p:nvCxnSpPr>
          <p:cNvPr id="6" name="直接连接符 5"/>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7" name="直接连接符 6"/>
          <p:cNvCxnSpPr/>
          <p:nvPr userDrawn="1"/>
        </p:nvCxnSpPr>
        <p:spPr>
          <a:xfrm>
            <a:off x="6589713"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sp>
        <p:nvSpPr>
          <p:cNvPr id="15" name="标题 14"/>
          <p:cNvSpPr>
            <a:spLocks noGrp="1"/>
          </p:cNvSpPr>
          <p:nvPr>
            <p:ph type="title"/>
          </p:nvPr>
        </p:nvSpPr>
        <p:spPr>
          <a:xfrm>
            <a:off x="5926234" y="2706149"/>
            <a:ext cx="5889861" cy="692150"/>
          </a:xfrm>
        </p:spPr>
        <p:txBody>
          <a:bodyPr/>
          <a:lstStyle>
            <a:lvl1pPr algn="ctr">
              <a:defRPr sz="3600" b="1" baseline="0">
                <a:solidFill>
                  <a:schemeClr val="bg1"/>
                </a:solidFill>
                <a:latin typeface="Times New Roman" panose="02020603050405020304" pitchFamily="18" charset="0"/>
              </a:defRPr>
            </a:lvl1pPr>
          </a:lstStyle>
          <a:p>
            <a:r>
              <a:rPr lang="zh-CN" altLang="en-US" dirty="0"/>
              <a:t>单击此处编辑母版标题样式</a:t>
            </a:r>
          </a:p>
        </p:txBody>
      </p:sp>
      <p:sp>
        <p:nvSpPr>
          <p:cNvPr id="9" name="日期占位符 29"/>
          <p:cNvSpPr>
            <a:spLocks noGrp="1"/>
          </p:cNvSpPr>
          <p:nvPr>
            <p:ph type="dt" sz="half" idx="10"/>
          </p:nvPr>
        </p:nvSpPr>
        <p:spPr>
          <a:xfrm>
            <a:off x="9447213" y="3771900"/>
            <a:ext cx="2743200" cy="365125"/>
          </a:xfrm>
        </p:spPr>
        <p:txBody>
          <a:bodyPr/>
          <a:lstStyle>
            <a:lvl1pPr algn="r">
              <a:defRPr sz="2400" b="1">
                <a:solidFill>
                  <a:srgbClr val="FFFFFF"/>
                </a:solidFill>
                <a:latin typeface="微软雅黑" panose="020B0503020204020204" pitchFamily="34" charset="-122"/>
                <a:ea typeface="微软雅黑" panose="020B0503020204020204" pitchFamily="34" charset="-122"/>
              </a:defRPr>
            </a:lvl1pPr>
          </a:lstStyle>
          <a:p>
            <a:pPr>
              <a:defRPr/>
            </a:pPr>
            <a:fld id="{6CABCA7E-A68E-41AC-9666-8898847E04B3}" type="datetimeFigureOut">
              <a:rPr lang="zh-CN" altLang="en-US"/>
              <a:t>2023/12/31</a:t>
            </a:fld>
            <a:endParaRPr lang="zh-CN" altLang="en-US"/>
          </a:p>
        </p:txBody>
      </p:sp>
      <p:pic>
        <p:nvPicPr>
          <p:cNvPr id="4" name="图片 3"/>
          <p:cNvPicPr>
            <a:picLocks noChangeAspect="1"/>
          </p:cNvPicPr>
          <p:nvPr userDrawn="1"/>
        </p:nvPicPr>
        <p:blipFill>
          <a:blip r:embed="rId2"/>
          <a:stretch>
            <a:fillRect/>
          </a:stretch>
        </p:blipFill>
        <p:spPr>
          <a:xfrm>
            <a:off x="3790156" y="4586223"/>
            <a:ext cx="4610100" cy="1847850"/>
          </a:xfrm>
          <a:prstGeom prst="rect">
            <a:avLst/>
          </a:prstGeom>
        </p:spPr>
      </p:pic>
    </p:spTree>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a:t>
            </a:r>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6587DE6-4407-4621-BB17-3A8A7204AD38}" type="datetimeFigureOut">
              <a:rPr lang="zh-CN" altLang="en-US"/>
              <a:t>2023/12/31</a:t>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7558BA2A-750B-449B-B1D9-BD5A4096EED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panose="02010600030101010101" pitchFamily="2" charset="-122"/>
        </a:defRPr>
      </a:lvl1pPr>
      <a:lvl2pPr marL="786130"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405"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780"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5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6pPr>
      <a:lvl7pPr marL="314452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7pPr>
      <a:lvl8pPr marL="362839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8pPr>
      <a:lvl9pPr marL="411226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9pPr>
    </p:bodyStyle>
    <p:otherStyle>
      <a:defPPr>
        <a:defRPr lang="zh-CN"/>
      </a:defPPr>
      <a:lvl1pPr marL="0" algn="l" defTabSz="967740" rtl="0" eaLnBrk="1" latinLnBrk="0" hangingPunct="1">
        <a:defRPr sz="1905" kern="1200">
          <a:solidFill>
            <a:schemeClr val="tx1"/>
          </a:solidFill>
          <a:latin typeface="+mn-lt"/>
          <a:ea typeface="+mn-ea"/>
          <a:cs typeface="+mn-cs"/>
        </a:defRPr>
      </a:lvl1pPr>
      <a:lvl2pPr marL="483870" algn="l" defTabSz="967740" rtl="0" eaLnBrk="1" latinLnBrk="0" hangingPunct="1">
        <a:defRPr sz="1905" kern="1200">
          <a:solidFill>
            <a:schemeClr val="tx1"/>
          </a:solidFill>
          <a:latin typeface="+mn-lt"/>
          <a:ea typeface="+mn-ea"/>
          <a:cs typeface="+mn-cs"/>
        </a:defRPr>
      </a:lvl2pPr>
      <a:lvl3pPr marL="967740" algn="l" defTabSz="967740" rtl="0" eaLnBrk="1" latinLnBrk="0" hangingPunct="1">
        <a:defRPr sz="1905" kern="1200">
          <a:solidFill>
            <a:schemeClr val="tx1"/>
          </a:solidFill>
          <a:latin typeface="+mn-lt"/>
          <a:ea typeface="+mn-ea"/>
          <a:cs typeface="+mn-cs"/>
        </a:defRPr>
      </a:lvl3pPr>
      <a:lvl4pPr marL="1450975" algn="l" defTabSz="967740" rtl="0" eaLnBrk="1" latinLnBrk="0" hangingPunct="1">
        <a:defRPr sz="1905" kern="1200">
          <a:solidFill>
            <a:schemeClr val="tx1"/>
          </a:solidFill>
          <a:latin typeface="+mn-lt"/>
          <a:ea typeface="+mn-ea"/>
          <a:cs typeface="+mn-cs"/>
        </a:defRPr>
      </a:lvl4pPr>
      <a:lvl5pPr marL="1934845" algn="l" defTabSz="967740" rtl="0" eaLnBrk="1" latinLnBrk="0" hangingPunct="1">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a:t>
            </a:r>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0000">
                    <a:tint val="75000"/>
                  </a:srgbClr>
                </a:solidFill>
                <a:latin typeface="+mn-lt"/>
                <a:ea typeface="+mn-ea"/>
              </a:defRPr>
            </a:lvl1pPr>
          </a:lstStyle>
          <a:p>
            <a:pPr>
              <a:defRPr/>
            </a:pPr>
            <a:fld id="{A15E5765-AB32-4239-BD9B-3269D673DF2F}" type="datetimeFigureOut">
              <a:rPr lang="zh-CN" altLang="en-US"/>
              <a:t>2023/12/31</a:t>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rgbClr val="000000">
                    <a:tint val="75000"/>
                  </a:srgb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6336B7E0-C2FC-47BB-9FB3-CE567CC2C0CF}"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Lst>
  <p:txStyles>
    <p:title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panose="02010600030101010101" pitchFamily="2" charset="-122"/>
        </a:defRPr>
      </a:lvl1pPr>
      <a:lvl2pPr marL="786130"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405"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780"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5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6pPr>
      <a:lvl7pPr marL="314452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7pPr>
      <a:lvl8pPr marL="362839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8pPr>
      <a:lvl9pPr marL="411226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9pPr>
    </p:bodyStyle>
    <p:otherStyle>
      <a:defPPr>
        <a:defRPr lang="zh-CN"/>
      </a:defPPr>
      <a:lvl1pPr marL="0" algn="l" defTabSz="967740" rtl="0" eaLnBrk="1" latinLnBrk="0" hangingPunct="1">
        <a:defRPr sz="1905" kern="1200">
          <a:solidFill>
            <a:schemeClr val="tx1"/>
          </a:solidFill>
          <a:latin typeface="+mn-lt"/>
          <a:ea typeface="+mn-ea"/>
          <a:cs typeface="+mn-cs"/>
        </a:defRPr>
      </a:lvl1pPr>
      <a:lvl2pPr marL="483870" algn="l" defTabSz="967740" rtl="0" eaLnBrk="1" latinLnBrk="0" hangingPunct="1">
        <a:defRPr sz="1905" kern="1200">
          <a:solidFill>
            <a:schemeClr val="tx1"/>
          </a:solidFill>
          <a:latin typeface="+mn-lt"/>
          <a:ea typeface="+mn-ea"/>
          <a:cs typeface="+mn-cs"/>
        </a:defRPr>
      </a:lvl2pPr>
      <a:lvl3pPr marL="967740" algn="l" defTabSz="967740" rtl="0" eaLnBrk="1" latinLnBrk="0" hangingPunct="1">
        <a:defRPr sz="1905" kern="1200">
          <a:solidFill>
            <a:schemeClr val="tx1"/>
          </a:solidFill>
          <a:latin typeface="+mn-lt"/>
          <a:ea typeface="+mn-ea"/>
          <a:cs typeface="+mn-cs"/>
        </a:defRPr>
      </a:lvl3pPr>
      <a:lvl4pPr marL="1450975" algn="l" defTabSz="967740" rtl="0" eaLnBrk="1" latinLnBrk="0" hangingPunct="1">
        <a:defRPr sz="1905" kern="1200">
          <a:solidFill>
            <a:schemeClr val="tx1"/>
          </a:solidFill>
          <a:latin typeface="+mn-lt"/>
          <a:ea typeface="+mn-ea"/>
          <a:cs typeface="+mn-cs"/>
        </a:defRPr>
      </a:lvl4pPr>
      <a:lvl5pPr marL="1934845" algn="l" defTabSz="967740" rtl="0" eaLnBrk="1" latinLnBrk="0" hangingPunct="1">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255588" y="195263"/>
            <a:ext cx="109728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a:t>
            </a:r>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6587DE6-4407-4621-BB17-3A8A7204AD38}" type="datetimeFigureOut">
              <a:rPr lang="zh-CN" altLang="en-US"/>
              <a:t>2023/12/31</a:t>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7558BA2A-750B-449B-B1D9-BD5A4096EED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panose="02010600030101010101" pitchFamily="2" charset="-122"/>
        </a:defRPr>
      </a:lvl1pPr>
      <a:lvl2pPr marL="786130"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405"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780"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5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6pPr>
      <a:lvl7pPr marL="314452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7pPr>
      <a:lvl8pPr marL="362839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8pPr>
      <a:lvl9pPr marL="4112260" indent="-241935" algn="l" rtl="0" eaLnBrk="0" fontAlgn="base" hangingPunct="0">
        <a:spcBef>
          <a:spcPct val="20000"/>
        </a:spcBef>
        <a:spcAft>
          <a:spcPct val="0"/>
        </a:spcAft>
        <a:buFont typeface="Arial" panose="020B0604020202020204" pitchFamily="34" charset="0"/>
        <a:buChar char="»"/>
        <a:defRPr sz="2115">
          <a:solidFill>
            <a:schemeClr val="tx1"/>
          </a:solidFill>
          <a:latin typeface="+mn-lt"/>
          <a:ea typeface="+mn-ea"/>
        </a:defRPr>
      </a:lvl9pPr>
    </p:bodyStyle>
    <p:otherStyle>
      <a:defPPr>
        <a:defRPr lang="zh-CN"/>
      </a:defPPr>
      <a:lvl1pPr marL="0" algn="l" defTabSz="967740" rtl="0" eaLnBrk="1" latinLnBrk="0" hangingPunct="1">
        <a:defRPr sz="1905" kern="1200">
          <a:solidFill>
            <a:schemeClr val="tx1"/>
          </a:solidFill>
          <a:latin typeface="+mn-lt"/>
          <a:ea typeface="+mn-ea"/>
          <a:cs typeface="+mn-cs"/>
        </a:defRPr>
      </a:lvl1pPr>
      <a:lvl2pPr marL="483870" algn="l" defTabSz="967740" rtl="0" eaLnBrk="1" latinLnBrk="0" hangingPunct="1">
        <a:defRPr sz="1905" kern="1200">
          <a:solidFill>
            <a:schemeClr val="tx1"/>
          </a:solidFill>
          <a:latin typeface="+mn-lt"/>
          <a:ea typeface="+mn-ea"/>
          <a:cs typeface="+mn-cs"/>
        </a:defRPr>
      </a:lvl2pPr>
      <a:lvl3pPr marL="967740" algn="l" defTabSz="967740" rtl="0" eaLnBrk="1" latinLnBrk="0" hangingPunct="1">
        <a:defRPr sz="1905" kern="1200">
          <a:solidFill>
            <a:schemeClr val="tx1"/>
          </a:solidFill>
          <a:latin typeface="+mn-lt"/>
          <a:ea typeface="+mn-ea"/>
          <a:cs typeface="+mn-cs"/>
        </a:defRPr>
      </a:lvl3pPr>
      <a:lvl4pPr marL="1450975" algn="l" defTabSz="967740" rtl="0" eaLnBrk="1" latinLnBrk="0" hangingPunct="1">
        <a:defRPr sz="1905" kern="1200">
          <a:solidFill>
            <a:schemeClr val="tx1"/>
          </a:solidFill>
          <a:latin typeface="+mn-lt"/>
          <a:ea typeface="+mn-ea"/>
          <a:cs typeface="+mn-cs"/>
        </a:defRPr>
      </a:lvl4pPr>
      <a:lvl5pPr marL="1934845" algn="l" defTabSz="967740" rtl="0" eaLnBrk="1" latinLnBrk="0" hangingPunct="1">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39.xml"/></Relationships>
</file>

<file path=ppt/slides/_rels/slide100.xml.rels><?xml version="1.0" encoding="UTF-8" standalone="yes"?>
<Relationships xmlns="http://schemas.openxmlformats.org/package/2006/relationships"><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image" Target="../media/image54.png"/><Relationship Id="rId5" Type="http://schemas.openxmlformats.org/officeDocument/2006/relationships/notesSlide" Target="../notesSlides/notesSlide99.xml"/><Relationship Id="rId4"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tags" Target="../tags/tag404.xml"/><Relationship Id="rId7" Type="http://schemas.openxmlformats.org/officeDocument/2006/relationships/image" Target="../media/image56.png"/><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image" Target="../media/image55.png"/><Relationship Id="rId5" Type="http://schemas.openxmlformats.org/officeDocument/2006/relationships/notesSlide" Target="../notesSlides/notesSlide100.xml"/><Relationship Id="rId4"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image" Target="../media/image57.png"/><Relationship Id="rId5" Type="http://schemas.openxmlformats.org/officeDocument/2006/relationships/notesSlide" Target="../notesSlides/notesSlide101.xml"/><Relationship Id="rId4"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image" Target="../media/image58.png"/><Relationship Id="rId5" Type="http://schemas.openxmlformats.org/officeDocument/2006/relationships/notesSlide" Target="../notesSlides/notesSlide102.xml"/><Relationship Id="rId4"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image" Target="../media/image59.png"/><Relationship Id="rId5" Type="http://schemas.openxmlformats.org/officeDocument/2006/relationships/notesSlide" Target="../notesSlides/notesSlide103.xml"/><Relationship Id="rId4"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image" Target="../media/image60.png"/><Relationship Id="rId5" Type="http://schemas.openxmlformats.org/officeDocument/2006/relationships/notesSlide" Target="../notesSlides/notesSlide104.xml"/><Relationship Id="rId4"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image" Target="../media/image61.png"/><Relationship Id="rId5" Type="http://schemas.openxmlformats.org/officeDocument/2006/relationships/notesSlide" Target="../notesSlides/notesSlide105.xml"/><Relationship Id="rId4"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 Id="rId6" Type="http://schemas.openxmlformats.org/officeDocument/2006/relationships/image" Target="../media/image62.png"/><Relationship Id="rId5" Type="http://schemas.openxmlformats.org/officeDocument/2006/relationships/notesSlide" Target="../notesSlides/notesSlide106.xml"/><Relationship Id="rId4"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image" Target="../media/image63.png"/><Relationship Id="rId5" Type="http://schemas.openxmlformats.org/officeDocument/2006/relationships/notesSlide" Target="../notesSlides/notesSlide107.xml"/><Relationship Id="rId4"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 Id="rId5" Type="http://schemas.openxmlformats.org/officeDocument/2006/relationships/notesSlide" Target="../notesSlides/notesSlide108.xml"/><Relationship Id="rId4"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10.xml"/><Relationship Id="rId5" Type="http://schemas.openxmlformats.org/officeDocument/2006/relationships/slideLayout" Target="../slideLayouts/slideLayout4.xml"/><Relationship Id="rId4" Type="http://schemas.openxmlformats.org/officeDocument/2006/relationships/tags" Target="../tags/tag43.xml"/></Relationships>
</file>

<file path=ppt/slides/_rels/slide110.xml.rels><?xml version="1.0" encoding="UTF-8" standalone="yes"?>
<Relationships xmlns="http://schemas.openxmlformats.org/package/2006/relationships"><Relationship Id="rId3" Type="http://schemas.openxmlformats.org/officeDocument/2006/relationships/tags" Target="../tags/tag431.xml"/><Relationship Id="rId7" Type="http://schemas.openxmlformats.org/officeDocument/2006/relationships/image" Target="../media/image65.png"/><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image" Target="../media/image64.png"/><Relationship Id="rId5" Type="http://schemas.openxmlformats.org/officeDocument/2006/relationships/notesSlide" Target="../notesSlides/notesSlide109.xml"/><Relationship Id="rId4"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3" Type="http://schemas.openxmlformats.org/officeDocument/2006/relationships/tags" Target="../tags/tag434.xml"/><Relationship Id="rId7" Type="http://schemas.openxmlformats.org/officeDocument/2006/relationships/image" Target="../media/image67.png"/><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image" Target="../media/image66.png"/><Relationship Id="rId5" Type="http://schemas.openxmlformats.org/officeDocument/2006/relationships/notesSlide" Target="../notesSlides/notesSlide110.xml"/><Relationship Id="rId4"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 Id="rId6" Type="http://schemas.openxmlformats.org/officeDocument/2006/relationships/image" Target="../media/image68.png"/><Relationship Id="rId5" Type="http://schemas.openxmlformats.org/officeDocument/2006/relationships/notesSlide" Target="../notesSlides/notesSlide111.xml"/><Relationship Id="rId4"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3" Type="http://schemas.openxmlformats.org/officeDocument/2006/relationships/tags" Target="../tags/tag440.xml"/><Relationship Id="rId7" Type="http://schemas.openxmlformats.org/officeDocument/2006/relationships/image" Target="../media/image70.png"/><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image" Target="../media/image69.png"/><Relationship Id="rId5" Type="http://schemas.openxmlformats.org/officeDocument/2006/relationships/notesSlide" Target="../notesSlides/notesSlide112.xml"/><Relationship Id="rId4"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image" Target="../media/image71.png"/><Relationship Id="rId5" Type="http://schemas.openxmlformats.org/officeDocument/2006/relationships/notesSlide" Target="../notesSlides/notesSlide113.xml"/><Relationship Id="rId4"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image" Target="../media/image72.png"/><Relationship Id="rId5" Type="http://schemas.openxmlformats.org/officeDocument/2006/relationships/notesSlide" Target="../notesSlides/notesSlide114.xml"/><Relationship Id="rId4"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image" Target="../media/image73.png"/><Relationship Id="rId5" Type="http://schemas.openxmlformats.org/officeDocument/2006/relationships/notesSlide" Target="../notesSlides/notesSlide115.xml"/><Relationship Id="rId4"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 Id="rId5" Type="http://schemas.openxmlformats.org/officeDocument/2006/relationships/notesSlide" Target="../notesSlides/notesSlide116.xml"/><Relationship Id="rId4"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 Id="rId6" Type="http://schemas.openxmlformats.org/officeDocument/2006/relationships/image" Target="../media/image74.png"/><Relationship Id="rId5" Type="http://schemas.openxmlformats.org/officeDocument/2006/relationships/notesSlide" Target="../notesSlides/notesSlide117.xml"/><Relationship Id="rId4"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3" Type="http://schemas.openxmlformats.org/officeDocument/2006/relationships/tags" Target="../tags/tag458.xml"/><Relationship Id="rId7" Type="http://schemas.openxmlformats.org/officeDocument/2006/relationships/image" Target="../media/image76.png"/><Relationship Id="rId2" Type="http://schemas.openxmlformats.org/officeDocument/2006/relationships/tags" Target="../tags/tag457.xml"/><Relationship Id="rId1" Type="http://schemas.openxmlformats.org/officeDocument/2006/relationships/tags" Target="../tags/tag456.xml"/><Relationship Id="rId6" Type="http://schemas.openxmlformats.org/officeDocument/2006/relationships/image" Target="../media/image75.png"/><Relationship Id="rId5" Type="http://schemas.openxmlformats.org/officeDocument/2006/relationships/notesSlide" Target="../notesSlides/notesSlide118.xml"/><Relationship Id="rId4"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tags" Target="../tags/tag47.xml"/></Relationships>
</file>

<file path=ppt/slides/_rels/slide120.xml.rels><?xml version="1.0" encoding="UTF-8" standalone="yes"?>
<Relationships xmlns="http://schemas.openxmlformats.org/package/2006/relationships"><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image" Target="../media/image77.png"/><Relationship Id="rId5" Type="http://schemas.openxmlformats.org/officeDocument/2006/relationships/notesSlide" Target="../notesSlides/notesSlide119.xml"/><Relationship Id="rId4"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image" Target="../media/image78.png"/><Relationship Id="rId5" Type="http://schemas.openxmlformats.org/officeDocument/2006/relationships/notesSlide" Target="../notesSlides/notesSlide120.xml"/><Relationship Id="rId4"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3" Type="http://schemas.openxmlformats.org/officeDocument/2006/relationships/tags" Target="../tags/tag467.xml"/><Relationship Id="rId7" Type="http://schemas.openxmlformats.org/officeDocument/2006/relationships/image" Target="../media/image80.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image" Target="../media/image79.png"/><Relationship Id="rId5" Type="http://schemas.openxmlformats.org/officeDocument/2006/relationships/notesSlide" Target="../notesSlides/notesSlide121.xml"/><Relationship Id="rId4"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image" Target="../media/image81.png"/><Relationship Id="rId5" Type="http://schemas.openxmlformats.org/officeDocument/2006/relationships/notesSlide" Target="../notesSlides/notesSlide122.xml"/><Relationship Id="rId4"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6" Type="http://schemas.openxmlformats.org/officeDocument/2006/relationships/image" Target="../media/image82.png"/><Relationship Id="rId5" Type="http://schemas.openxmlformats.org/officeDocument/2006/relationships/notesSlide" Target="../notesSlides/notesSlide123.xml"/><Relationship Id="rId4"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 Id="rId6" Type="http://schemas.openxmlformats.org/officeDocument/2006/relationships/image" Target="../media/image83.png"/><Relationship Id="rId5" Type="http://schemas.openxmlformats.org/officeDocument/2006/relationships/notesSlide" Target="../notesSlides/notesSlide124.xml"/><Relationship Id="rId4"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 Id="rId6" Type="http://schemas.openxmlformats.org/officeDocument/2006/relationships/image" Target="../media/image84.png"/><Relationship Id="rId5" Type="http://schemas.openxmlformats.org/officeDocument/2006/relationships/notesSlide" Target="../notesSlides/notesSlide125.xml"/><Relationship Id="rId4"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5" Type="http://schemas.openxmlformats.org/officeDocument/2006/relationships/notesSlide" Target="../notesSlides/notesSlide126.xml"/><Relationship Id="rId4"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tags" Target="../tags/tag485.xml"/><Relationship Id="rId7" Type="http://schemas.openxmlformats.org/officeDocument/2006/relationships/image" Target="../media/image86.png"/><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image" Target="../media/image85.png"/><Relationship Id="rId5" Type="http://schemas.openxmlformats.org/officeDocument/2006/relationships/notesSlide" Target="../notesSlides/notesSlide127.xml"/><Relationship Id="rId4"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image" Target="../media/image87.png"/><Relationship Id="rId5" Type="http://schemas.openxmlformats.org/officeDocument/2006/relationships/notesSlide" Target="../notesSlides/notesSlide128.xml"/><Relationship Id="rId4"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notesSlide" Target="../notesSlides/notesSlide12.xml"/><Relationship Id="rId5" Type="http://schemas.openxmlformats.org/officeDocument/2006/relationships/slideLayout" Target="../slideLayouts/slideLayout4.xml"/><Relationship Id="rId4" Type="http://schemas.openxmlformats.org/officeDocument/2006/relationships/tags" Target="../tags/tag51.xml"/></Relationships>
</file>

<file path=ppt/slides/_rels/slide130.xml.rels><?xml version="1.0" encoding="UTF-8" standalone="yes"?>
<Relationships xmlns="http://schemas.openxmlformats.org/package/2006/relationships"><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image" Target="../media/image88.png"/><Relationship Id="rId5" Type="http://schemas.openxmlformats.org/officeDocument/2006/relationships/notesSlide" Target="../notesSlides/notesSlide129.xml"/><Relationship Id="rId4"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image" Target="../media/image89.png"/><Relationship Id="rId5" Type="http://schemas.openxmlformats.org/officeDocument/2006/relationships/notesSlide" Target="../notesSlides/notesSlide130.xml"/><Relationship Id="rId4"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image" Target="../media/image90.png"/><Relationship Id="rId5" Type="http://schemas.openxmlformats.org/officeDocument/2006/relationships/notesSlide" Target="../notesSlides/notesSlide131.xml"/><Relationship Id="rId4"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 Id="rId6" Type="http://schemas.openxmlformats.org/officeDocument/2006/relationships/image" Target="../media/image91.png"/><Relationship Id="rId5" Type="http://schemas.openxmlformats.org/officeDocument/2006/relationships/notesSlide" Target="../notesSlides/notesSlide132.xml"/><Relationship Id="rId4"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 Id="rId6" Type="http://schemas.openxmlformats.org/officeDocument/2006/relationships/image" Target="../media/image92.png"/><Relationship Id="rId5" Type="http://schemas.openxmlformats.org/officeDocument/2006/relationships/notesSlide" Target="../notesSlides/notesSlide133.xml"/><Relationship Id="rId4"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image" Target="../media/image91.png"/><Relationship Id="rId5" Type="http://schemas.openxmlformats.org/officeDocument/2006/relationships/notesSlide" Target="../notesSlides/notesSlide134.xml"/><Relationship Id="rId4"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image" Target="../media/image93.png"/><Relationship Id="rId5" Type="http://schemas.openxmlformats.org/officeDocument/2006/relationships/notesSlide" Target="../notesSlides/notesSlide135.xml"/><Relationship Id="rId4"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8" Type="http://schemas.openxmlformats.org/officeDocument/2006/relationships/tags" Target="../tags/tag517.xml"/><Relationship Id="rId13" Type="http://schemas.openxmlformats.org/officeDocument/2006/relationships/slideLayout" Target="../slideLayouts/slideLayout5.xml"/><Relationship Id="rId3" Type="http://schemas.openxmlformats.org/officeDocument/2006/relationships/tags" Target="../tags/tag512.xml"/><Relationship Id="rId7" Type="http://schemas.openxmlformats.org/officeDocument/2006/relationships/tags" Target="../tags/tag516.xml"/><Relationship Id="rId12" Type="http://schemas.openxmlformats.org/officeDocument/2006/relationships/tags" Target="../tags/tag521.xml"/><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tags" Target="../tags/tag515.xml"/><Relationship Id="rId11" Type="http://schemas.openxmlformats.org/officeDocument/2006/relationships/tags" Target="../tags/tag520.xml"/><Relationship Id="rId5" Type="http://schemas.openxmlformats.org/officeDocument/2006/relationships/tags" Target="../tags/tag514.xml"/><Relationship Id="rId10" Type="http://schemas.openxmlformats.org/officeDocument/2006/relationships/tags" Target="../tags/tag519.xml"/><Relationship Id="rId4" Type="http://schemas.openxmlformats.org/officeDocument/2006/relationships/tags" Target="../tags/tag513.xml"/><Relationship Id="rId9" Type="http://schemas.openxmlformats.org/officeDocument/2006/relationships/tags" Target="../tags/tag518.xml"/><Relationship Id="rId14" Type="http://schemas.openxmlformats.org/officeDocument/2006/relationships/notesSlide" Target="../notesSlides/notesSlide136.xml"/></Relationships>
</file>

<file path=ppt/slides/_rels/slide138.xml.rels><?xml version="1.0" encoding="UTF-8" standalone="yes"?>
<Relationships xmlns="http://schemas.openxmlformats.org/package/2006/relationships"><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 Id="rId5" Type="http://schemas.openxmlformats.org/officeDocument/2006/relationships/notesSlide" Target="../notesSlides/notesSlide137.xml"/><Relationship Id="rId4"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 Id="rId6" Type="http://schemas.openxmlformats.org/officeDocument/2006/relationships/image" Target="../media/image94.png"/><Relationship Id="rId5" Type="http://schemas.openxmlformats.org/officeDocument/2006/relationships/notesSlide" Target="../notesSlides/notesSlide138.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tags" Target="../tags/tag55.xml"/></Relationships>
</file>

<file path=ppt/slides/_rels/slide140.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6" Type="http://schemas.openxmlformats.org/officeDocument/2006/relationships/image" Target="../media/image95.png"/><Relationship Id="rId5" Type="http://schemas.openxmlformats.org/officeDocument/2006/relationships/notesSlide" Target="../notesSlides/notesSlide139.xml"/><Relationship Id="rId4"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 Id="rId6" Type="http://schemas.openxmlformats.org/officeDocument/2006/relationships/image" Target="../media/image96.png"/><Relationship Id="rId5" Type="http://schemas.openxmlformats.org/officeDocument/2006/relationships/notesSlide" Target="../notesSlides/notesSlide140.xml"/><Relationship Id="rId4"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 Id="rId6" Type="http://schemas.openxmlformats.org/officeDocument/2006/relationships/image" Target="../media/image97.png"/><Relationship Id="rId5" Type="http://schemas.openxmlformats.org/officeDocument/2006/relationships/notesSlide" Target="../notesSlides/notesSlide141.xml"/><Relationship Id="rId4"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6" Type="http://schemas.openxmlformats.org/officeDocument/2006/relationships/image" Target="../media/image98.png"/><Relationship Id="rId5" Type="http://schemas.openxmlformats.org/officeDocument/2006/relationships/notesSlide" Target="../notesSlides/notesSlide142.xml"/><Relationship Id="rId4"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tags" Target="../tags/tag542.xml"/><Relationship Id="rId2" Type="http://schemas.openxmlformats.org/officeDocument/2006/relationships/tags" Target="../tags/tag541.xml"/><Relationship Id="rId1" Type="http://schemas.openxmlformats.org/officeDocument/2006/relationships/tags" Target="../tags/tag540.xml"/><Relationship Id="rId6" Type="http://schemas.openxmlformats.org/officeDocument/2006/relationships/image" Target="../media/image99.png"/><Relationship Id="rId5" Type="http://schemas.openxmlformats.org/officeDocument/2006/relationships/notesSlide" Target="../notesSlides/notesSlide143.xml"/><Relationship Id="rId4"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 Id="rId6" Type="http://schemas.openxmlformats.org/officeDocument/2006/relationships/image" Target="../media/image100.png"/><Relationship Id="rId5" Type="http://schemas.openxmlformats.org/officeDocument/2006/relationships/notesSlide" Target="../notesSlides/notesSlide144.xml"/><Relationship Id="rId4"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image" Target="../media/image101.png"/><Relationship Id="rId5" Type="http://schemas.openxmlformats.org/officeDocument/2006/relationships/notesSlide" Target="../notesSlides/notesSlide145.xml"/><Relationship Id="rId4"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3" Type="http://schemas.openxmlformats.org/officeDocument/2006/relationships/tags" Target="../tags/tag551.xml"/><Relationship Id="rId7" Type="http://schemas.openxmlformats.org/officeDocument/2006/relationships/image" Target="../media/image103.png"/><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image" Target="../media/image102.png"/><Relationship Id="rId5" Type="http://schemas.openxmlformats.org/officeDocument/2006/relationships/notesSlide" Target="../notesSlides/notesSlide146.xml"/><Relationship Id="rId4"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 Id="rId6" Type="http://schemas.openxmlformats.org/officeDocument/2006/relationships/image" Target="../media/image104.png"/><Relationship Id="rId5" Type="http://schemas.openxmlformats.org/officeDocument/2006/relationships/notesSlide" Target="../notesSlides/notesSlide147.xml"/><Relationship Id="rId4"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image" Target="../media/image105.png"/><Relationship Id="rId5" Type="http://schemas.openxmlformats.org/officeDocument/2006/relationships/notesSlide" Target="../notesSlides/notesSlide148.xml"/><Relationship Id="rId4"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notesSlide" Target="../notesSlides/notesSlide14.xml"/><Relationship Id="rId5" Type="http://schemas.openxmlformats.org/officeDocument/2006/relationships/slideLayout" Target="../slideLayouts/slideLayout4.xml"/><Relationship Id="rId4" Type="http://schemas.openxmlformats.org/officeDocument/2006/relationships/tags" Target="../tags/tag59.xml"/></Relationships>
</file>

<file path=ppt/slides/_rels/slide150.xml.rels><?xml version="1.0" encoding="UTF-8" standalone="yes"?>
<Relationships xmlns="http://schemas.openxmlformats.org/package/2006/relationships"><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image" Target="../media/image106.png"/><Relationship Id="rId5" Type="http://schemas.openxmlformats.org/officeDocument/2006/relationships/notesSlide" Target="../notesSlides/notesSlide149.xml"/><Relationship Id="rId4"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image" Target="../media/image107.png"/><Relationship Id="rId5" Type="http://schemas.openxmlformats.org/officeDocument/2006/relationships/notesSlide" Target="../notesSlides/notesSlide150.xml"/><Relationship Id="rId4"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tags" Target="../tags/tag566.xml"/><Relationship Id="rId7" Type="http://schemas.openxmlformats.org/officeDocument/2006/relationships/image" Target="../media/image109.png"/><Relationship Id="rId2" Type="http://schemas.openxmlformats.org/officeDocument/2006/relationships/tags" Target="../tags/tag565.xml"/><Relationship Id="rId1" Type="http://schemas.openxmlformats.org/officeDocument/2006/relationships/tags" Target="../tags/tag564.xml"/><Relationship Id="rId6" Type="http://schemas.openxmlformats.org/officeDocument/2006/relationships/image" Target="../media/image108.png"/><Relationship Id="rId5" Type="http://schemas.openxmlformats.org/officeDocument/2006/relationships/notesSlide" Target="../notesSlides/notesSlide151.xml"/><Relationship Id="rId4"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image" Target="../media/image111.png"/><Relationship Id="rId5" Type="http://schemas.openxmlformats.org/officeDocument/2006/relationships/notesSlide" Target="../notesSlides/notesSlide152.xml"/><Relationship Id="rId4"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image" Target="../media/image112.png"/><Relationship Id="rId5" Type="http://schemas.openxmlformats.org/officeDocument/2006/relationships/notesSlide" Target="../notesSlides/notesSlide153.xml"/><Relationship Id="rId4"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 Id="rId6" Type="http://schemas.openxmlformats.org/officeDocument/2006/relationships/image" Target="../media/image113.png"/><Relationship Id="rId5" Type="http://schemas.openxmlformats.org/officeDocument/2006/relationships/notesSlide" Target="../notesSlides/notesSlide154.xml"/><Relationship Id="rId4"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image" Target="../media/image114.png"/><Relationship Id="rId5" Type="http://schemas.openxmlformats.org/officeDocument/2006/relationships/notesSlide" Target="../notesSlides/notesSlide155.xml"/><Relationship Id="rId4"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 Id="rId6" Type="http://schemas.openxmlformats.org/officeDocument/2006/relationships/image" Target="../media/image115.png"/><Relationship Id="rId5" Type="http://schemas.openxmlformats.org/officeDocument/2006/relationships/notesSlide" Target="../notesSlides/notesSlide156.xml"/><Relationship Id="rId4"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image" Target="../media/image116.png"/><Relationship Id="rId5" Type="http://schemas.openxmlformats.org/officeDocument/2006/relationships/notesSlide" Target="../notesSlides/notesSlide157.xml"/><Relationship Id="rId4"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 Id="rId6" Type="http://schemas.openxmlformats.org/officeDocument/2006/relationships/image" Target="../media/image116.png"/><Relationship Id="rId5" Type="http://schemas.openxmlformats.org/officeDocument/2006/relationships/notesSlide" Target="../notesSlides/notesSlide158.xml"/><Relationship Id="rId4"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15.xml"/><Relationship Id="rId5" Type="http://schemas.openxmlformats.org/officeDocument/2006/relationships/slideLayout" Target="../slideLayouts/slideLayout4.xml"/><Relationship Id="rId4" Type="http://schemas.openxmlformats.org/officeDocument/2006/relationships/tags" Target="../tags/tag63.xml"/></Relationships>
</file>

<file path=ppt/slides/_rels/slide160.xml.rels><?xml version="1.0" encoding="UTF-8" standalone="yes"?>
<Relationships xmlns="http://schemas.openxmlformats.org/package/2006/relationships"><Relationship Id="rId3" Type="http://schemas.openxmlformats.org/officeDocument/2006/relationships/tags" Target="../tags/tag590.xml"/><Relationship Id="rId7" Type="http://schemas.openxmlformats.org/officeDocument/2006/relationships/image" Target="../media/image118.png"/><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image" Target="../media/image117.png"/><Relationship Id="rId5" Type="http://schemas.openxmlformats.org/officeDocument/2006/relationships/notesSlide" Target="../notesSlides/notesSlide159.xml"/><Relationship Id="rId4"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 Id="rId6" Type="http://schemas.openxmlformats.org/officeDocument/2006/relationships/image" Target="../media/image119.png"/><Relationship Id="rId5" Type="http://schemas.openxmlformats.org/officeDocument/2006/relationships/notesSlide" Target="../notesSlides/notesSlide160.xml"/><Relationship Id="rId4"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 Id="rId6" Type="http://schemas.openxmlformats.org/officeDocument/2006/relationships/image" Target="../media/image120.png"/><Relationship Id="rId5" Type="http://schemas.openxmlformats.org/officeDocument/2006/relationships/notesSlide" Target="../notesSlides/notesSlide161.xml"/><Relationship Id="rId4"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 Id="rId6" Type="http://schemas.openxmlformats.org/officeDocument/2006/relationships/image" Target="../media/image121.png"/><Relationship Id="rId5" Type="http://schemas.openxmlformats.org/officeDocument/2006/relationships/notesSlide" Target="../notesSlides/notesSlide162.xml"/><Relationship Id="rId4"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 Id="rId6" Type="http://schemas.openxmlformats.org/officeDocument/2006/relationships/image" Target="../media/image122.png"/><Relationship Id="rId5" Type="http://schemas.openxmlformats.org/officeDocument/2006/relationships/notesSlide" Target="../notesSlides/notesSlide163.xml"/><Relationship Id="rId4"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tags" Target="../tags/tag603.xml"/><Relationship Id="rId6" Type="http://schemas.openxmlformats.org/officeDocument/2006/relationships/image" Target="../media/image123.png"/><Relationship Id="rId5" Type="http://schemas.openxmlformats.org/officeDocument/2006/relationships/notesSlide" Target="../notesSlides/notesSlide164.xml"/><Relationship Id="rId4"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tags" Target="../tags/tag606.xml"/><Relationship Id="rId6" Type="http://schemas.openxmlformats.org/officeDocument/2006/relationships/image" Target="../media/image123.png"/><Relationship Id="rId5" Type="http://schemas.openxmlformats.org/officeDocument/2006/relationships/notesSlide" Target="../notesSlides/notesSlide165.xml"/><Relationship Id="rId4"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3" Type="http://schemas.openxmlformats.org/officeDocument/2006/relationships/tags" Target="../tags/tag611.xml"/><Relationship Id="rId7" Type="http://schemas.openxmlformats.org/officeDocument/2006/relationships/image" Target="../media/image125.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image" Target="../media/image124.png"/><Relationship Id="rId5" Type="http://schemas.openxmlformats.org/officeDocument/2006/relationships/notesSlide" Target="../notesSlides/notesSlide166.xml"/><Relationship Id="rId4"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image" Target="../media/image126.png"/><Relationship Id="rId5" Type="http://schemas.openxmlformats.org/officeDocument/2006/relationships/notesSlide" Target="../notesSlides/notesSlide167.xml"/><Relationship Id="rId4"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 Id="rId6" Type="http://schemas.openxmlformats.org/officeDocument/2006/relationships/image" Target="../media/image127.png"/><Relationship Id="rId5" Type="http://schemas.openxmlformats.org/officeDocument/2006/relationships/notesSlide" Target="../notesSlides/notesSlide168.xml"/><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tags" Target="../tags/tag67.xml"/></Relationships>
</file>

<file path=ppt/slides/_rels/slide170.xml.rels><?xml version="1.0" encoding="UTF-8" standalone="yes"?>
<Relationships xmlns="http://schemas.openxmlformats.org/package/2006/relationships"><Relationship Id="rId3" Type="http://schemas.openxmlformats.org/officeDocument/2006/relationships/tags" Target="../tags/tag620.xml"/><Relationship Id="rId7" Type="http://schemas.openxmlformats.org/officeDocument/2006/relationships/image" Target="../media/image129.png"/><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image" Target="../media/image128.png"/><Relationship Id="rId5" Type="http://schemas.openxmlformats.org/officeDocument/2006/relationships/notesSlide" Target="../notesSlides/notesSlide169.xml"/><Relationship Id="rId4"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3" Type="http://schemas.openxmlformats.org/officeDocument/2006/relationships/tags" Target="../tags/tag623.xml"/><Relationship Id="rId2" Type="http://schemas.openxmlformats.org/officeDocument/2006/relationships/tags" Target="../tags/tag622.xml"/><Relationship Id="rId1" Type="http://schemas.openxmlformats.org/officeDocument/2006/relationships/tags" Target="../tags/tag621.xml"/><Relationship Id="rId6" Type="http://schemas.openxmlformats.org/officeDocument/2006/relationships/image" Target="../media/image130.png"/><Relationship Id="rId5" Type="http://schemas.openxmlformats.org/officeDocument/2006/relationships/notesSlide" Target="../notesSlides/notesSlide170.xml"/><Relationship Id="rId4"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3" Type="http://schemas.openxmlformats.org/officeDocument/2006/relationships/tags" Target="../tags/tag626.xml"/><Relationship Id="rId2" Type="http://schemas.openxmlformats.org/officeDocument/2006/relationships/tags" Target="../tags/tag625.xml"/><Relationship Id="rId1" Type="http://schemas.openxmlformats.org/officeDocument/2006/relationships/tags" Target="../tags/tag624.xml"/><Relationship Id="rId6" Type="http://schemas.openxmlformats.org/officeDocument/2006/relationships/image" Target="../media/image131.png"/><Relationship Id="rId5" Type="http://schemas.openxmlformats.org/officeDocument/2006/relationships/notesSlide" Target="../notesSlides/notesSlide171.xml"/><Relationship Id="rId4"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8" Type="http://schemas.openxmlformats.org/officeDocument/2006/relationships/tags" Target="../tags/tag634.xml"/><Relationship Id="rId13" Type="http://schemas.openxmlformats.org/officeDocument/2006/relationships/tags" Target="../tags/tag639.xml"/><Relationship Id="rId18" Type="http://schemas.openxmlformats.org/officeDocument/2006/relationships/slideLayout" Target="../slideLayouts/slideLayout13.xml"/><Relationship Id="rId3" Type="http://schemas.openxmlformats.org/officeDocument/2006/relationships/tags" Target="../tags/tag629.xml"/><Relationship Id="rId7" Type="http://schemas.openxmlformats.org/officeDocument/2006/relationships/tags" Target="../tags/tag633.xml"/><Relationship Id="rId12" Type="http://schemas.openxmlformats.org/officeDocument/2006/relationships/tags" Target="../tags/tag638.xml"/><Relationship Id="rId17" Type="http://schemas.openxmlformats.org/officeDocument/2006/relationships/tags" Target="../tags/tag643.xml"/><Relationship Id="rId2" Type="http://schemas.openxmlformats.org/officeDocument/2006/relationships/tags" Target="../tags/tag628.xml"/><Relationship Id="rId16" Type="http://schemas.openxmlformats.org/officeDocument/2006/relationships/tags" Target="../tags/tag642.xml"/><Relationship Id="rId1" Type="http://schemas.openxmlformats.org/officeDocument/2006/relationships/tags" Target="../tags/tag627.xml"/><Relationship Id="rId6" Type="http://schemas.openxmlformats.org/officeDocument/2006/relationships/tags" Target="../tags/tag632.xml"/><Relationship Id="rId11" Type="http://schemas.openxmlformats.org/officeDocument/2006/relationships/tags" Target="../tags/tag637.xml"/><Relationship Id="rId5" Type="http://schemas.openxmlformats.org/officeDocument/2006/relationships/tags" Target="../tags/tag631.xml"/><Relationship Id="rId15" Type="http://schemas.openxmlformats.org/officeDocument/2006/relationships/tags" Target="../tags/tag641.xml"/><Relationship Id="rId10" Type="http://schemas.openxmlformats.org/officeDocument/2006/relationships/tags" Target="../tags/tag636.xml"/><Relationship Id="rId4" Type="http://schemas.openxmlformats.org/officeDocument/2006/relationships/tags" Target="../tags/tag630.xml"/><Relationship Id="rId9" Type="http://schemas.openxmlformats.org/officeDocument/2006/relationships/tags" Target="../tags/tag635.xml"/><Relationship Id="rId14" Type="http://schemas.openxmlformats.org/officeDocument/2006/relationships/tags" Target="../tags/tag640.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70.xml"/><Relationship Id="rId7" Type="http://schemas.openxmlformats.org/officeDocument/2006/relationships/slideLayout" Target="../slideLayouts/slideLayout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s>
</file>

<file path=ppt/slides/_rels/slide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18.xml"/><Relationship Id="rId5" Type="http://schemas.openxmlformats.org/officeDocument/2006/relationships/slideLayout" Target="../slideLayouts/slideLayout4.xml"/><Relationship Id="rId4" Type="http://schemas.openxmlformats.org/officeDocument/2006/relationships/tags" Target="../tags/tag7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notesSlide" Target="../notesSlides/notesSlide19.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slideLayout" Target="../slideLayouts/slideLayout4.xml"/><Relationship Id="rId5" Type="http://schemas.openxmlformats.org/officeDocument/2006/relationships/tags" Target="../tags/tag82.xml"/><Relationship Id="rId4" Type="http://schemas.openxmlformats.org/officeDocument/2006/relationships/tags" Target="../tags/tag81.xml"/></Relationships>
</file>

<file path=ppt/slides/_rels/slide21.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notesSlide" Target="../notesSlides/notesSlide20.xml"/><Relationship Id="rId5" Type="http://schemas.openxmlformats.org/officeDocument/2006/relationships/slideLayout" Target="../slideLayouts/slideLayout4.xml"/><Relationship Id="rId4" Type="http://schemas.openxmlformats.org/officeDocument/2006/relationships/tags" Target="../tags/tag86.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89.xml"/><Relationship Id="rId7" Type="http://schemas.openxmlformats.org/officeDocument/2006/relationships/slideLayout" Target="../slideLayouts/slideLayout4.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s>
</file>

<file path=ppt/slides/_rels/slide23.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22.xml"/><Relationship Id="rId5" Type="http://schemas.openxmlformats.org/officeDocument/2006/relationships/slideLayout" Target="../slideLayouts/slideLayout4.xml"/><Relationship Id="rId4" Type="http://schemas.openxmlformats.org/officeDocument/2006/relationships/tags" Target="../tags/tag96.xml"/></Relationships>
</file>

<file path=ppt/slides/_rels/slide24.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notesSlide" Target="../notesSlides/notesSlide2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Layout" Target="../slideLayouts/slideLayout4.xml"/><Relationship Id="rId5" Type="http://schemas.openxmlformats.org/officeDocument/2006/relationships/tags" Target="../tags/tag101.xml"/><Relationship Id="rId4" Type="http://schemas.openxmlformats.org/officeDocument/2006/relationships/tags" Target="../tags/tag100.xml"/></Relationships>
</file>

<file path=ppt/slides/_rels/slide25.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notesSlide" Target="../notesSlides/notesSlide2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Layout" Target="../slideLayouts/slideLayout4.xml"/><Relationship Id="rId5" Type="http://schemas.openxmlformats.org/officeDocument/2006/relationships/tags" Target="../tags/tag106.xml"/><Relationship Id="rId4" Type="http://schemas.openxmlformats.org/officeDocument/2006/relationships/tags" Target="../tags/tag105.xml"/></Relationships>
</file>

<file path=ppt/slides/_rels/slide26.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notesSlide" Target="../notesSlides/notesSlide25.xml"/><Relationship Id="rId5" Type="http://schemas.openxmlformats.org/officeDocument/2006/relationships/slideLayout" Target="../slideLayouts/slideLayout4.xml"/><Relationship Id="rId4" Type="http://schemas.openxmlformats.org/officeDocument/2006/relationships/tags" Target="../tags/tag110.xml"/></Relationships>
</file>

<file path=ppt/slides/_rels/slide27.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4.png"/><Relationship Id="rId5" Type="http://schemas.openxmlformats.org/officeDocument/2006/relationships/notesSlide" Target="../notesSlides/notesSlide26.xml"/><Relationship Id="rId4"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5.png"/><Relationship Id="rId5" Type="http://schemas.openxmlformats.org/officeDocument/2006/relationships/notesSlide" Target="../notesSlides/notesSlide27.xml"/><Relationship Id="rId4"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notesSlide" Target="../notesSlides/notesSlide28.xml"/><Relationship Id="rId5" Type="http://schemas.openxmlformats.org/officeDocument/2006/relationships/slideLayout" Target="../slideLayouts/slideLayout4.xml"/><Relationship Id="rId4" Type="http://schemas.openxmlformats.org/officeDocument/2006/relationships/tags" Target="../tags/tag12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notesSlide" Target="../notesSlides/notesSlide29.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Layout" Target="../slideLayouts/slideLayout4.xml"/><Relationship Id="rId5" Type="http://schemas.openxmlformats.org/officeDocument/2006/relationships/tags" Target="../tags/tag125.xml"/><Relationship Id="rId4" Type="http://schemas.openxmlformats.org/officeDocument/2006/relationships/tags" Target="../tags/tag124.xml"/></Relationships>
</file>

<file path=ppt/slides/_rels/slide3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notesSlide" Target="../notesSlides/notesSlide30.xml"/><Relationship Id="rId4"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tags" Target="../tags/tag131.xml"/><Relationship Id="rId7" Type="http://schemas.openxmlformats.org/officeDocument/2006/relationships/notesSlide" Target="../notesSlides/notesSlide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Layout" Target="../slideLayouts/slideLayout4.xml"/><Relationship Id="rId5" Type="http://schemas.openxmlformats.org/officeDocument/2006/relationships/tags" Target="../tags/tag133.xml"/><Relationship Id="rId4" Type="http://schemas.openxmlformats.org/officeDocument/2006/relationships/tags" Target="../tags/tag132.xml"/></Relationships>
</file>

<file path=ppt/slides/_rels/slide33.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notesSlide" Target="../notesSlides/notesSlide32.xml"/><Relationship Id="rId4"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tags" Target="../tags/tag139.xml"/><Relationship Id="rId7" Type="http://schemas.openxmlformats.org/officeDocument/2006/relationships/notesSlide" Target="../notesSlides/notesSlide3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Layout" Target="../slideLayouts/slideLayout4.xml"/><Relationship Id="rId5" Type="http://schemas.openxmlformats.org/officeDocument/2006/relationships/tags" Target="../tags/tag141.xml"/><Relationship Id="rId4" Type="http://schemas.openxmlformats.org/officeDocument/2006/relationships/tags" Target="../tags/tag140.xml"/></Relationships>
</file>

<file path=ppt/slides/_rels/slide35.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5" Type="http://schemas.openxmlformats.org/officeDocument/2006/relationships/notesSlide" Target="../notesSlides/notesSlide34.xml"/><Relationship Id="rId4"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tags" Target="../tags/tag147.xml"/><Relationship Id="rId7" Type="http://schemas.openxmlformats.org/officeDocument/2006/relationships/notesSlide" Target="../notesSlides/notesSlide35.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slideLayout" Target="../slideLayouts/slideLayout4.xml"/><Relationship Id="rId5" Type="http://schemas.openxmlformats.org/officeDocument/2006/relationships/tags" Target="../tags/tag149.xml"/><Relationship Id="rId4" Type="http://schemas.openxmlformats.org/officeDocument/2006/relationships/tags" Target="../tags/tag148.xml"/></Relationships>
</file>

<file path=ppt/slides/_rels/slide37.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notesSlide" Target="../notesSlides/notesSlide36.xml"/><Relationship Id="rId4"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slideLayout" Target="../slideLayouts/slideLayout10.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notesSlide" Target="../notesSlides/notesSlide38.xml"/><Relationship Id="rId5" Type="http://schemas.openxmlformats.org/officeDocument/2006/relationships/slideLayout" Target="../slideLayouts/slideLayout4.xml"/><Relationship Id="rId4" Type="http://schemas.openxmlformats.org/officeDocument/2006/relationships/tags" Target="../tags/tag168.xml"/></Relationships>
</file>

<file path=ppt/slides/_rels/slide4.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10.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notesSlide" Target="../notesSlides/notesSlide39.xml"/><Relationship Id="rId5" Type="http://schemas.openxmlformats.org/officeDocument/2006/relationships/slideLayout" Target="../slideLayouts/slideLayout15.xml"/><Relationship Id="rId4" Type="http://schemas.openxmlformats.org/officeDocument/2006/relationships/tags" Target="../tags/tag172.xml"/></Relationships>
</file>

<file path=ppt/slides/_rels/slide41.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notesSlide" Target="../notesSlides/notesSlide40.xml"/><Relationship Id="rId5" Type="http://schemas.openxmlformats.org/officeDocument/2006/relationships/slideLayout" Target="../slideLayouts/slideLayout15.xml"/><Relationship Id="rId4" Type="http://schemas.openxmlformats.org/officeDocument/2006/relationships/tags" Target="../tags/tag176.xml"/></Relationships>
</file>

<file path=ppt/slides/_rels/slide42.xml.rels><?xml version="1.0" encoding="UTF-8" standalone="yes"?>
<Relationships xmlns="http://schemas.openxmlformats.org/package/2006/relationships"><Relationship Id="rId3" Type="http://schemas.openxmlformats.org/officeDocument/2006/relationships/tags" Target="../tags/tag179.xml"/><Relationship Id="rId7" Type="http://schemas.openxmlformats.org/officeDocument/2006/relationships/image" Target="../media/image6.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notesSlide" Target="../notesSlides/notesSlide41.xml"/><Relationship Id="rId5" Type="http://schemas.openxmlformats.org/officeDocument/2006/relationships/slideLayout" Target="../slideLayouts/slideLayout15.xml"/><Relationship Id="rId4" Type="http://schemas.openxmlformats.org/officeDocument/2006/relationships/tags" Target="../tags/tag180.xml"/></Relationships>
</file>

<file path=ppt/slides/_rels/slide43.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notesSlide" Target="../notesSlides/notesSlide42.xml"/><Relationship Id="rId5" Type="http://schemas.openxmlformats.org/officeDocument/2006/relationships/slideLayout" Target="../slideLayouts/slideLayout15.xml"/><Relationship Id="rId4" Type="http://schemas.openxmlformats.org/officeDocument/2006/relationships/tags" Target="../tags/tag184.xml"/></Relationships>
</file>

<file path=ppt/slides/_rels/slide44.xml.rels><?xml version="1.0" encoding="UTF-8" standalone="yes"?>
<Relationships xmlns="http://schemas.openxmlformats.org/package/2006/relationships"><Relationship Id="rId3" Type="http://schemas.openxmlformats.org/officeDocument/2006/relationships/tags" Target="../tags/tag187.xml"/><Relationship Id="rId7" Type="http://schemas.openxmlformats.org/officeDocument/2006/relationships/image" Target="../media/image8.png"/><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image" Target="../media/image7.png"/><Relationship Id="rId5" Type="http://schemas.openxmlformats.org/officeDocument/2006/relationships/notesSlide" Target="../notesSlides/notesSlide43.xml"/><Relationship Id="rId4"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notesSlide" Target="../notesSlides/notesSlide44.xml"/><Relationship Id="rId5" Type="http://schemas.openxmlformats.org/officeDocument/2006/relationships/slideLayout" Target="../slideLayouts/slideLayout15.xml"/><Relationship Id="rId4" Type="http://schemas.openxmlformats.org/officeDocument/2006/relationships/tags" Target="../tags/tag191.xml"/></Relationships>
</file>

<file path=ppt/slides/_rels/slide46.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notesSlide" Target="../notesSlides/notesSlide45.xml"/><Relationship Id="rId5" Type="http://schemas.openxmlformats.org/officeDocument/2006/relationships/slideLayout" Target="../slideLayouts/slideLayout15.xml"/><Relationship Id="rId4" Type="http://schemas.openxmlformats.org/officeDocument/2006/relationships/tags" Target="../tags/tag195.xml"/></Relationships>
</file>

<file path=ppt/slides/_rels/slide47.xml.rels><?xml version="1.0" encoding="UTF-8" standalone="yes"?>
<Relationships xmlns="http://schemas.openxmlformats.org/package/2006/relationships"><Relationship Id="rId3" Type="http://schemas.openxmlformats.org/officeDocument/2006/relationships/tags" Target="../tags/tag198.xml"/><Relationship Id="rId7" Type="http://schemas.openxmlformats.org/officeDocument/2006/relationships/image" Target="../media/image9.pn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notesSlide" Target="../notesSlides/notesSlide46.xml"/><Relationship Id="rId5" Type="http://schemas.openxmlformats.org/officeDocument/2006/relationships/slideLayout" Target="../slideLayouts/slideLayout15.xml"/><Relationship Id="rId4" Type="http://schemas.openxmlformats.org/officeDocument/2006/relationships/tags" Target="../tags/tag199.xml"/></Relationships>
</file>

<file path=ppt/slides/_rels/slide48.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notesSlide" Target="../notesSlides/notesSlide47.xml"/><Relationship Id="rId5" Type="http://schemas.openxmlformats.org/officeDocument/2006/relationships/slideLayout" Target="../slideLayouts/slideLayout15.xml"/><Relationship Id="rId4" Type="http://schemas.openxmlformats.org/officeDocument/2006/relationships/tags" Target="../tags/tag203.xml"/></Relationships>
</file>

<file path=ppt/slides/_rels/slide49.xml.rels><?xml version="1.0" encoding="UTF-8" standalone="yes"?>
<Relationships xmlns="http://schemas.openxmlformats.org/package/2006/relationships"><Relationship Id="rId3" Type="http://schemas.openxmlformats.org/officeDocument/2006/relationships/tags" Target="../tags/tag206.xml"/><Relationship Id="rId7" Type="http://schemas.openxmlformats.org/officeDocument/2006/relationships/image" Target="../media/image10.png"/><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notesSlide" Target="../notesSlides/notesSlide48.xml"/><Relationship Id="rId5" Type="http://schemas.openxmlformats.org/officeDocument/2006/relationships/slideLayout" Target="../slideLayouts/slideLayout15.xml"/><Relationship Id="rId4" Type="http://schemas.openxmlformats.org/officeDocument/2006/relationships/tags" Target="../tags/tag207.xml"/></Relationships>
</file>

<file path=ppt/slides/_rels/slide5.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19.xml"/></Relationships>
</file>

<file path=ppt/slides/_rels/slide50.xml.rels><?xml version="1.0" encoding="UTF-8" standalone="yes"?>
<Relationships xmlns="http://schemas.openxmlformats.org/package/2006/relationships"><Relationship Id="rId3" Type="http://schemas.openxmlformats.org/officeDocument/2006/relationships/tags" Target="../tags/tag210.xml"/><Relationship Id="rId7" Type="http://schemas.openxmlformats.org/officeDocument/2006/relationships/image" Target="../media/image11.pn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notesSlide" Target="../notesSlides/notesSlide49.xml"/><Relationship Id="rId5" Type="http://schemas.openxmlformats.org/officeDocument/2006/relationships/slideLayout" Target="../slideLayouts/slideLayout15.xml"/><Relationship Id="rId4" Type="http://schemas.openxmlformats.org/officeDocument/2006/relationships/tags" Target="../tags/tag211.xml"/></Relationships>
</file>

<file path=ppt/slides/_rels/slide51.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image" Target="../media/image12.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notesSlide" Target="../notesSlides/notesSlide50.xml"/><Relationship Id="rId5" Type="http://schemas.openxmlformats.org/officeDocument/2006/relationships/slideLayout" Target="../slideLayouts/slideLayout15.xml"/><Relationship Id="rId4" Type="http://schemas.openxmlformats.org/officeDocument/2006/relationships/tags" Target="../tags/tag215.xml"/></Relationships>
</file>

<file path=ppt/slides/_rels/slide52.xml.rels><?xml version="1.0" encoding="UTF-8" standalone="yes"?>
<Relationships xmlns="http://schemas.openxmlformats.org/package/2006/relationships"><Relationship Id="rId3" Type="http://schemas.openxmlformats.org/officeDocument/2006/relationships/tags" Target="../tags/tag218.xml"/><Relationship Id="rId7" Type="http://schemas.openxmlformats.org/officeDocument/2006/relationships/image" Target="../media/image13.png"/><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notesSlide" Target="../notesSlides/notesSlide51.xml"/><Relationship Id="rId5" Type="http://schemas.openxmlformats.org/officeDocument/2006/relationships/slideLayout" Target="../slideLayouts/slideLayout15.xml"/><Relationship Id="rId4" Type="http://schemas.openxmlformats.org/officeDocument/2006/relationships/tags" Target="../tags/tag219.xml"/></Relationships>
</file>

<file path=ppt/slides/_rels/slide53.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image" Target="../media/image14.png"/><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notesSlide" Target="../notesSlides/notesSlide52.xml"/><Relationship Id="rId5" Type="http://schemas.openxmlformats.org/officeDocument/2006/relationships/slideLayout" Target="../slideLayouts/slideLayout15.xml"/><Relationship Id="rId4" Type="http://schemas.openxmlformats.org/officeDocument/2006/relationships/tags" Target="../tags/tag223.xml"/></Relationships>
</file>

<file path=ppt/slides/_rels/slide54.xml.rels><?xml version="1.0" encoding="UTF-8" standalone="yes"?>
<Relationships xmlns="http://schemas.openxmlformats.org/package/2006/relationships"><Relationship Id="rId3" Type="http://schemas.openxmlformats.org/officeDocument/2006/relationships/tags" Target="../tags/tag226.xml"/><Relationship Id="rId7" Type="http://schemas.openxmlformats.org/officeDocument/2006/relationships/image" Target="../media/image15.png"/><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notesSlide" Target="../notesSlides/notesSlide53.xml"/><Relationship Id="rId5" Type="http://schemas.openxmlformats.org/officeDocument/2006/relationships/slideLayout" Target="../slideLayouts/slideLayout15.xml"/><Relationship Id="rId4" Type="http://schemas.openxmlformats.org/officeDocument/2006/relationships/tags" Target="../tags/tag227.xml"/></Relationships>
</file>

<file path=ppt/slides/_rels/slide55.xml.rels><?xml version="1.0" encoding="UTF-8" standalone="yes"?>
<Relationships xmlns="http://schemas.openxmlformats.org/package/2006/relationships"><Relationship Id="rId3" Type="http://schemas.openxmlformats.org/officeDocument/2006/relationships/tags" Target="../tags/tag230.xml"/><Relationship Id="rId7" Type="http://schemas.openxmlformats.org/officeDocument/2006/relationships/image" Target="../media/image16.png"/><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notesSlide" Target="../notesSlides/notesSlide54.xml"/><Relationship Id="rId5" Type="http://schemas.openxmlformats.org/officeDocument/2006/relationships/slideLayout" Target="../slideLayouts/slideLayout15.xml"/><Relationship Id="rId4" Type="http://schemas.openxmlformats.org/officeDocument/2006/relationships/tags" Target="../tags/tag231.xml"/></Relationships>
</file>

<file path=ppt/slides/_rels/slide56.xml.rels><?xml version="1.0" encoding="UTF-8" standalone="yes"?>
<Relationships xmlns="http://schemas.openxmlformats.org/package/2006/relationships"><Relationship Id="rId3" Type="http://schemas.openxmlformats.org/officeDocument/2006/relationships/tags" Target="../tags/tag234.xml"/><Relationship Id="rId7" Type="http://schemas.openxmlformats.org/officeDocument/2006/relationships/image" Target="../media/image17.png"/><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notesSlide" Target="../notesSlides/notesSlide55.xml"/><Relationship Id="rId5" Type="http://schemas.openxmlformats.org/officeDocument/2006/relationships/slideLayout" Target="../slideLayouts/slideLayout15.xml"/><Relationship Id="rId4" Type="http://schemas.openxmlformats.org/officeDocument/2006/relationships/tags" Target="../tags/tag235.xml"/></Relationships>
</file>

<file path=ppt/slides/_rels/slide57.xml.rels><?xml version="1.0" encoding="UTF-8" standalone="yes"?>
<Relationships xmlns="http://schemas.openxmlformats.org/package/2006/relationships"><Relationship Id="rId3" Type="http://schemas.openxmlformats.org/officeDocument/2006/relationships/tags" Target="../tags/tag238.xml"/><Relationship Id="rId7" Type="http://schemas.openxmlformats.org/officeDocument/2006/relationships/image" Target="../media/image18.png"/><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notesSlide" Target="../notesSlides/notesSlide56.xml"/><Relationship Id="rId5" Type="http://schemas.openxmlformats.org/officeDocument/2006/relationships/slideLayout" Target="../slideLayouts/slideLayout15.xml"/><Relationship Id="rId4" Type="http://schemas.openxmlformats.org/officeDocument/2006/relationships/tags" Target="../tags/tag239.xml"/></Relationships>
</file>

<file path=ppt/slides/_rels/slide58.xml.rels><?xml version="1.0" encoding="UTF-8" standalone="yes"?>
<Relationships xmlns="http://schemas.openxmlformats.org/package/2006/relationships"><Relationship Id="rId3" Type="http://schemas.openxmlformats.org/officeDocument/2006/relationships/tags" Target="../tags/tag242.xml"/><Relationship Id="rId7" Type="http://schemas.openxmlformats.org/officeDocument/2006/relationships/image" Target="../media/image19.pn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notesSlide" Target="../notesSlides/notesSlide57.xml"/><Relationship Id="rId5" Type="http://schemas.openxmlformats.org/officeDocument/2006/relationships/slideLayout" Target="../slideLayouts/slideLayout15.xml"/><Relationship Id="rId4" Type="http://schemas.openxmlformats.org/officeDocument/2006/relationships/tags" Target="../tags/tag243.xml"/></Relationships>
</file>

<file path=ppt/slides/_rels/slide59.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image" Target="../media/image20.png"/><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notesSlide" Target="../notesSlides/notesSlide58.xml"/><Relationship Id="rId5" Type="http://schemas.openxmlformats.org/officeDocument/2006/relationships/slideLayout" Target="../slideLayouts/slideLayout15.xml"/><Relationship Id="rId4" Type="http://schemas.openxmlformats.org/officeDocument/2006/relationships/tags" Target="../tags/tag247.xml"/></Relationships>
</file>

<file path=ppt/slides/_rels/slide6.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60.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notesSlide" Target="../notesSlides/notesSlide59.xml"/><Relationship Id="rId5" Type="http://schemas.openxmlformats.org/officeDocument/2006/relationships/slideLayout" Target="../slideLayouts/slideLayout15.xml"/><Relationship Id="rId4" Type="http://schemas.openxmlformats.org/officeDocument/2006/relationships/tags" Target="../tags/tag251.xml"/></Relationships>
</file>

<file path=ppt/slides/_rels/slide61.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notesSlide" Target="../notesSlides/notesSlide60.xml"/><Relationship Id="rId5" Type="http://schemas.openxmlformats.org/officeDocument/2006/relationships/slideLayout" Target="../slideLayouts/slideLayout15.xml"/><Relationship Id="rId4" Type="http://schemas.openxmlformats.org/officeDocument/2006/relationships/tags" Target="../tags/tag255.xml"/></Relationships>
</file>

<file path=ppt/slides/_rels/slide62.xml.rels><?xml version="1.0" encoding="UTF-8" standalone="yes"?>
<Relationships xmlns="http://schemas.openxmlformats.org/package/2006/relationships"><Relationship Id="rId3" Type="http://schemas.openxmlformats.org/officeDocument/2006/relationships/tags" Target="../tags/tag258.xml"/><Relationship Id="rId7" Type="http://schemas.openxmlformats.org/officeDocument/2006/relationships/image" Target="../media/image21.pn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notesSlide" Target="../notesSlides/notesSlide61.xml"/><Relationship Id="rId5" Type="http://schemas.openxmlformats.org/officeDocument/2006/relationships/slideLayout" Target="../slideLayouts/slideLayout15.xml"/><Relationship Id="rId4" Type="http://schemas.openxmlformats.org/officeDocument/2006/relationships/tags" Target="../tags/tag259.xml"/></Relationships>
</file>

<file path=ppt/slides/_rels/slide63.xml.rels><?xml version="1.0" encoding="UTF-8" standalone="yes"?>
<Relationships xmlns="http://schemas.openxmlformats.org/package/2006/relationships"><Relationship Id="rId3" Type="http://schemas.openxmlformats.org/officeDocument/2006/relationships/tags" Target="../tags/tag262.xml"/><Relationship Id="rId7" Type="http://schemas.openxmlformats.org/officeDocument/2006/relationships/image" Target="../media/image22.png"/><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notesSlide" Target="../notesSlides/notesSlide62.xml"/><Relationship Id="rId5" Type="http://schemas.openxmlformats.org/officeDocument/2006/relationships/slideLayout" Target="../slideLayouts/slideLayout15.xml"/><Relationship Id="rId4" Type="http://schemas.openxmlformats.org/officeDocument/2006/relationships/tags" Target="../tags/tag263.xml"/></Relationships>
</file>

<file path=ppt/slides/_rels/slide64.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notesSlide" Target="../notesSlides/notesSlide63.xml"/><Relationship Id="rId5" Type="http://schemas.openxmlformats.org/officeDocument/2006/relationships/slideLayout" Target="../slideLayouts/slideLayout15.xml"/><Relationship Id="rId4" Type="http://schemas.openxmlformats.org/officeDocument/2006/relationships/tags" Target="../tags/tag267.xml"/></Relationships>
</file>

<file path=ppt/slides/_rels/slide65.xml.rels><?xml version="1.0" encoding="UTF-8" standalone="yes"?>
<Relationships xmlns="http://schemas.openxmlformats.org/package/2006/relationships"><Relationship Id="rId3" Type="http://schemas.openxmlformats.org/officeDocument/2006/relationships/tags" Target="../tags/tag270.xml"/><Relationship Id="rId7" Type="http://schemas.openxmlformats.org/officeDocument/2006/relationships/image" Target="../media/image23.pn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notesSlide" Target="../notesSlides/notesSlide64.xml"/><Relationship Id="rId5" Type="http://schemas.openxmlformats.org/officeDocument/2006/relationships/slideLayout" Target="../slideLayouts/slideLayout15.xml"/><Relationship Id="rId4" Type="http://schemas.openxmlformats.org/officeDocument/2006/relationships/tags" Target="../tags/tag271.xml"/></Relationships>
</file>

<file path=ppt/slides/_rels/slide66.xml.rels><?xml version="1.0" encoding="UTF-8" standalone="yes"?>
<Relationships xmlns="http://schemas.openxmlformats.org/package/2006/relationships"><Relationship Id="rId3" Type="http://schemas.openxmlformats.org/officeDocument/2006/relationships/tags" Target="../tags/tag274.xml"/><Relationship Id="rId7" Type="http://schemas.openxmlformats.org/officeDocument/2006/relationships/image" Target="../media/image24.png"/><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notesSlide" Target="../notesSlides/notesSlide65.xml"/><Relationship Id="rId5" Type="http://schemas.openxmlformats.org/officeDocument/2006/relationships/slideLayout" Target="../slideLayouts/slideLayout15.xml"/><Relationship Id="rId4" Type="http://schemas.openxmlformats.org/officeDocument/2006/relationships/tags" Target="../tags/tag275.xml"/></Relationships>
</file>

<file path=ppt/slides/_rels/slide67.xml.rels><?xml version="1.0" encoding="UTF-8" standalone="yes"?>
<Relationships xmlns="http://schemas.openxmlformats.org/package/2006/relationships"><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notesSlide" Target="../notesSlides/notesSlide66.xml"/><Relationship Id="rId5" Type="http://schemas.openxmlformats.org/officeDocument/2006/relationships/slideLayout" Target="../slideLayouts/slideLayout15.xml"/><Relationship Id="rId4" Type="http://schemas.openxmlformats.org/officeDocument/2006/relationships/tags" Target="../tags/tag279.xml"/></Relationships>
</file>

<file path=ppt/slides/_rels/slide6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282.xml"/><Relationship Id="rId7" Type="http://schemas.openxmlformats.org/officeDocument/2006/relationships/notesSlide" Target="../notesSlides/notesSlide67.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slideLayout" Target="../slideLayouts/slideLayout15.xml"/><Relationship Id="rId5" Type="http://schemas.openxmlformats.org/officeDocument/2006/relationships/tags" Target="../tags/tag284.xml"/><Relationship Id="rId4" Type="http://schemas.openxmlformats.org/officeDocument/2006/relationships/tags" Target="../tags/tag283.xml"/></Relationships>
</file>

<file path=ppt/slides/_rels/slide6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287.xml"/><Relationship Id="rId7" Type="http://schemas.openxmlformats.org/officeDocument/2006/relationships/image" Target="../media/image26.png"/><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notesSlide" Target="../notesSlides/notesSlide68.xml"/><Relationship Id="rId5" Type="http://schemas.openxmlformats.org/officeDocument/2006/relationships/slideLayout" Target="../slideLayouts/slideLayout15.xml"/><Relationship Id="rId4" Type="http://schemas.openxmlformats.org/officeDocument/2006/relationships/tags" Target="../tags/tag288.xml"/></Relationships>
</file>

<file path=ppt/slides/_rels/slide7.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tags" Target="../tags/tag27.xml"/></Relationships>
</file>

<file path=ppt/slides/_rels/slide70.xml.rels><?xml version="1.0" encoding="UTF-8" standalone="yes"?>
<Relationships xmlns="http://schemas.openxmlformats.org/package/2006/relationships"><Relationship Id="rId3" Type="http://schemas.openxmlformats.org/officeDocument/2006/relationships/tags" Target="../tags/tag291.xml"/><Relationship Id="rId7" Type="http://schemas.openxmlformats.org/officeDocument/2006/relationships/image" Target="../media/image27.png"/><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notesSlide" Target="../notesSlides/notesSlide69.xml"/><Relationship Id="rId5" Type="http://schemas.openxmlformats.org/officeDocument/2006/relationships/slideLayout" Target="../slideLayouts/slideLayout15.xml"/><Relationship Id="rId4" Type="http://schemas.openxmlformats.org/officeDocument/2006/relationships/tags" Target="../tags/tag292.xml"/></Relationships>
</file>

<file path=ppt/slides/_rels/slide71.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notesSlide" Target="../notesSlides/notesSlide70.xml"/><Relationship Id="rId5" Type="http://schemas.openxmlformats.org/officeDocument/2006/relationships/slideLayout" Target="../slideLayouts/slideLayout15.xml"/><Relationship Id="rId4" Type="http://schemas.openxmlformats.org/officeDocument/2006/relationships/tags" Target="../tags/tag296.xml"/></Relationships>
</file>

<file path=ppt/slides/_rels/slide72.xml.rels><?xml version="1.0" encoding="UTF-8" standalone="yes"?>
<Relationships xmlns="http://schemas.openxmlformats.org/package/2006/relationships"><Relationship Id="rId3" Type="http://schemas.openxmlformats.org/officeDocument/2006/relationships/tags" Target="../tags/tag299.xml"/><Relationship Id="rId7" Type="http://schemas.openxmlformats.org/officeDocument/2006/relationships/image" Target="../media/image28.png"/><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notesSlide" Target="../notesSlides/notesSlide71.xml"/><Relationship Id="rId5" Type="http://schemas.openxmlformats.org/officeDocument/2006/relationships/slideLayout" Target="../slideLayouts/slideLayout15.xml"/><Relationship Id="rId4" Type="http://schemas.openxmlformats.org/officeDocument/2006/relationships/tags" Target="../tags/tag300.xml"/></Relationships>
</file>

<file path=ppt/slides/_rels/slide73.xml.rels><?xml version="1.0" encoding="UTF-8" standalone="yes"?>
<Relationships xmlns="http://schemas.openxmlformats.org/package/2006/relationships"><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notesSlide" Target="../notesSlides/notesSlide72.xml"/><Relationship Id="rId5" Type="http://schemas.openxmlformats.org/officeDocument/2006/relationships/slideLayout" Target="../slideLayouts/slideLayout15.xml"/><Relationship Id="rId4" Type="http://schemas.openxmlformats.org/officeDocument/2006/relationships/tags" Target="../tags/tag304.xml"/></Relationships>
</file>

<file path=ppt/slides/_rels/slide74.xml.rels><?xml version="1.0" encoding="UTF-8" standalone="yes"?>
<Relationships xmlns="http://schemas.openxmlformats.org/package/2006/relationships"><Relationship Id="rId3" Type="http://schemas.openxmlformats.org/officeDocument/2006/relationships/tags" Target="../tags/tag307.xml"/><Relationship Id="rId7" Type="http://schemas.openxmlformats.org/officeDocument/2006/relationships/image" Target="../media/image29.png"/><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notesSlide" Target="../notesSlides/notesSlide73.xml"/><Relationship Id="rId5" Type="http://schemas.openxmlformats.org/officeDocument/2006/relationships/slideLayout" Target="../slideLayouts/slideLayout15.xml"/><Relationship Id="rId4" Type="http://schemas.openxmlformats.org/officeDocument/2006/relationships/tags" Target="../tags/tag308.xml"/></Relationships>
</file>

<file path=ppt/slides/_rels/slide75.xml.rels><?xml version="1.0" encoding="UTF-8" standalone="yes"?>
<Relationships xmlns="http://schemas.openxmlformats.org/package/2006/relationships"><Relationship Id="rId3" Type="http://schemas.openxmlformats.org/officeDocument/2006/relationships/tags" Target="../tags/tag311.xml"/><Relationship Id="rId7" Type="http://schemas.openxmlformats.org/officeDocument/2006/relationships/image" Target="../media/image7.png"/><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notesSlide" Target="../notesSlides/notesSlide74.xml"/><Relationship Id="rId5" Type="http://schemas.openxmlformats.org/officeDocument/2006/relationships/slideLayout" Target="../slideLayouts/slideLayout15.xml"/><Relationship Id="rId4" Type="http://schemas.openxmlformats.org/officeDocument/2006/relationships/tags" Target="../tags/tag312.xml"/></Relationships>
</file>

<file path=ppt/slides/_rels/slide76.xml.rels><?xml version="1.0" encoding="UTF-8" standalone="yes"?>
<Relationships xmlns="http://schemas.openxmlformats.org/package/2006/relationships"><Relationship Id="rId3" Type="http://schemas.openxmlformats.org/officeDocument/2006/relationships/tags" Target="../tags/tag315.xml"/><Relationship Id="rId7" Type="http://schemas.openxmlformats.org/officeDocument/2006/relationships/image" Target="../media/image30.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notesSlide" Target="../notesSlides/notesSlide75.xml"/><Relationship Id="rId5" Type="http://schemas.openxmlformats.org/officeDocument/2006/relationships/slideLayout" Target="../slideLayouts/slideLayout15.xml"/><Relationship Id="rId4" Type="http://schemas.openxmlformats.org/officeDocument/2006/relationships/tags" Target="../tags/tag316.xml"/></Relationships>
</file>

<file path=ppt/slides/_rels/slide77.xml.rels><?xml version="1.0" encoding="UTF-8" standalone="yes"?>
<Relationships xmlns="http://schemas.openxmlformats.org/package/2006/relationships"><Relationship Id="rId3" Type="http://schemas.openxmlformats.org/officeDocument/2006/relationships/tags" Target="../tags/tag319.xml"/><Relationship Id="rId7" Type="http://schemas.openxmlformats.org/officeDocument/2006/relationships/image" Target="../media/image31.png"/><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notesSlide" Target="../notesSlides/notesSlide76.xml"/><Relationship Id="rId5" Type="http://schemas.openxmlformats.org/officeDocument/2006/relationships/slideLayout" Target="../slideLayouts/slideLayout15.xml"/><Relationship Id="rId4" Type="http://schemas.openxmlformats.org/officeDocument/2006/relationships/tags" Target="../tags/tag320.xml"/></Relationships>
</file>

<file path=ppt/slides/_rels/slide78.xml.rels><?xml version="1.0" encoding="UTF-8" standalone="yes"?>
<Relationships xmlns="http://schemas.openxmlformats.org/package/2006/relationships"><Relationship Id="rId3" Type="http://schemas.openxmlformats.org/officeDocument/2006/relationships/tags" Target="../tags/tag323.xml"/><Relationship Id="rId7" Type="http://schemas.openxmlformats.org/officeDocument/2006/relationships/image" Target="../media/image3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notesSlide" Target="../notesSlides/notesSlide77.xml"/><Relationship Id="rId5" Type="http://schemas.openxmlformats.org/officeDocument/2006/relationships/slideLayout" Target="../slideLayouts/slideLayout15.xml"/><Relationship Id="rId4" Type="http://schemas.openxmlformats.org/officeDocument/2006/relationships/tags" Target="../tags/tag324.xml"/></Relationships>
</file>

<file path=ppt/slides/_rels/slide79.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notesSlide" Target="../notesSlides/notesSlide78.xml"/><Relationship Id="rId5" Type="http://schemas.openxmlformats.org/officeDocument/2006/relationships/slideLayout" Target="../slideLayouts/slideLayout15.xml"/><Relationship Id="rId4" Type="http://schemas.openxmlformats.org/officeDocument/2006/relationships/tags" Target="../tags/tag328.xml"/></Relationships>
</file>

<file path=ppt/slides/_rels/slide8.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tags" Target="../tags/tag31.xml"/></Relationships>
</file>

<file path=ppt/slides/_rels/slide80.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image" Target="../media/image33.png"/><Relationship Id="rId5" Type="http://schemas.openxmlformats.org/officeDocument/2006/relationships/notesSlide" Target="../notesSlides/notesSlide79.xml"/><Relationship Id="rId4"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image" Target="../media/image34.png"/><Relationship Id="rId5" Type="http://schemas.openxmlformats.org/officeDocument/2006/relationships/notesSlide" Target="../notesSlides/notesSlide80.xml"/><Relationship Id="rId4"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image" Target="../media/image35.png"/><Relationship Id="rId5" Type="http://schemas.openxmlformats.org/officeDocument/2006/relationships/notesSlide" Target="../notesSlides/notesSlide81.xml"/><Relationship Id="rId4"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image" Target="../media/image36.png"/><Relationship Id="rId5" Type="http://schemas.openxmlformats.org/officeDocument/2006/relationships/notesSlide" Target="../notesSlides/notesSlide82.xml"/><Relationship Id="rId4"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image" Target="../media/image37.png"/><Relationship Id="rId5" Type="http://schemas.openxmlformats.org/officeDocument/2006/relationships/notesSlide" Target="../notesSlides/notesSlide83.xml"/><Relationship Id="rId4"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tags" Target="../tags/tag346.xml"/><Relationship Id="rId7" Type="http://schemas.openxmlformats.org/officeDocument/2006/relationships/image" Target="../media/image38.png"/><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notesSlide" Target="../notesSlides/notesSlide84.xml"/><Relationship Id="rId5" Type="http://schemas.openxmlformats.org/officeDocument/2006/relationships/slideLayout" Target="../slideLayouts/slideLayout15.xml"/><Relationship Id="rId4" Type="http://schemas.openxmlformats.org/officeDocument/2006/relationships/tags" Target="../tags/tag347.xml"/></Relationships>
</file>

<file path=ppt/slides/_rels/slide86.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image" Target="../media/image39.png"/><Relationship Id="rId5" Type="http://schemas.openxmlformats.org/officeDocument/2006/relationships/notesSlide" Target="../notesSlides/notesSlide85.xml"/><Relationship Id="rId4"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3" Type="http://schemas.openxmlformats.org/officeDocument/2006/relationships/tags" Target="../tags/tag353.xml"/><Relationship Id="rId7" Type="http://schemas.openxmlformats.org/officeDocument/2006/relationships/image" Target="../media/image41.png"/><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40.png"/><Relationship Id="rId5" Type="http://schemas.openxmlformats.org/officeDocument/2006/relationships/notesSlide" Target="../notesSlides/notesSlide86.xml"/><Relationship Id="rId4"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tags" Target="../tags/tag356.xml"/><Relationship Id="rId7" Type="http://schemas.openxmlformats.org/officeDocument/2006/relationships/image" Target="../media/image43.png"/><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image" Target="../media/image42.png"/><Relationship Id="rId5" Type="http://schemas.openxmlformats.org/officeDocument/2006/relationships/notesSlide" Target="../notesSlides/notesSlide87.xml"/><Relationship Id="rId4"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tags" Target="../tags/tag359.xml"/><Relationship Id="rId7" Type="http://schemas.openxmlformats.org/officeDocument/2006/relationships/image" Target="../media/image45.png"/><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image" Target="../media/image44.png"/><Relationship Id="rId5" Type="http://schemas.openxmlformats.org/officeDocument/2006/relationships/notesSlide" Target="../notesSlides/notesSlide88.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tags" Target="../tags/tag35.xml"/></Relationships>
</file>

<file path=ppt/slides/_rels/slide90.xml.rels><?xml version="1.0" encoding="UTF-8" standalone="yes"?>
<Relationships xmlns="http://schemas.openxmlformats.org/package/2006/relationships"><Relationship Id="rId3" Type="http://schemas.openxmlformats.org/officeDocument/2006/relationships/tags" Target="../tags/tag362.xml"/><Relationship Id="rId7" Type="http://schemas.openxmlformats.org/officeDocument/2006/relationships/image" Target="../media/image47.png"/><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image" Target="../media/image46.png"/><Relationship Id="rId5" Type="http://schemas.openxmlformats.org/officeDocument/2006/relationships/notesSlide" Target="../notesSlides/notesSlide89.xml"/><Relationship Id="rId4"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tags" Target="../tags/tag365.xml"/><Relationship Id="rId7" Type="http://schemas.openxmlformats.org/officeDocument/2006/relationships/image" Target="../media/image49.png"/><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image" Target="../media/image48.png"/><Relationship Id="rId5" Type="http://schemas.openxmlformats.org/officeDocument/2006/relationships/notesSlide" Target="../notesSlides/notesSlide90.xml"/><Relationship Id="rId4"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5" Type="http://schemas.openxmlformats.org/officeDocument/2006/relationships/notesSlide" Target="../notesSlides/notesSlide91.xml"/><Relationship Id="rId4"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5" Type="http://schemas.openxmlformats.org/officeDocument/2006/relationships/notesSlide" Target="../notesSlides/notesSlide92.xml"/><Relationship Id="rId4"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 Id="rId5" Type="http://schemas.openxmlformats.org/officeDocument/2006/relationships/notesSlide" Target="../notesSlides/notesSlide93.xml"/><Relationship Id="rId4"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8" Type="http://schemas.openxmlformats.org/officeDocument/2006/relationships/tags" Target="../tags/tag382.xml"/><Relationship Id="rId13" Type="http://schemas.openxmlformats.org/officeDocument/2006/relationships/slideLayout" Target="../slideLayouts/slideLayout15.xml"/><Relationship Id="rId3" Type="http://schemas.openxmlformats.org/officeDocument/2006/relationships/tags" Target="../tags/tag377.xml"/><Relationship Id="rId7" Type="http://schemas.openxmlformats.org/officeDocument/2006/relationships/tags" Target="../tags/tag381.xml"/><Relationship Id="rId12" Type="http://schemas.openxmlformats.org/officeDocument/2006/relationships/tags" Target="../tags/tag386.xml"/><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tags" Target="../tags/tag380.xml"/><Relationship Id="rId11" Type="http://schemas.openxmlformats.org/officeDocument/2006/relationships/tags" Target="../tags/tag385.xml"/><Relationship Id="rId5" Type="http://schemas.openxmlformats.org/officeDocument/2006/relationships/tags" Target="../tags/tag379.xml"/><Relationship Id="rId10" Type="http://schemas.openxmlformats.org/officeDocument/2006/relationships/tags" Target="../tags/tag384.xml"/><Relationship Id="rId4" Type="http://schemas.openxmlformats.org/officeDocument/2006/relationships/tags" Target="../tags/tag378.xml"/><Relationship Id="rId9" Type="http://schemas.openxmlformats.org/officeDocument/2006/relationships/tags" Target="../tags/tag383.xml"/><Relationship Id="rId14" Type="http://schemas.openxmlformats.org/officeDocument/2006/relationships/notesSlide" Target="../notesSlides/notesSlide94.xml"/></Relationships>
</file>

<file path=ppt/slides/_rels/slide96.xml.rels><?xml version="1.0" encoding="UTF-8" standalone="yes"?>
<Relationships xmlns="http://schemas.openxmlformats.org/package/2006/relationships"><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 Id="rId5" Type="http://schemas.openxmlformats.org/officeDocument/2006/relationships/notesSlide" Target="../notesSlides/notesSlide95.xml"/><Relationship Id="rId4"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tags" Target="../tags/tag392.xml"/><Relationship Id="rId7" Type="http://schemas.openxmlformats.org/officeDocument/2006/relationships/image" Target="../media/image51.png"/><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image" Target="../media/image50.png"/><Relationship Id="rId5" Type="http://schemas.openxmlformats.org/officeDocument/2006/relationships/notesSlide" Target="../notesSlides/notesSlide96.xml"/><Relationship Id="rId4"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image" Target="../media/image52.png"/><Relationship Id="rId5" Type="http://schemas.openxmlformats.org/officeDocument/2006/relationships/notesSlide" Target="../notesSlides/notesSlide97.xml"/><Relationship Id="rId4"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image" Target="../media/image53.png"/><Relationship Id="rId5" Type="http://schemas.openxmlformats.org/officeDocument/2006/relationships/notesSlide" Target="../notesSlides/notesSlide98.xml"/><Relationship Id="rId4"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002274" y="1581546"/>
            <a:ext cx="9023744" cy="1853101"/>
          </a:xfrm>
        </p:spPr>
        <p:txBody>
          <a:bodyPr>
            <a:normAutofit fontScale="90000"/>
          </a:bodyPr>
          <a:lstStyle/>
          <a:p>
            <a:pPr>
              <a:lnSpc>
                <a:spcPct val="114000"/>
              </a:lnSpc>
            </a:pPr>
            <a:r>
              <a:rPr lang="en-US" altLang="zh-CN" sz="4400" b="0" dirty="0">
                <a:latin typeface="+mn-lt"/>
                <a:ea typeface="+mn-ea"/>
                <a:cs typeface="+mn-ea"/>
                <a:sym typeface="+mn-lt"/>
              </a:rPr>
              <a:t>Python</a:t>
            </a:r>
            <a:r>
              <a:rPr lang="zh-CN" altLang="en-US" sz="4400" b="0" dirty="0">
                <a:latin typeface="+mn-lt"/>
                <a:ea typeface="+mn-ea"/>
                <a:cs typeface="+mn-ea"/>
                <a:sym typeface="+mn-lt"/>
              </a:rPr>
              <a:t>数据分析</a:t>
            </a:r>
            <a:br>
              <a:rPr lang="en-US" altLang="zh-CN" sz="4400" b="0" dirty="0">
                <a:latin typeface="+mn-lt"/>
                <a:ea typeface="+mn-ea"/>
                <a:cs typeface="+mn-ea"/>
                <a:sym typeface="+mn-lt"/>
              </a:rPr>
            </a:br>
            <a:r>
              <a:rPr sz="4800" dirty="0" err="1">
                <a:cs typeface="+mn-ea"/>
                <a:sym typeface="+mn-lt"/>
              </a:rPr>
              <a:t>项目</a:t>
            </a:r>
            <a:r>
              <a:rPr lang="zh-CN" altLang="en-US" sz="4800" dirty="0">
                <a:cs typeface="+mn-ea"/>
                <a:sym typeface="+mn-lt"/>
              </a:rPr>
              <a:t>六</a:t>
            </a:r>
            <a:r>
              <a:rPr sz="4800" dirty="0">
                <a:cs typeface="+mn-ea"/>
                <a:sym typeface="+mn-lt"/>
              </a:rPr>
              <a:t> </a:t>
            </a:r>
            <a:r>
              <a:rPr lang="zh-CN" altLang="en-US" sz="4800" dirty="0">
                <a:cs typeface="+mn-ea"/>
                <a:sym typeface="+mn-lt"/>
              </a:rPr>
              <a:t>“</a:t>
            </a:r>
            <a:r>
              <a:rPr lang="en-US" altLang="zh-CN" sz="4800" dirty="0">
                <a:cs typeface="+mn-ea"/>
                <a:sym typeface="+mn-lt"/>
              </a:rPr>
              <a:t>1+X</a:t>
            </a:r>
            <a:r>
              <a:rPr lang="zh-CN" altLang="en-US" sz="4800" dirty="0">
                <a:cs typeface="+mn-ea"/>
                <a:sym typeface="+mn-lt"/>
              </a:rPr>
              <a:t>”数据应用开发与服务（</a:t>
            </a:r>
            <a:r>
              <a:rPr lang="en-US" altLang="zh-CN" sz="4800" dirty="0">
                <a:cs typeface="+mn-ea"/>
                <a:sym typeface="+mn-lt"/>
              </a:rPr>
              <a:t>Python</a:t>
            </a:r>
            <a:r>
              <a:rPr lang="zh-CN" altLang="en-US" sz="4800" dirty="0">
                <a:cs typeface="+mn-ea"/>
                <a:sym typeface="+mn-lt"/>
              </a:rPr>
              <a:t>）专项集训</a:t>
            </a:r>
            <a:endParaRPr lang="zh-CN" sz="4800" dirty="0">
              <a:cs typeface="+mn-ea"/>
              <a:sym typeface="+mn-lt"/>
            </a:endParaRPr>
          </a:p>
        </p:txBody>
      </p:sp>
      <p:sp>
        <p:nvSpPr>
          <p:cNvPr id="3" name="副标题 2"/>
          <p:cNvSpPr>
            <a:spLocks noGrp="1"/>
          </p:cNvSpPr>
          <p:nvPr>
            <p:ph type="subTitle" idx="1"/>
          </p:nvPr>
        </p:nvSpPr>
        <p:spPr>
          <a:xfrm>
            <a:off x="2983358" y="3894318"/>
            <a:ext cx="6132537" cy="1143661"/>
          </a:xfrm>
        </p:spPr>
        <p:txBody>
          <a:bodyPr>
            <a:normAutofit/>
          </a:bodyPr>
          <a:lstStyle/>
          <a:p>
            <a:r>
              <a:rPr lang="zh-CN" altLang="en-US" sz="2400" dirty="0">
                <a:solidFill>
                  <a:schemeClr val="accent1"/>
                </a:solidFill>
                <a:cs typeface="+mn-ea"/>
                <a:sym typeface="+mn-lt"/>
              </a:rPr>
              <a:t>信息工程学院</a:t>
            </a:r>
            <a:endParaRPr lang="en-US" altLang="zh-CN" sz="2400" dirty="0">
              <a:solidFill>
                <a:schemeClr val="accent1"/>
              </a:solidFill>
              <a:cs typeface="+mn-ea"/>
              <a:sym typeface="+mn-lt"/>
            </a:endParaRPr>
          </a:p>
          <a:p>
            <a:r>
              <a:rPr lang="zh-CN" altLang="en-US" sz="2400" dirty="0">
                <a:solidFill>
                  <a:schemeClr val="accent1"/>
                </a:solidFill>
                <a:cs typeface="+mn-ea"/>
                <a:sym typeface="+mn-lt"/>
              </a:rPr>
              <a:t>主讲人：侯柏苓</a:t>
            </a:r>
            <a:endParaRPr lang="zh-CN" altLang="en-US" dirty="0">
              <a:cs typeface="+mn-ea"/>
              <a:sym typeface="+mn-lt"/>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69797"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算术运算符</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任务2 </a:t>
            </a:r>
            <a:r>
              <a:rPr lang="zh-CN" altLang="en-US" dirty="0"/>
              <a:t> 数据运算</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972800"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算术运算符即在数学中常用的“加、减、乘、除、取余”等运算，基本都是针对于数值类型的数据。加法的符号为“</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，减法的符号为“</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，乘法的符号“*”，除法的运算符“</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取余数的符号</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72BACED-A239-E6B7-EBB9-042040F4CAFA}"/>
              </a:ext>
            </a:extLst>
          </p:cNvPr>
          <p:cNvSpPr/>
          <p:nvPr/>
        </p:nvSpPr>
        <p:spPr bwMode="auto">
          <a:xfrm>
            <a:off x="2125134" y="3005666"/>
            <a:ext cx="6773333" cy="232833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8" name="文本框 7">
            <a:extLst>
              <a:ext uri="{FF2B5EF4-FFF2-40B4-BE49-F238E27FC236}">
                <a16:creationId xmlns:a16="http://schemas.microsoft.com/office/drawing/2014/main" id="{02973CB4-A504-CA6B-FD68-93762E458888}"/>
              </a:ext>
            </a:extLst>
          </p:cNvPr>
          <p:cNvSpPr txBox="1"/>
          <p:nvPr/>
        </p:nvSpPr>
        <p:spPr>
          <a:xfrm>
            <a:off x="2409074" y="3242733"/>
            <a:ext cx="3686926" cy="2031325"/>
          </a:xfrm>
          <a:prstGeom prst="rect">
            <a:avLst/>
          </a:prstGeom>
          <a:noFill/>
        </p:spPr>
        <p:txBody>
          <a:bodyPr wrap="square">
            <a:spAutoFit/>
          </a:bodyPr>
          <a:lstStyle/>
          <a:p>
            <a:r>
              <a:rPr lang="en-US" altLang="zh-CN" dirty="0">
                <a:solidFill>
                  <a:srgbClr val="000000"/>
                </a:solidFill>
                <a:latin typeface="微软雅黑" panose="020B0503020204020204" pitchFamily="34" charset="-122"/>
                <a:ea typeface="微软雅黑" panose="020B0503020204020204" pitchFamily="34" charset="-122"/>
              </a:rPr>
              <a:t>a2 = 20</a:t>
            </a:r>
          </a:p>
          <a:p>
            <a:r>
              <a:rPr lang="en-US" altLang="zh-CN" dirty="0">
                <a:solidFill>
                  <a:srgbClr val="000000"/>
                </a:solidFill>
                <a:latin typeface="微软雅黑" panose="020B0503020204020204" pitchFamily="34" charset="-122"/>
                <a:ea typeface="微软雅黑" panose="020B0503020204020204" pitchFamily="34" charset="-122"/>
              </a:rPr>
              <a:t>b2= 4</a:t>
            </a:r>
          </a:p>
          <a:p>
            <a:r>
              <a:rPr lang="en-US" altLang="zh-CN" dirty="0">
                <a:solidFill>
                  <a:srgbClr val="000000"/>
                </a:solidFill>
                <a:latin typeface="微软雅黑" panose="020B0503020204020204" pitchFamily="34" charset="-122"/>
                <a:ea typeface="微软雅黑" panose="020B0503020204020204" pitchFamily="34" charset="-122"/>
              </a:rPr>
              <a:t>print(a2+b2)  # </a:t>
            </a:r>
            <a:r>
              <a:rPr lang="zh-CN" altLang="en-US" dirty="0">
                <a:solidFill>
                  <a:srgbClr val="000000"/>
                </a:solidFill>
                <a:latin typeface="微软雅黑" panose="020B0503020204020204" pitchFamily="34" charset="-122"/>
                <a:ea typeface="微软雅黑" panose="020B0503020204020204" pitchFamily="34" charset="-122"/>
              </a:rPr>
              <a:t>加法运算</a:t>
            </a:r>
          </a:p>
          <a:p>
            <a:r>
              <a:rPr lang="en-US" altLang="zh-CN" dirty="0">
                <a:solidFill>
                  <a:srgbClr val="000000"/>
                </a:solidFill>
                <a:latin typeface="微软雅黑" panose="020B0503020204020204" pitchFamily="34" charset="-122"/>
                <a:ea typeface="微软雅黑" panose="020B0503020204020204" pitchFamily="34" charset="-122"/>
              </a:rPr>
              <a:t>print(a2-b2)   # </a:t>
            </a:r>
            <a:r>
              <a:rPr lang="zh-CN" altLang="en-US" dirty="0">
                <a:solidFill>
                  <a:srgbClr val="000000"/>
                </a:solidFill>
                <a:latin typeface="微软雅黑" panose="020B0503020204020204" pitchFamily="34" charset="-122"/>
                <a:ea typeface="微软雅黑" panose="020B0503020204020204" pitchFamily="34" charset="-122"/>
              </a:rPr>
              <a:t>减法运算</a:t>
            </a:r>
            <a:endParaRPr lang="en-US" altLang="zh-CN" dirty="0">
              <a:solidFill>
                <a:srgbClr val="000000"/>
              </a:solidFill>
              <a:latin typeface="微软雅黑" panose="020B0503020204020204" pitchFamily="34" charset="-122"/>
              <a:ea typeface="微软雅黑" panose="020B0503020204020204" pitchFamily="34" charset="-122"/>
            </a:endParaRPr>
          </a:p>
          <a:p>
            <a:r>
              <a:rPr lang="en-US" altLang="zh-CN" dirty="0">
                <a:solidFill>
                  <a:srgbClr val="000000"/>
                </a:solidFill>
                <a:latin typeface="微软雅黑" panose="020B0503020204020204" pitchFamily="34" charset="-122"/>
                <a:ea typeface="微软雅黑" panose="020B0503020204020204" pitchFamily="34" charset="-122"/>
              </a:rPr>
              <a:t>print(a2*b2)   # </a:t>
            </a:r>
            <a:r>
              <a:rPr lang="zh-CN" altLang="en-US" dirty="0">
                <a:solidFill>
                  <a:srgbClr val="000000"/>
                </a:solidFill>
                <a:latin typeface="微软雅黑" panose="020B0503020204020204" pitchFamily="34" charset="-122"/>
                <a:ea typeface="微软雅黑" panose="020B0503020204020204" pitchFamily="34" charset="-122"/>
              </a:rPr>
              <a:t>乘法运算</a:t>
            </a:r>
          </a:p>
          <a:p>
            <a:r>
              <a:rPr lang="en-US" altLang="zh-CN" dirty="0">
                <a:solidFill>
                  <a:srgbClr val="000000"/>
                </a:solidFill>
                <a:latin typeface="微软雅黑" panose="020B0503020204020204" pitchFamily="34" charset="-122"/>
                <a:ea typeface="微软雅黑" panose="020B0503020204020204" pitchFamily="34" charset="-122"/>
              </a:rPr>
              <a:t>print(a2/b2)   # </a:t>
            </a:r>
            <a:r>
              <a:rPr lang="zh-CN" altLang="en-US" dirty="0">
                <a:solidFill>
                  <a:srgbClr val="000000"/>
                </a:solidFill>
                <a:latin typeface="微软雅黑" panose="020B0503020204020204" pitchFamily="34" charset="-122"/>
                <a:ea typeface="微软雅黑" panose="020B0503020204020204" pitchFamily="34" charset="-122"/>
              </a:rPr>
              <a:t>除法运算</a:t>
            </a:r>
            <a:endParaRPr lang="en-US" altLang="zh-CN" dirty="0">
              <a:solidFill>
                <a:srgbClr val="000000"/>
              </a:solidFill>
              <a:latin typeface="微软雅黑" panose="020B0503020204020204" pitchFamily="34" charset="-122"/>
              <a:ea typeface="微软雅黑" panose="020B0503020204020204" pitchFamily="34" charset="-122"/>
            </a:endParaRPr>
          </a:p>
          <a:p>
            <a:r>
              <a:rPr lang="en-US" altLang="zh-CN" dirty="0">
                <a:solidFill>
                  <a:srgbClr val="000000"/>
                </a:solidFill>
                <a:latin typeface="微软雅黑" panose="020B0503020204020204" pitchFamily="34" charset="-122"/>
                <a:ea typeface="微软雅黑" panose="020B0503020204020204" pitchFamily="34" charset="-122"/>
              </a:rPr>
              <a:t>print(a2%b2) # </a:t>
            </a:r>
            <a:r>
              <a:rPr lang="zh-CN" altLang="en-US" dirty="0">
                <a:solidFill>
                  <a:srgbClr val="000000"/>
                </a:solidFill>
                <a:latin typeface="微软雅黑" panose="020B0503020204020204" pitchFamily="34" charset="-122"/>
                <a:ea typeface="微软雅黑" panose="020B0503020204020204" pitchFamily="34" charset="-122"/>
              </a:rPr>
              <a:t>取余法运算</a:t>
            </a:r>
          </a:p>
        </p:txBody>
      </p:sp>
    </p:spTree>
    <p:extLst>
      <p:ext uri="{BB962C8B-B14F-4D97-AF65-F5344CB8AC3E}">
        <p14:creationId xmlns:p14="http://schemas.microsoft.com/office/powerpoint/2010/main" val="28037742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数据缺失值</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727145"/>
            <a:ext cx="11167872"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然后，根据行号通过</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data.loc</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[19:22,:]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来查看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行前后位置（即</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19~22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INDUS”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位置上的数据，此时，缺失数据的前后都为同一个数据。</a:t>
            </a:r>
          </a:p>
        </p:txBody>
      </p:sp>
      <p:pic>
        <p:nvPicPr>
          <p:cNvPr id="8" name="图片 7">
            <a:extLst>
              <a:ext uri="{FF2B5EF4-FFF2-40B4-BE49-F238E27FC236}">
                <a16:creationId xmlns:a16="http://schemas.microsoft.com/office/drawing/2014/main" id="{39ACDBD6-4D6A-5E0D-3831-3E52C3889565}"/>
              </a:ext>
            </a:extLst>
          </p:cNvPr>
          <p:cNvPicPr>
            <a:picLocks noChangeAspect="1"/>
          </p:cNvPicPr>
          <p:nvPr/>
        </p:nvPicPr>
        <p:blipFill>
          <a:blip r:embed="rId6"/>
          <a:stretch>
            <a:fillRect/>
          </a:stretch>
        </p:blipFill>
        <p:spPr>
          <a:xfrm>
            <a:off x="1711642" y="2688434"/>
            <a:ext cx="6868795" cy="1894840"/>
          </a:xfrm>
          <a:prstGeom prst="rect">
            <a:avLst/>
          </a:prstGeom>
        </p:spPr>
      </p:pic>
      <p:sp>
        <p:nvSpPr>
          <p:cNvPr id="9" name="文本框 8">
            <a:extLst>
              <a:ext uri="{FF2B5EF4-FFF2-40B4-BE49-F238E27FC236}">
                <a16:creationId xmlns:a16="http://schemas.microsoft.com/office/drawing/2014/main" id="{5D3E96BF-EF45-CE56-C95E-66A955DA5017}"/>
              </a:ext>
            </a:extLst>
          </p:cNvPr>
          <p:cNvSpPr txBox="1"/>
          <p:nvPr/>
        </p:nvSpPr>
        <p:spPr>
          <a:xfrm>
            <a:off x="512064" y="4692432"/>
            <a:ext cx="11167872"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因此，可以选用缺失值的后一个值进行填充。</a:t>
            </a:r>
          </a:p>
        </p:txBody>
      </p:sp>
    </p:spTree>
    <p:extLst>
      <p:ext uri="{BB962C8B-B14F-4D97-AF65-F5344CB8AC3E}">
        <p14:creationId xmlns:p14="http://schemas.microsoft.com/office/powerpoint/2010/main" val="29244004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数据缺失值</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727145"/>
            <a:ext cx="11167872"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调用</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fillna</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函数来进行数据的填充，其中，参数</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method</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取值为‘</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ffill</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bfill</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分别表示使用前一个数填充或后一个数值进行填充，参数</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表示填充后的数据覆盖原数据，最终，查看第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INDUS”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列的数据变为了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8.14</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9" name="文本框 8">
            <a:extLst>
              <a:ext uri="{FF2B5EF4-FFF2-40B4-BE49-F238E27FC236}">
                <a16:creationId xmlns:a16="http://schemas.microsoft.com/office/drawing/2014/main" id="{5D3E96BF-EF45-CE56-C95E-66A955DA5017}"/>
              </a:ext>
            </a:extLst>
          </p:cNvPr>
          <p:cNvSpPr txBox="1"/>
          <p:nvPr/>
        </p:nvSpPr>
        <p:spPr>
          <a:xfrm>
            <a:off x="5099946" y="3740019"/>
            <a:ext cx="11167872"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对“</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NOX”</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TAX”</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列中的缺失值进行同样的处理。</a:t>
            </a:r>
          </a:p>
        </p:txBody>
      </p:sp>
      <p:pic>
        <p:nvPicPr>
          <p:cNvPr id="3" name="图片 2">
            <a:extLst>
              <a:ext uri="{FF2B5EF4-FFF2-40B4-BE49-F238E27FC236}">
                <a16:creationId xmlns:a16="http://schemas.microsoft.com/office/drawing/2014/main" id="{FD12E097-C502-5B0B-2381-D10381292C22}"/>
              </a:ext>
            </a:extLst>
          </p:cNvPr>
          <p:cNvPicPr>
            <a:picLocks noChangeAspect="1"/>
          </p:cNvPicPr>
          <p:nvPr/>
        </p:nvPicPr>
        <p:blipFill rotWithShape="1">
          <a:blip r:embed="rId6"/>
          <a:srcRect r="25549"/>
          <a:stretch/>
        </p:blipFill>
        <p:spPr bwMode="auto">
          <a:xfrm>
            <a:off x="611088" y="3150099"/>
            <a:ext cx="4290810" cy="3661385"/>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8190B0B5-3A20-61B3-D21C-87E65141D0C5}"/>
              </a:ext>
            </a:extLst>
          </p:cNvPr>
          <p:cNvPicPr>
            <a:picLocks noChangeAspect="1"/>
          </p:cNvPicPr>
          <p:nvPr/>
        </p:nvPicPr>
        <p:blipFill rotWithShape="1">
          <a:blip r:embed="rId7"/>
          <a:srcRect t="1" r="16402" b="-19605"/>
          <a:stretch/>
        </p:blipFill>
        <p:spPr>
          <a:xfrm>
            <a:off x="5403849" y="4471594"/>
            <a:ext cx="6910951" cy="1205306"/>
          </a:xfrm>
          <a:prstGeom prst="rect">
            <a:avLst/>
          </a:prstGeom>
        </p:spPr>
      </p:pic>
    </p:spTree>
    <p:extLst>
      <p:ext uri="{BB962C8B-B14F-4D97-AF65-F5344CB8AC3E}">
        <p14:creationId xmlns:p14="http://schemas.microsoft.com/office/powerpoint/2010/main" val="173930465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97842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数据重复值</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727145"/>
            <a:ext cx="11167872"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）重复值的检测：数据的重复主要指的行数据与之前的某些行数据重复。行数据的重复需要判断某一行数据与之前行有重复。</a:t>
            </a:r>
          </a:p>
        </p:txBody>
      </p:sp>
      <p:sp>
        <p:nvSpPr>
          <p:cNvPr id="9" name="文本框 8">
            <a:extLst>
              <a:ext uri="{FF2B5EF4-FFF2-40B4-BE49-F238E27FC236}">
                <a16:creationId xmlns:a16="http://schemas.microsoft.com/office/drawing/2014/main" id="{5D3E96BF-EF45-CE56-C95E-66A955DA5017}"/>
              </a:ext>
            </a:extLst>
          </p:cNvPr>
          <p:cNvSpPr txBox="1"/>
          <p:nvPr/>
        </p:nvSpPr>
        <p:spPr>
          <a:xfrm>
            <a:off x="512064" y="3688922"/>
            <a:ext cx="11167872"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直接在表格数据对象</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中调用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duplicated().sum()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统计相同行的数量，输出结果为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标明在整个表格中有</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行内容有之前行有重复。</a:t>
            </a:r>
          </a:p>
        </p:txBody>
      </p:sp>
      <p:pic>
        <p:nvPicPr>
          <p:cNvPr id="8" name="图片 7">
            <a:extLst>
              <a:ext uri="{FF2B5EF4-FFF2-40B4-BE49-F238E27FC236}">
                <a16:creationId xmlns:a16="http://schemas.microsoft.com/office/drawing/2014/main" id="{28562F4F-86EF-C546-4A65-70FAB671597E}"/>
              </a:ext>
            </a:extLst>
          </p:cNvPr>
          <p:cNvPicPr>
            <a:picLocks noChangeAspect="1"/>
          </p:cNvPicPr>
          <p:nvPr/>
        </p:nvPicPr>
        <p:blipFill rotWithShape="1">
          <a:blip r:embed="rId6"/>
          <a:srcRect t="14477" b="7394"/>
          <a:stretch/>
        </p:blipFill>
        <p:spPr bwMode="auto">
          <a:xfrm>
            <a:off x="4216401" y="2717990"/>
            <a:ext cx="4096702" cy="92953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7113889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数据重复值</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512064" y="3954918"/>
            <a:ext cx="11167872"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将</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data.duplicated</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作为条件置于</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data.loc</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中的行索引的位置上即可筛选出重复值所在行的内容。从结果可以看出行号为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123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的行数据与之前的某些行有重复，行号为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169</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的行数据与之前的某些行有重复。</a:t>
            </a:r>
          </a:p>
        </p:txBody>
      </p:sp>
      <p:pic>
        <p:nvPicPr>
          <p:cNvPr id="3" name="图片 2">
            <a:extLst>
              <a:ext uri="{FF2B5EF4-FFF2-40B4-BE49-F238E27FC236}">
                <a16:creationId xmlns:a16="http://schemas.microsoft.com/office/drawing/2014/main" id="{22253214-BA01-E4BE-463A-3C74BE1C6649}"/>
              </a:ext>
            </a:extLst>
          </p:cNvPr>
          <p:cNvPicPr>
            <a:picLocks noChangeAspect="1"/>
          </p:cNvPicPr>
          <p:nvPr/>
        </p:nvPicPr>
        <p:blipFill rotWithShape="1">
          <a:blip r:embed="rId6"/>
          <a:srcRect t="5288" b="4759"/>
          <a:stretch/>
        </p:blipFill>
        <p:spPr bwMode="auto">
          <a:xfrm>
            <a:off x="1222409" y="2057278"/>
            <a:ext cx="9184857" cy="160248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0200102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数据重复值</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927612"/>
            <a:ext cx="11167872"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）重复数据的处理：重复值的常用的处理方式是删除多次的行只保留其中一次内容。</a:t>
            </a:r>
          </a:p>
        </p:txBody>
      </p:sp>
      <p:pic>
        <p:nvPicPr>
          <p:cNvPr id="7" name="图片 6">
            <a:extLst>
              <a:ext uri="{FF2B5EF4-FFF2-40B4-BE49-F238E27FC236}">
                <a16:creationId xmlns:a16="http://schemas.microsoft.com/office/drawing/2014/main" id="{03076416-263A-F713-5CB7-AEE4C8158063}"/>
              </a:ext>
            </a:extLst>
          </p:cNvPr>
          <p:cNvPicPr>
            <a:picLocks noChangeAspect="1"/>
          </p:cNvPicPr>
          <p:nvPr/>
        </p:nvPicPr>
        <p:blipFill rotWithShape="1">
          <a:blip r:embed="rId6"/>
          <a:srcRect b="10187"/>
          <a:stretch/>
        </p:blipFill>
        <p:spPr bwMode="auto">
          <a:xfrm>
            <a:off x="848278" y="2353171"/>
            <a:ext cx="10221196" cy="2405065"/>
          </a:xfrm>
          <a:prstGeom prst="rect">
            <a:avLst/>
          </a:prstGeom>
          <a:ln>
            <a:noFill/>
          </a:ln>
          <a:extLst>
            <a:ext uri="{53640926-AAD7-44D8-BBD7-CCE9431645EC}">
              <a14:shadowObscured xmlns:a14="http://schemas.microsoft.com/office/drawing/2010/main"/>
            </a:ext>
          </a:extLst>
        </p:spPr>
      </p:pic>
      <p:sp>
        <p:nvSpPr>
          <p:cNvPr id="12" name="文本框 11">
            <a:extLst>
              <a:ext uri="{FF2B5EF4-FFF2-40B4-BE49-F238E27FC236}">
                <a16:creationId xmlns:a16="http://schemas.microsoft.com/office/drawing/2014/main" id="{CC4DF377-ADB3-D6E1-78B3-89CE6E066F98}"/>
              </a:ext>
            </a:extLst>
          </p:cNvPr>
          <p:cNvSpPr txBox="1"/>
          <p:nvPr/>
        </p:nvSpPr>
        <p:spPr>
          <a:xfrm>
            <a:off x="848278" y="4937676"/>
            <a:ext cx="11013522" cy="1424621"/>
          </a:xfrm>
          <a:prstGeom prst="rect">
            <a:avLst/>
          </a:prstGeom>
          <a:noFill/>
        </p:spPr>
        <p:txBody>
          <a:bodyPr wrap="square">
            <a:spAutoFit/>
          </a:bodyPr>
          <a:lstStyle/>
          <a:p>
            <a:pPr>
              <a:lnSpc>
                <a:spcPct val="150000"/>
              </a:lnSpc>
            </a:pP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在表格数据中去除重复行使用</a:t>
            </a:r>
            <a:r>
              <a:rPr lang="en-US" altLang="zh-CN" sz="2000" dirty="0" err="1">
                <a:effectLst/>
                <a:latin typeface="Times New Roman" panose="02020603050405020304" pitchFamily="18" charset="0"/>
                <a:ea typeface="宋体" panose="02010600030101010101" pitchFamily="2" charset="-122"/>
              </a:rPr>
              <a:t>drop_duplicates</a:t>
            </a:r>
            <a:r>
              <a:rPr lang="en-US" altLang="zh-CN" sz="2000" dirty="0">
                <a:effectLst/>
                <a:latin typeface="Times New Roman" panose="02020603050405020304" pitchFamily="18" charset="0"/>
                <a:ea typeface="宋体" panose="02010600030101010101" pitchFamily="2" charset="-122"/>
              </a:rPr>
              <a:t>()</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函数，在该函数中参数</a:t>
            </a:r>
            <a:r>
              <a:rPr lang="en-US" altLang="zh-CN" sz="2000" dirty="0">
                <a:effectLst/>
                <a:latin typeface="Times New Roman" panose="02020603050405020304" pitchFamily="18" charset="0"/>
                <a:ea typeface="宋体" panose="02010600030101010101" pitchFamily="2" charset="-122"/>
              </a:rPr>
              <a:t>keep</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值为‘</a:t>
            </a:r>
            <a:r>
              <a:rPr lang="en-US" altLang="zh-CN" sz="2000" dirty="0">
                <a:effectLst/>
                <a:latin typeface="Times New Roman" panose="02020603050405020304" pitchFamily="18" charset="0"/>
                <a:ea typeface="宋体" panose="02010600030101010101" pitchFamily="2" charset="-122"/>
              </a:rPr>
              <a:t>first</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’表示保留重复值当中的第一个出现的位置，</a:t>
            </a:r>
            <a:r>
              <a:rPr lang="en-US" altLang="zh-CN" sz="2000" dirty="0">
                <a:effectLst/>
                <a:latin typeface="Times New Roman" panose="02020603050405020304" pitchFamily="18" charset="0"/>
                <a:ea typeface="宋体" panose="02010600030101010101" pitchFamily="2" charset="-122"/>
              </a:rPr>
              <a:t>keep</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值为‘</a:t>
            </a:r>
            <a:r>
              <a:rPr lang="en-US" altLang="zh-CN" sz="2000" dirty="0">
                <a:effectLst/>
                <a:latin typeface="Times New Roman" panose="02020603050405020304" pitchFamily="18" charset="0"/>
                <a:ea typeface="宋体" panose="02010600030101010101" pitchFamily="2" charset="-122"/>
              </a:rPr>
              <a:t>last</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’表示保留重复值当中最后一次出现的位置。如果要使去除重复行数的结果在原数据上生效，需要将函数中的</a:t>
            </a:r>
            <a:r>
              <a:rPr lang="en-US" altLang="zh-CN" sz="2000" dirty="0" err="1">
                <a:effectLst/>
                <a:latin typeface="Times New Roman" panose="02020603050405020304" pitchFamily="18" charset="0"/>
                <a:ea typeface="宋体" panose="02010600030101010101" pitchFamily="2" charset="-122"/>
              </a:rPr>
              <a:t>inplace</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参数设置为</a:t>
            </a:r>
            <a:r>
              <a:rPr lang="en-US" altLang="zh-CN" sz="2000" dirty="0">
                <a:effectLst/>
                <a:latin typeface="Times New Roman" panose="02020603050405020304" pitchFamily="18" charset="0"/>
                <a:ea typeface="宋体" panose="02010600030101010101" pitchFamily="2" charset="-122"/>
              </a:rPr>
              <a:t>True</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a:p>
        </p:txBody>
      </p:sp>
    </p:spTree>
    <p:extLst>
      <p:ext uri="{BB962C8B-B14F-4D97-AF65-F5344CB8AC3E}">
        <p14:creationId xmlns:p14="http://schemas.microsoft.com/office/powerpoint/2010/main" val="320854527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数据重复值</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927612"/>
            <a:ext cx="11167872"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输出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121~124</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行内容从结果中可以发现，因为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keep=first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保留第一次出现的重复值，所以重复内容对应的行号</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123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被消除了，因此，需要将剩下的行号重新设置。</a:t>
            </a:r>
          </a:p>
        </p:txBody>
      </p:sp>
      <p:sp>
        <p:nvSpPr>
          <p:cNvPr id="12" name="文本框 11">
            <a:extLst>
              <a:ext uri="{FF2B5EF4-FFF2-40B4-BE49-F238E27FC236}">
                <a16:creationId xmlns:a16="http://schemas.microsoft.com/office/drawing/2014/main" id="{CC4DF377-ADB3-D6E1-78B3-89CE6E066F98}"/>
              </a:ext>
            </a:extLst>
          </p:cNvPr>
          <p:cNvSpPr txBox="1"/>
          <p:nvPr/>
        </p:nvSpPr>
        <p:spPr>
          <a:xfrm>
            <a:off x="589239" y="5094329"/>
            <a:ext cx="11013522" cy="962956"/>
          </a:xfrm>
          <a:prstGeom prst="rect">
            <a:avLst/>
          </a:prstGeom>
          <a:noFill/>
        </p:spPr>
        <p:txBody>
          <a:bodyPr wrap="square">
            <a:spAutoFit/>
          </a:bodyPr>
          <a:lstStyle/>
          <a:p>
            <a:pPr>
              <a:lnSpc>
                <a:spcPct val="150000"/>
              </a:lnSpc>
            </a:pP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删除两个重复数据后此时行数变为</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506</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行，如图</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6.3-10 </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所示用列表生成器生成一个从</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到</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506</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列表；对</a:t>
            </a:r>
            <a:r>
              <a:rPr lang="en-US" altLang="zh-CN" sz="2000" dirty="0" err="1">
                <a:effectLst/>
                <a:latin typeface="Times New Roman" panose="02020603050405020304" pitchFamily="18" charset="0"/>
                <a:ea typeface="宋体" panose="02010600030101010101" pitchFamily="2" charset="-122"/>
                <a:cs typeface="Times New Roman" panose="02020603050405020304" pitchFamily="18" charset="0"/>
              </a:rPr>
              <a:t>data.index</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属性对应的行号按照列表中从</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到</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506</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的顺序重新设置行号。</a:t>
            </a:r>
            <a:endParaRPr lang="zh-CN" altLang="en-US" sz="2000" dirty="0"/>
          </a:p>
        </p:txBody>
      </p:sp>
      <p:pic>
        <p:nvPicPr>
          <p:cNvPr id="3" name="图片 2">
            <a:extLst>
              <a:ext uri="{FF2B5EF4-FFF2-40B4-BE49-F238E27FC236}">
                <a16:creationId xmlns:a16="http://schemas.microsoft.com/office/drawing/2014/main" id="{8731EC71-EE63-F07A-4F9D-7DD3359BAEE2}"/>
              </a:ext>
            </a:extLst>
          </p:cNvPr>
          <p:cNvPicPr>
            <a:picLocks noChangeAspect="1"/>
          </p:cNvPicPr>
          <p:nvPr/>
        </p:nvPicPr>
        <p:blipFill>
          <a:blip r:embed="rId6"/>
          <a:stretch>
            <a:fillRect/>
          </a:stretch>
        </p:blipFill>
        <p:spPr>
          <a:xfrm>
            <a:off x="1805304" y="2912075"/>
            <a:ext cx="7338696" cy="2159080"/>
          </a:xfrm>
          <a:prstGeom prst="rect">
            <a:avLst/>
          </a:prstGeom>
        </p:spPr>
      </p:pic>
    </p:spTree>
    <p:extLst>
      <p:ext uri="{BB962C8B-B14F-4D97-AF65-F5344CB8AC3E}">
        <p14:creationId xmlns:p14="http://schemas.microsoft.com/office/powerpoint/2010/main" val="170300652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数据异常</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927612"/>
            <a:ext cx="11167872"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）异常数据的检测：当前的列数据为数值类型，可以通过计算离群点方式来判断。</a:t>
            </a:r>
          </a:p>
        </p:txBody>
      </p:sp>
      <p:sp>
        <p:nvSpPr>
          <p:cNvPr id="12" name="文本框 11">
            <a:extLst>
              <a:ext uri="{FF2B5EF4-FFF2-40B4-BE49-F238E27FC236}">
                <a16:creationId xmlns:a16="http://schemas.microsoft.com/office/drawing/2014/main" id="{CC4DF377-ADB3-D6E1-78B3-89CE6E066F98}"/>
              </a:ext>
            </a:extLst>
          </p:cNvPr>
          <p:cNvSpPr txBox="1"/>
          <p:nvPr/>
        </p:nvSpPr>
        <p:spPr>
          <a:xfrm>
            <a:off x="157438" y="4779886"/>
            <a:ext cx="11856761" cy="1886286"/>
          </a:xfrm>
          <a:prstGeom prst="rect">
            <a:avLst/>
          </a:prstGeom>
          <a:noFill/>
        </p:spPr>
        <p:txBody>
          <a:bodyPr wrap="square">
            <a:spAutoFit/>
          </a:bodyPr>
          <a:lstStyle/>
          <a:p>
            <a:pPr>
              <a:lnSpc>
                <a:spcPct val="150000"/>
              </a:lnSpc>
            </a:pP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定义计算离群点函数</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outer(x)</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，参数</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表示传入的列数据，在代码第</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行取出该列的第</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个四分位数</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Q1</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，在代码第</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行取出该列的第</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个四分位数</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Q3</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，四分位差</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IQR</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是指第三个四分位数和第一个四分位数的差，异常值为低于（</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Q1-1.5IQR</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）或高于（</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Q3+1.5IQR</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）的值如第</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行代码所示，最后，返回该列中满足条件的元素所在的行。</a:t>
            </a:r>
            <a:endParaRPr lang="zh-CN" altLang="en-US" sz="2000" dirty="0"/>
          </a:p>
        </p:txBody>
      </p:sp>
      <p:pic>
        <p:nvPicPr>
          <p:cNvPr id="7" name="图片 6">
            <a:extLst>
              <a:ext uri="{FF2B5EF4-FFF2-40B4-BE49-F238E27FC236}">
                <a16:creationId xmlns:a16="http://schemas.microsoft.com/office/drawing/2014/main" id="{F36E2701-1D83-EE30-E9D9-DB6F993A5AB0}"/>
              </a:ext>
            </a:extLst>
          </p:cNvPr>
          <p:cNvPicPr>
            <a:picLocks noChangeAspect="1"/>
          </p:cNvPicPr>
          <p:nvPr/>
        </p:nvPicPr>
        <p:blipFill>
          <a:blip r:embed="rId6"/>
          <a:stretch>
            <a:fillRect/>
          </a:stretch>
        </p:blipFill>
        <p:spPr>
          <a:xfrm>
            <a:off x="2971800" y="2472810"/>
            <a:ext cx="4346609" cy="2163391"/>
          </a:xfrm>
          <a:prstGeom prst="rect">
            <a:avLst/>
          </a:prstGeom>
        </p:spPr>
      </p:pic>
    </p:spTree>
    <p:extLst>
      <p:ext uri="{BB962C8B-B14F-4D97-AF65-F5344CB8AC3E}">
        <p14:creationId xmlns:p14="http://schemas.microsoft.com/office/powerpoint/2010/main" val="97961996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数据异常</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927612"/>
            <a:ext cx="11167872"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接下来，对特征列“</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进行异常检测，首先，调用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outer()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函数将“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列数传入函数中形成条件</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rule1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，然后，将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rule1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置于</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data.loc</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中的行索引位置，从而将“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列中异常值所在的行，异常数据如图中红框所示。</a:t>
            </a:r>
          </a:p>
        </p:txBody>
      </p:sp>
      <p:pic>
        <p:nvPicPr>
          <p:cNvPr id="3" name="图片 2">
            <a:extLst>
              <a:ext uri="{FF2B5EF4-FFF2-40B4-BE49-F238E27FC236}">
                <a16:creationId xmlns:a16="http://schemas.microsoft.com/office/drawing/2014/main" id="{8D304622-1BF4-0005-32AD-CEAFD02F3C9D}"/>
              </a:ext>
            </a:extLst>
          </p:cNvPr>
          <p:cNvPicPr>
            <a:picLocks noChangeAspect="1"/>
          </p:cNvPicPr>
          <p:nvPr/>
        </p:nvPicPr>
        <p:blipFill>
          <a:blip r:embed="rId6"/>
          <a:stretch>
            <a:fillRect/>
          </a:stretch>
        </p:blipFill>
        <p:spPr>
          <a:xfrm>
            <a:off x="2985431" y="3429000"/>
            <a:ext cx="8855441" cy="2182653"/>
          </a:xfrm>
          <a:prstGeom prst="rect">
            <a:avLst/>
          </a:prstGeom>
        </p:spPr>
      </p:pic>
    </p:spTree>
    <p:extLst>
      <p:ext uri="{BB962C8B-B14F-4D97-AF65-F5344CB8AC3E}">
        <p14:creationId xmlns:p14="http://schemas.microsoft.com/office/powerpoint/2010/main" val="427588240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数据异常</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927612"/>
            <a:ext cx="11167872" cy="2346283"/>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）异常数据的处理：对于存在的异常值可以对其进行修改保留该行或者删除。本数据集样本较少，因此，选择修改异常的保留数据。接下来，对特征列“</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进行异常处理；在查询到“</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列中异常值所在行的基础上增加列名“</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即可定位到异常数据，然后，使用“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列中的中位数进行填充；最后，对“</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列中异常值修改后的结果进行展示，发现均已修改为“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列的中位数。</a:t>
            </a:r>
          </a:p>
        </p:txBody>
      </p:sp>
      <p:pic>
        <p:nvPicPr>
          <p:cNvPr id="7" name="图片 6">
            <a:extLst>
              <a:ext uri="{FF2B5EF4-FFF2-40B4-BE49-F238E27FC236}">
                <a16:creationId xmlns:a16="http://schemas.microsoft.com/office/drawing/2014/main" id="{357DF635-B85E-FDA3-6768-16ECC10B56BF}"/>
              </a:ext>
            </a:extLst>
          </p:cNvPr>
          <p:cNvPicPr>
            <a:picLocks noChangeAspect="1"/>
          </p:cNvPicPr>
          <p:nvPr/>
        </p:nvPicPr>
        <p:blipFill>
          <a:blip r:embed="rId6"/>
          <a:stretch>
            <a:fillRect/>
          </a:stretch>
        </p:blipFill>
        <p:spPr>
          <a:xfrm>
            <a:off x="2956335" y="3873500"/>
            <a:ext cx="9235665" cy="2146300"/>
          </a:xfrm>
          <a:prstGeom prst="rect">
            <a:avLst/>
          </a:prstGeom>
        </p:spPr>
      </p:pic>
    </p:spTree>
    <p:extLst>
      <p:ext uri="{BB962C8B-B14F-4D97-AF65-F5344CB8AC3E}">
        <p14:creationId xmlns:p14="http://schemas.microsoft.com/office/powerpoint/2010/main" val="3786819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97842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相关性分析</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2023211"/>
            <a:ext cx="11167872"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    数据集中除了标签列数据，其他每一列数据都代表一种特征，当前，数据集中特征列数目较多，需要剔除一些影响因素较小列，将表现力较强的特征列保留下来。</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pP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A6E7E11E-4333-0049-4DF4-A3CE8BBECF02}"/>
              </a:ext>
            </a:extLst>
          </p:cNvPr>
          <p:cNvSpPr txBox="1"/>
          <p:nvPr/>
        </p:nvSpPr>
        <p:spPr>
          <a:xfrm>
            <a:off x="611088" y="3227589"/>
            <a:ext cx="11178812" cy="874407"/>
          </a:xfrm>
          <a:prstGeom prst="rect">
            <a:avLst/>
          </a:prstGeom>
          <a:noFill/>
        </p:spPr>
        <p:txBody>
          <a:bodyPr wrap="square">
            <a:spAutoFit/>
          </a:bodyPr>
          <a:lstStyle/>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方式一：绘图法：逐列取出特征列与标签列“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绘制散点图，通过散点图的分布判断与标签列“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相关性高的特征列。</a:t>
            </a:r>
          </a:p>
        </p:txBody>
      </p:sp>
    </p:spTree>
    <p:extLst>
      <p:ext uri="{BB962C8B-B14F-4D97-AF65-F5344CB8AC3E}">
        <p14:creationId xmlns:p14="http://schemas.microsoft.com/office/powerpoint/2010/main" val="1577170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685351"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复合赋值运算符</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任务2 </a:t>
            </a:r>
            <a:r>
              <a:rPr lang="zh-CN" altLang="en-US" dirty="0"/>
              <a:t> 数据运算</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复合赋值运算符是将算术运算符与赋值运算符进行结合形成的一种运算符，复合赋值运算符中赋值运算符在算术运算符之后，如：</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等复合赋值运算符。案例如下：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72BACED-A239-E6B7-EBB9-042040F4CAFA}"/>
              </a:ext>
            </a:extLst>
          </p:cNvPr>
          <p:cNvSpPr/>
          <p:nvPr/>
        </p:nvSpPr>
        <p:spPr bwMode="auto">
          <a:xfrm>
            <a:off x="2125134" y="3005666"/>
            <a:ext cx="6773333" cy="2599267"/>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8" name="文本框 7">
            <a:extLst>
              <a:ext uri="{FF2B5EF4-FFF2-40B4-BE49-F238E27FC236}">
                <a16:creationId xmlns:a16="http://schemas.microsoft.com/office/drawing/2014/main" id="{02973CB4-A504-CA6B-FD68-93762E458888}"/>
              </a:ext>
            </a:extLst>
          </p:cNvPr>
          <p:cNvSpPr txBox="1"/>
          <p:nvPr/>
        </p:nvSpPr>
        <p:spPr>
          <a:xfrm>
            <a:off x="2409073" y="3132663"/>
            <a:ext cx="5625793" cy="2308324"/>
          </a:xfrm>
          <a:prstGeom prst="rect">
            <a:avLst/>
          </a:prstGeom>
          <a:noFill/>
        </p:spPr>
        <p:txBody>
          <a:bodyPr wrap="square">
            <a:spAutoFit/>
          </a:bodyPr>
          <a:lstStyle/>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a3 = 20</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b3= 4</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print(a3+=b3)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加法复合运算符</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print(a3-=b3)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减法复合运算符</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print(a3*=b3)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乘法复合运算符</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print(a3/=b3)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除法复合运算符</a:t>
            </a:r>
          </a:p>
          <a:p>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print(a3%=b3)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取余复合运算符</a:t>
            </a:r>
          </a:p>
          <a:p>
            <a:r>
              <a:rPr lang="en-US" altLang="zh-CN" dirty="0">
                <a:latin typeface="微软雅黑" panose="020B0503020204020204" pitchFamily="34" charset="-122"/>
                <a:ea typeface="微软雅黑" panose="020B0503020204020204" pitchFamily="34" charset="-122"/>
              </a:rPr>
              <a:t>p</a:t>
            </a:r>
            <a:r>
              <a:rPr lang="en-US" altLang="zh-CN" sz="1800" dirty="0">
                <a:effectLst/>
                <a:latin typeface="微软雅黑" panose="020B0503020204020204" pitchFamily="34" charset="-122"/>
                <a:ea typeface="微软雅黑" panose="020B0503020204020204" pitchFamily="34" charset="-122"/>
              </a:rPr>
              <a:t>rint(a3//=b3)</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整除复合运算符</a:t>
            </a:r>
            <a:endParaRPr lang="zh-CN" altLang="en-US"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006707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97842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相关性分析</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6402287" y="1713114"/>
            <a:ext cx="5583615" cy="5029390"/>
          </a:xfrm>
          <a:prstGeom prst="rect">
            <a:avLst/>
          </a:prstGeom>
          <a:noFill/>
        </p:spPr>
        <p:txBody>
          <a:bodyPr wrap="square">
            <a:spAutoFit/>
          </a:bodyPr>
          <a:lstStyle/>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导入绘图工具</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matplotlib.pyplot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设置绘制子图，通过参数</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figsize</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设置子图大小；如代码</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4~9</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行所示，首先，取出标签列“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作为横坐标，然后，使用</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for</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循环依次根据列名取出其他列数据，并绘制的散点图分布到不同的子图上，每张子图中的纵坐标显示特征列的名称，最后，如第</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行代码所示将绘制的所有子图显示出来。</a:t>
            </a:r>
            <a:endPar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通过输出结果可以看出，不同的子图表示该特征列与标签列“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的相关程度，其中，红框中所示“</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MR”</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LSTAT”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分别与“</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列呈线性分布，表明这两列与标签列“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的相关性高。</a:t>
            </a:r>
          </a:p>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3" name="图片 2">
            <a:extLst>
              <a:ext uri="{FF2B5EF4-FFF2-40B4-BE49-F238E27FC236}">
                <a16:creationId xmlns:a16="http://schemas.microsoft.com/office/drawing/2014/main" id="{A27C209C-BE0F-D643-8F8E-76AF1A9FC26F}"/>
              </a:ext>
            </a:extLst>
          </p:cNvPr>
          <p:cNvPicPr>
            <a:picLocks noChangeAspect="1"/>
          </p:cNvPicPr>
          <p:nvPr/>
        </p:nvPicPr>
        <p:blipFill rotWithShape="1">
          <a:blip r:embed="rId6"/>
          <a:srcRect r="22190"/>
          <a:stretch/>
        </p:blipFill>
        <p:spPr>
          <a:xfrm>
            <a:off x="0" y="1844196"/>
            <a:ext cx="6299992" cy="2932793"/>
          </a:xfrm>
          <a:prstGeom prst="rect">
            <a:avLst/>
          </a:prstGeom>
        </p:spPr>
      </p:pic>
      <p:pic>
        <p:nvPicPr>
          <p:cNvPr id="7" name="图片 6">
            <a:extLst>
              <a:ext uri="{FF2B5EF4-FFF2-40B4-BE49-F238E27FC236}">
                <a16:creationId xmlns:a16="http://schemas.microsoft.com/office/drawing/2014/main" id="{33018521-356E-05A5-9F2D-B0B2D5A8A65B}"/>
              </a:ext>
            </a:extLst>
          </p:cNvPr>
          <p:cNvPicPr>
            <a:picLocks noChangeAspect="1"/>
          </p:cNvPicPr>
          <p:nvPr/>
        </p:nvPicPr>
        <p:blipFill rotWithShape="1">
          <a:blip r:embed="rId7"/>
          <a:srcRect t="-1" b="1236"/>
          <a:stretch/>
        </p:blipFill>
        <p:spPr bwMode="auto">
          <a:xfrm>
            <a:off x="206097" y="4952655"/>
            <a:ext cx="4365903" cy="30931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361259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97842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相关性分析</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458908"/>
          </a:xfrm>
          <a:prstGeom prst="rect">
            <a:avLst/>
          </a:prstGeom>
          <a:noFill/>
        </p:spPr>
        <p:txBody>
          <a:bodyPr wrap="square">
            <a:spAutoFit/>
          </a:bodyPr>
          <a:lstStyle/>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方式二：计算法</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可以通过</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corr</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函数来计算变量之间的相关性系数来判断变量之间的相关程度。</a:t>
            </a:r>
          </a:p>
        </p:txBody>
      </p:sp>
      <p:pic>
        <p:nvPicPr>
          <p:cNvPr id="3" name="图片 2">
            <a:extLst>
              <a:ext uri="{FF2B5EF4-FFF2-40B4-BE49-F238E27FC236}">
                <a16:creationId xmlns:a16="http://schemas.microsoft.com/office/drawing/2014/main" id="{73DD8528-F033-EE54-A792-96C7A421E42F}"/>
              </a:ext>
            </a:extLst>
          </p:cNvPr>
          <p:cNvPicPr>
            <a:picLocks noChangeAspect="1"/>
          </p:cNvPicPr>
          <p:nvPr/>
        </p:nvPicPr>
        <p:blipFill rotWithShape="1">
          <a:blip r:embed="rId6"/>
          <a:srcRect t="13858" b="11071"/>
          <a:stretch/>
        </p:blipFill>
        <p:spPr bwMode="auto">
          <a:xfrm>
            <a:off x="615054" y="2511306"/>
            <a:ext cx="3552825" cy="527577"/>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6D785E5B-79D4-BB1F-BC07-2A4223B369B5}"/>
              </a:ext>
            </a:extLst>
          </p:cNvPr>
          <p:cNvPicPr>
            <a:picLocks noChangeAspect="1"/>
          </p:cNvPicPr>
          <p:nvPr/>
        </p:nvPicPr>
        <p:blipFill rotWithShape="1">
          <a:blip r:embed="rId7"/>
          <a:srcRect r="794"/>
          <a:stretch/>
        </p:blipFill>
        <p:spPr bwMode="auto">
          <a:xfrm>
            <a:off x="945637" y="3247085"/>
            <a:ext cx="7252726" cy="310791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1382559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97842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相关性分析</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951328" y="1769071"/>
            <a:ext cx="7240672" cy="4613892"/>
          </a:xfrm>
          <a:prstGeom prst="rect">
            <a:avLst/>
          </a:prstGeom>
          <a:noFill/>
        </p:spPr>
        <p:txBody>
          <a:bodyPr wrap="square">
            <a:spAutoFit/>
          </a:bodyPr>
          <a:lstStyle/>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在表格数据对象</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corr</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方法可以计算每一列数据与剩余其他列的相关程度。其中，数据为正数表示正相关，数据为负数表示负相关，相关性的数值在</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的范围之内。数值的绝对值越大表示相关的程度高。因此，通过查看特征“</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列对应的数据可以发现，与“</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相关性较高分别是：“</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LSTAT”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列相关性为</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-0.73</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PTRATIO”</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列相关性为：</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-0.507</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列相关性为：</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0.498</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INDUS”</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列相关性为：</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-0.4837</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p>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为更好地显示相关性处理后的结果，可以通过热力图的方式来对</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data.corr</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进行可视化展示。使用</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seaborn</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heatmap()</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函数来显示</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data.corr</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相关性分析的数据，相关性的数值对应的颜色如图中右侧色带所示。</a:t>
            </a:r>
          </a:p>
        </p:txBody>
      </p:sp>
      <p:pic>
        <p:nvPicPr>
          <p:cNvPr id="9" name="图片 8">
            <a:extLst>
              <a:ext uri="{FF2B5EF4-FFF2-40B4-BE49-F238E27FC236}">
                <a16:creationId xmlns:a16="http://schemas.microsoft.com/office/drawing/2014/main" id="{9A54C7C3-0A16-7A7F-706B-3E64A12C548C}"/>
              </a:ext>
            </a:extLst>
          </p:cNvPr>
          <p:cNvPicPr>
            <a:picLocks noChangeAspect="1"/>
          </p:cNvPicPr>
          <p:nvPr/>
        </p:nvPicPr>
        <p:blipFill>
          <a:blip r:embed="rId6"/>
          <a:stretch>
            <a:fillRect/>
          </a:stretch>
        </p:blipFill>
        <p:spPr>
          <a:xfrm>
            <a:off x="184183" y="2026246"/>
            <a:ext cx="4767145" cy="4247554"/>
          </a:xfrm>
          <a:prstGeom prst="rect">
            <a:avLst/>
          </a:prstGeom>
        </p:spPr>
      </p:pic>
    </p:spTree>
    <p:extLst>
      <p:ext uri="{BB962C8B-B14F-4D97-AF65-F5344CB8AC3E}">
        <p14:creationId xmlns:p14="http://schemas.microsoft.com/office/powerpoint/2010/main" val="303697821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97842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相关性分析</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458908"/>
          </a:xfrm>
          <a:prstGeom prst="rect">
            <a:avLst/>
          </a:prstGeom>
          <a:noFill/>
        </p:spPr>
        <p:txBody>
          <a:bodyPr wrap="square">
            <a:spAutoFit/>
          </a:bodyPr>
          <a:lstStyle/>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在生成的相关性表格中，筛选与某一列相关性强的其他列可以通过如下代码实现</a:t>
            </a:r>
          </a:p>
        </p:txBody>
      </p:sp>
      <p:pic>
        <p:nvPicPr>
          <p:cNvPr id="9" name="图片 8">
            <a:extLst>
              <a:ext uri="{FF2B5EF4-FFF2-40B4-BE49-F238E27FC236}">
                <a16:creationId xmlns:a16="http://schemas.microsoft.com/office/drawing/2014/main" id="{7B910927-F7FC-573B-ED8A-D7275CD2D404}"/>
              </a:ext>
            </a:extLst>
          </p:cNvPr>
          <p:cNvPicPr>
            <a:picLocks noChangeAspect="1"/>
          </p:cNvPicPr>
          <p:nvPr/>
        </p:nvPicPr>
        <p:blipFill>
          <a:blip r:embed="rId6"/>
          <a:stretch>
            <a:fillRect/>
          </a:stretch>
        </p:blipFill>
        <p:spPr>
          <a:xfrm>
            <a:off x="875008" y="2372475"/>
            <a:ext cx="7393984" cy="897878"/>
          </a:xfrm>
          <a:prstGeom prst="rect">
            <a:avLst/>
          </a:prstGeom>
        </p:spPr>
      </p:pic>
      <p:sp>
        <p:nvSpPr>
          <p:cNvPr id="10" name="文本框 9">
            <a:extLst>
              <a:ext uri="{FF2B5EF4-FFF2-40B4-BE49-F238E27FC236}">
                <a16:creationId xmlns:a16="http://schemas.microsoft.com/office/drawing/2014/main" id="{40933FE2-5560-FC4C-5059-015D0EF4A3A5}"/>
              </a:ext>
            </a:extLst>
          </p:cNvPr>
          <p:cNvSpPr txBox="1"/>
          <p:nvPr/>
        </p:nvSpPr>
        <p:spPr>
          <a:xfrm>
            <a:off x="413040" y="3339724"/>
            <a:ext cx="5962360" cy="3367397"/>
          </a:xfrm>
          <a:prstGeom prst="rect">
            <a:avLst/>
          </a:prstGeom>
          <a:noFill/>
        </p:spPr>
        <p:txBody>
          <a:bodyPr wrap="square">
            <a:spAutoFit/>
          </a:bodyPr>
          <a:lstStyle/>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在生成的相关性表中使用</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abs()</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将表中数据进行绝对值运算，然后继续调用</a:t>
            </a:r>
            <a:r>
              <a:rPr lang="en-US" altLang="zh-CN" sz="1800" kern="100" dirty="0" err="1">
                <a:latin typeface="微软雅黑" panose="020B0503020204020204" pitchFamily="34" charset="-122"/>
                <a:ea typeface="微软雅黑" panose="020B0503020204020204" pitchFamily="34" charset="-122"/>
                <a:cs typeface="Times New Roman" panose="02020603050405020304" pitchFamily="18" charset="0"/>
              </a:rPr>
              <a:t>nlargest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方法，传入被筛选列的名字“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和预期查看的相关性强的列数</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并通过</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index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来显示对应列名，即可显示与指定列“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相关性较强的前</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个特征列。因此，本数据集取出与标签列“</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相关的“</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LSTAT”</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PTRATIO”</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RM”</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INDUS”</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TAX”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列，来对原数据</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进行覆盖形成新的数据集</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data</a:t>
            </a:r>
          </a:p>
        </p:txBody>
      </p:sp>
      <p:pic>
        <p:nvPicPr>
          <p:cNvPr id="11" name="图片 10">
            <a:extLst>
              <a:ext uri="{FF2B5EF4-FFF2-40B4-BE49-F238E27FC236}">
                <a16:creationId xmlns:a16="http://schemas.microsoft.com/office/drawing/2014/main" id="{C956A38C-5B7F-3080-F53E-44A40AD1C642}"/>
              </a:ext>
            </a:extLst>
          </p:cNvPr>
          <p:cNvPicPr>
            <a:picLocks noChangeAspect="1"/>
          </p:cNvPicPr>
          <p:nvPr/>
        </p:nvPicPr>
        <p:blipFill>
          <a:blip r:embed="rId7"/>
          <a:stretch>
            <a:fillRect/>
          </a:stretch>
        </p:blipFill>
        <p:spPr>
          <a:xfrm>
            <a:off x="6577330" y="3587648"/>
            <a:ext cx="7682196" cy="2673985"/>
          </a:xfrm>
          <a:prstGeom prst="rect">
            <a:avLst/>
          </a:prstGeom>
        </p:spPr>
      </p:pic>
    </p:spTree>
    <p:extLst>
      <p:ext uri="{BB962C8B-B14F-4D97-AF65-F5344CB8AC3E}">
        <p14:creationId xmlns:p14="http://schemas.microsoft.com/office/powerpoint/2010/main" val="275808003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670650"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数据乱序</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87440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按照原始行号排列的数据相邻两行的某些列的有重复，在后期模型的训练过程当中，会被模型误认为是一种规律，从而使模型的泛化能力降低。</a:t>
            </a:r>
          </a:p>
        </p:txBody>
      </p:sp>
      <p:pic>
        <p:nvPicPr>
          <p:cNvPr id="12" name="图片 11">
            <a:extLst>
              <a:ext uri="{FF2B5EF4-FFF2-40B4-BE49-F238E27FC236}">
                <a16:creationId xmlns:a16="http://schemas.microsoft.com/office/drawing/2014/main" id="{26A64167-182B-07D0-F775-6763A3D580F9}"/>
              </a:ext>
            </a:extLst>
          </p:cNvPr>
          <p:cNvPicPr>
            <a:picLocks noChangeAspect="1"/>
          </p:cNvPicPr>
          <p:nvPr/>
        </p:nvPicPr>
        <p:blipFill>
          <a:blip r:embed="rId6"/>
          <a:stretch>
            <a:fillRect/>
          </a:stretch>
        </p:blipFill>
        <p:spPr>
          <a:xfrm>
            <a:off x="2420228" y="2970626"/>
            <a:ext cx="5379159" cy="2855913"/>
          </a:xfrm>
          <a:prstGeom prst="rect">
            <a:avLst/>
          </a:prstGeom>
        </p:spPr>
      </p:pic>
    </p:spTree>
    <p:extLst>
      <p:ext uri="{BB962C8B-B14F-4D97-AF65-F5344CB8AC3E}">
        <p14:creationId xmlns:p14="http://schemas.microsoft.com/office/powerpoint/2010/main" val="235578393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670650"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数据乱序</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87440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因此，需要按照行号进行打乱操作使数据行重新排列，从而增强训练模型的稳定性。对行号进行乱序操作的代码如下：</a:t>
            </a:r>
            <a:endPar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729CCC23-C219-4BE9-4C21-DC17A2926A16}"/>
              </a:ext>
            </a:extLst>
          </p:cNvPr>
          <p:cNvPicPr>
            <a:picLocks noChangeAspect="1"/>
          </p:cNvPicPr>
          <p:nvPr/>
        </p:nvPicPr>
        <p:blipFill>
          <a:blip r:embed="rId6"/>
          <a:stretch>
            <a:fillRect/>
          </a:stretch>
        </p:blipFill>
        <p:spPr>
          <a:xfrm>
            <a:off x="2083690" y="2471043"/>
            <a:ext cx="6799515" cy="1829740"/>
          </a:xfrm>
          <a:prstGeom prst="rect">
            <a:avLst/>
          </a:prstGeom>
        </p:spPr>
      </p:pic>
      <p:sp>
        <p:nvSpPr>
          <p:cNvPr id="7" name="文本框 6">
            <a:extLst>
              <a:ext uri="{FF2B5EF4-FFF2-40B4-BE49-F238E27FC236}">
                <a16:creationId xmlns:a16="http://schemas.microsoft.com/office/drawing/2014/main" id="{27B66283-DDB8-54D4-7B33-535D94C5F768}"/>
              </a:ext>
            </a:extLst>
          </p:cNvPr>
          <p:cNvSpPr txBox="1"/>
          <p:nvPr/>
        </p:nvSpPr>
        <p:spPr>
          <a:xfrm>
            <a:off x="633594" y="4398483"/>
            <a:ext cx="11178812" cy="1705403"/>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如图中第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行代码所示，根据数据集的行数产生一个行号对应的列表，然后将行号的顺序进行打乱，为了将乱序后的结果固定下来，使用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np.random.seed</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产生一个固定的乱序方式，从而保证每次执行代码时，行号的排列顺序都是同一个顺序，其中的数值</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指的是第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个固定的乱序方式。接下来使用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np.random.shuffle</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函数将行号进行乱序处理，并按照新的行号顺序将数据行进行重新排列。</a:t>
            </a:r>
            <a:endPar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57188313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670650"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数据乱序</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1289905"/>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后调用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reindex()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方法传入乱序后的新行号，将乱序后的数据对原数据使用赋值语句进行覆盖，从输出的行号可以看出数据的顺序已经被打乱了。对打乱后的行数据保存数据部分不变，重新设置行号使其从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开始顺序编号。</a:t>
            </a:r>
            <a:endPar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27B66283-DDB8-54D4-7B33-535D94C5F768}"/>
              </a:ext>
            </a:extLst>
          </p:cNvPr>
          <p:cNvSpPr txBox="1"/>
          <p:nvPr/>
        </p:nvSpPr>
        <p:spPr>
          <a:xfrm>
            <a:off x="595494" y="5262564"/>
            <a:ext cx="11178812" cy="1289905"/>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通过表格数据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reset_index</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方法对原始数据的行号进行修改，通过传入参数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drop=True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实现对数据部分不变的情况下，行号从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开始重新的顺序编排，通过设置参数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是修改后的数据对原数据进行覆盖。</a:t>
            </a:r>
            <a:endPar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a:extLst>
              <a:ext uri="{FF2B5EF4-FFF2-40B4-BE49-F238E27FC236}">
                <a16:creationId xmlns:a16="http://schemas.microsoft.com/office/drawing/2014/main" id="{669E0FF4-3989-CCF5-8B15-BCA4FE385A7F}"/>
              </a:ext>
            </a:extLst>
          </p:cNvPr>
          <p:cNvPicPr>
            <a:picLocks noChangeAspect="1"/>
          </p:cNvPicPr>
          <p:nvPr/>
        </p:nvPicPr>
        <p:blipFill>
          <a:blip r:embed="rId6"/>
          <a:stretch>
            <a:fillRect/>
          </a:stretch>
        </p:blipFill>
        <p:spPr>
          <a:xfrm>
            <a:off x="3302000" y="2844298"/>
            <a:ext cx="5113708" cy="2360599"/>
          </a:xfrm>
          <a:prstGeom prst="rect">
            <a:avLst/>
          </a:prstGeom>
        </p:spPr>
      </p:pic>
    </p:spTree>
    <p:extLst>
      <p:ext uri="{BB962C8B-B14F-4D97-AF65-F5344CB8AC3E}">
        <p14:creationId xmlns:p14="http://schemas.microsoft.com/office/powerpoint/2010/main" val="272227993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归一化处理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2536400"/>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每一列数据都是影响最终模型性能的一个因素，其中，数值较大的列对最终模型的性能的影响较大，为了避免对数据值较大列的过度依赖，通常需要对数据进行归一化处理。</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）方式一：最大最小值归一化</a:t>
            </a:r>
          </a:p>
          <a:p>
            <a:pPr indent="266700" algn="ctr">
              <a:lnSpc>
                <a:spcPct val="150000"/>
              </a:lnSpc>
            </a:pP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x’= (x-min(x)) / (max(x)-min(x)</a:t>
            </a:r>
          </a:p>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其中</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 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表示产生的每一个新数据，</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max(x)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表示</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所在列数据的最大值；</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min(x)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表示 </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所在列数据的最小值。过程中需要使用</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pandas</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中的统计函数</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max()</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min()</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97886746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归一化处理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620894" y="4630544"/>
            <a:ext cx="11178812" cy="87440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图中</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行代码所示，对</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个特征列数据分别求出每一列的最大值</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x_max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和标准最小值</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x_min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，按照公式求出每个数据标准化之后的值，查看处理之后的前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行内容。</a:t>
            </a:r>
            <a:endPar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a:extLst>
              <a:ext uri="{FF2B5EF4-FFF2-40B4-BE49-F238E27FC236}">
                <a16:creationId xmlns:a16="http://schemas.microsoft.com/office/drawing/2014/main" id="{CBC83123-F149-E241-82A3-8F80EB694918}"/>
              </a:ext>
            </a:extLst>
          </p:cNvPr>
          <p:cNvPicPr>
            <a:picLocks noChangeAspect="1"/>
          </p:cNvPicPr>
          <p:nvPr/>
        </p:nvPicPr>
        <p:blipFill rotWithShape="1">
          <a:blip r:embed="rId6"/>
          <a:srcRect t="3475"/>
          <a:stretch/>
        </p:blipFill>
        <p:spPr bwMode="auto">
          <a:xfrm>
            <a:off x="2779955" y="1927612"/>
            <a:ext cx="5641490" cy="239533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5309845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归一化处理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2601290"/>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每一列数据都是影响最终模型性能的一个因素，其中，数值较大的列对最终模型的性能的影响较大，为了避免对数据值较大列的过度依赖，通常需要对数据进行归一化处理。</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）方式</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二</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：正态归一化</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14:m>
                  <m:oMathPara xmlns:m="http://schemas.openxmlformats.org/officeDocument/2006/math">
                    <m:oMathParaPr>
                      <m:jc m:val="centerGroup"/>
                    </m:oMathParaPr>
                    <m:oMath xmlns:m="http://schemas.openxmlformats.org/officeDocument/2006/math">
                      <m:sSup>
                        <m:sSupPr>
                          <m:ctrlPr>
                            <a:rPr lang="zh-CN" altLang="zh-CN" kern="100"/>
                          </m:ctrlPr>
                        </m:sSupPr>
                        <m:e>
                          <m:r>
                            <a:rPr lang="en-US" altLang="zh-CN" kern="100"/>
                            <m:t>𝑥</m:t>
                          </m:r>
                        </m:e>
                        <m:sup>
                          <m:r>
                            <a:rPr lang="en-US" altLang="zh-CN" kern="100"/>
                            <m:t>′</m:t>
                          </m:r>
                        </m:sup>
                      </m:sSup>
                      <m:r>
                        <a:rPr lang="en-US" altLang="zh-CN" kern="100"/>
                        <m:t>=(</m:t>
                      </m:r>
                      <m:r>
                        <a:rPr lang="en-US" altLang="zh-CN" kern="100"/>
                        <m:t>𝑥</m:t>
                      </m:r>
                      <m:r>
                        <a:rPr lang="en-US" altLang="zh-CN" kern="100"/>
                        <m:t>−</m:t>
                      </m:r>
                      <m:r>
                        <a:rPr lang="en-US" altLang="zh-CN" kern="100"/>
                        <m:t>𝑚𝑒𝑎𝑛</m:t>
                      </m:r>
                      <m:d>
                        <m:dPr>
                          <m:ctrlPr>
                            <a:rPr lang="zh-CN" altLang="zh-CN" kern="100"/>
                          </m:ctrlPr>
                        </m:dPr>
                        <m:e>
                          <m:r>
                            <a:rPr lang="en-US" altLang="zh-CN" kern="100"/>
                            <m:t>𝑥</m:t>
                          </m:r>
                        </m:e>
                      </m:d>
                      <m:r>
                        <a:rPr lang="en-US" altLang="zh-CN" kern="100"/>
                        <m:t>)/</m:t>
                      </m:r>
                      <m:r>
                        <a:rPr lang="en-US" altLang="zh-CN" kern="100"/>
                        <m:t>𝑠𝑡𝑑</m:t>
                      </m:r>
                      <m:r>
                        <a:rPr lang="en-US" altLang="zh-CN" kern="100"/>
                        <m:t>(</m:t>
                      </m:r>
                      <m:r>
                        <a:rPr lang="en-US" altLang="zh-CN" kern="100"/>
                        <m:t>𝑥</m:t>
                      </m:r>
                      <m:r>
                        <a:rPr lang="en-US" altLang="zh-CN" kern="100"/>
                        <m:t>)</m:t>
                      </m:r>
                    </m:oMath>
                  </m:oMathPara>
                </a14:m>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其中</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a:t>
                </a:r>
                <a14:m>
                  <m:oMath xmlns:m="http://schemas.openxmlformats.org/officeDocument/2006/math">
                    <m:sSup>
                      <m:sSupPr>
                        <m:ctrlPr>
                          <a:rPr lang="zh-CN" altLang="zh-CN" kern="100"/>
                        </m:ctrlPr>
                      </m:sSupPr>
                      <m:e>
                        <m:r>
                          <a:rPr lang="en-US" altLang="zh-CN" kern="100"/>
                          <m:t>𝑥</m:t>
                        </m:r>
                      </m:e>
                      <m:sup>
                        <m:r>
                          <a:rPr lang="en-US" altLang="zh-CN" kern="100"/>
                          <m:t>′</m:t>
                        </m:r>
                      </m:sup>
                    </m:sSup>
                  </m:oMath>
                </a14:m>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表示产生的每一个新数据，</a:t>
                </a:r>
                <a14:m>
                  <m:oMath xmlns:m="http://schemas.openxmlformats.org/officeDocument/2006/math">
                    <m:r>
                      <a:rPr lang="en-US" altLang="zh-CN" kern="100"/>
                      <m:t>𝑚𝑒𝑎𝑛</m:t>
                    </m:r>
                    <m:r>
                      <a:rPr lang="en-US" altLang="zh-CN" kern="100"/>
                      <m:t>(</m:t>
                    </m:r>
                    <m:r>
                      <a:rPr lang="en-US" altLang="zh-CN" kern="100"/>
                      <m:t>𝑥</m:t>
                    </m:r>
                    <m:r>
                      <a:rPr lang="en-US" altLang="zh-CN" kern="100"/>
                      <m:t>)</m:t>
                    </m:r>
                  </m:oMath>
                </a14:m>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表示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所在列数据的均值，</a:t>
                </a:r>
                <a14:m>
                  <m:oMath xmlns:m="http://schemas.openxmlformats.org/officeDocument/2006/math">
                    <m:r>
                      <a:rPr lang="en-US" altLang="zh-CN" kern="100"/>
                      <m:t>𝑠𝑡𝑑</m:t>
                    </m:r>
                    <m:r>
                      <a:rPr lang="en-US" altLang="zh-CN" kern="100"/>
                      <m:t>(</m:t>
                    </m:r>
                    <m:r>
                      <a:rPr lang="en-US" altLang="zh-CN" kern="100"/>
                      <m:t>𝑥</m:t>
                    </m:r>
                    <m:r>
                      <a:rPr lang="en-US" altLang="zh-CN" kern="100"/>
                      <m:t>)</m:t>
                    </m:r>
                  </m:oMath>
                </a14:m>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表示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所在列数据的方差，正态归一化的代码实现如</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下。</a:t>
                </a:r>
              </a:p>
            </p:txBody>
          </p:sp>
        </mc:Choice>
        <mc:Fallback>
          <p:sp>
            <p:nvSpPr>
              <p:cNvPr id="8" name="文本框 7">
                <a:extLst>
                  <a:ext uri="{FF2B5EF4-FFF2-40B4-BE49-F238E27FC236}">
                    <a16:creationId xmlns:a16="http://schemas.microsoft.com/office/drawing/2014/main" id="{A6E7E11E-4333-0049-4DF4-A3CE8BBECF02}"/>
                  </a:ext>
                </a:extLst>
              </p:cNvPr>
              <p:cNvSpPr txBox="1">
                <a:spLocks noRot="1" noChangeAspect="1" noMove="1" noResize="1" noEditPoints="1" noAdjustHandles="1" noChangeArrowheads="1" noChangeShapeType="1" noTextEdit="1"/>
              </p:cNvSpPr>
              <p:nvPr/>
            </p:nvSpPr>
            <p:spPr>
              <a:xfrm>
                <a:off x="413040" y="1844196"/>
                <a:ext cx="11178812" cy="2601290"/>
              </a:xfrm>
              <a:prstGeom prst="rect">
                <a:avLst/>
              </a:prstGeom>
              <a:blipFill>
                <a:blip r:embed="rId6"/>
                <a:stretch>
                  <a:fillRect l="-491" r="-436" b="-3052"/>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EAB6D95E-6873-4C1B-494B-F2E57AFEA78B}"/>
              </a:ext>
            </a:extLst>
          </p:cNvPr>
          <p:cNvPicPr>
            <a:picLocks noChangeAspect="1"/>
          </p:cNvPicPr>
          <p:nvPr/>
        </p:nvPicPr>
        <p:blipFill>
          <a:blip r:embed="rId7"/>
          <a:stretch>
            <a:fillRect/>
          </a:stretch>
        </p:blipFill>
        <p:spPr>
          <a:xfrm>
            <a:off x="3329304" y="4245135"/>
            <a:ext cx="5100057" cy="2601290"/>
          </a:xfrm>
          <a:prstGeom prst="rect">
            <a:avLst/>
          </a:prstGeom>
        </p:spPr>
      </p:pic>
    </p:spTree>
    <p:extLst>
      <p:ext uri="{BB962C8B-B14F-4D97-AF65-F5344CB8AC3E}">
        <p14:creationId xmlns:p14="http://schemas.microsoft.com/office/powerpoint/2010/main" val="3844450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16116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4. </a:t>
            </a:r>
            <a:r>
              <a:rPr lang="zh-CN" altLang="en-US" sz="2400" dirty="0">
                <a:latin typeface="微软雅黑" panose="020B0503020204020204" pitchFamily="34" charset="-122"/>
                <a:ea typeface="微软雅黑" panose="020B0503020204020204" pitchFamily="34" charset="-122"/>
              </a:rPr>
              <a:t> 比较运算符</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任务2 </a:t>
            </a:r>
            <a:r>
              <a:rPr lang="zh-CN" altLang="en-US" dirty="0"/>
              <a:t> 数据运算</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比较运算符主要用来判断两个操作数之间的大小关系，其返回的结果只能是</a:t>
            </a:r>
            <a:r>
              <a:rPr kumimoji="0" lang="en-US" altLang="zh-CN" sz="1800" dirty="0">
                <a:solidFill>
                  <a:srgbClr val="000000"/>
                </a:solidFill>
                <a:latin typeface="微软雅黑" panose="020B0503020204020204" pitchFamily="34" charset="-122"/>
                <a:ea typeface="微软雅黑" panose="020B0503020204020204" pitchFamily="34" charset="-122"/>
              </a:rPr>
              <a:t>True</a:t>
            </a:r>
            <a:r>
              <a:rPr kumimoji="0" lang="zh-CN" altLang="en-US" sz="1800" dirty="0">
                <a:solidFill>
                  <a:srgbClr val="000000"/>
                </a:solidFill>
                <a:latin typeface="微软雅黑" panose="020B0503020204020204" pitchFamily="34" charset="-122"/>
                <a:ea typeface="微软雅黑" panose="020B0503020204020204" pitchFamily="34" charset="-122"/>
              </a:rPr>
              <a:t>或</a:t>
            </a:r>
            <a:r>
              <a:rPr kumimoji="0" lang="en-US" altLang="zh-CN" sz="1800" dirty="0">
                <a:solidFill>
                  <a:srgbClr val="000000"/>
                </a:solidFill>
                <a:latin typeface="微软雅黑" panose="020B0503020204020204" pitchFamily="34" charset="-122"/>
                <a:ea typeface="微软雅黑" panose="020B0503020204020204" pitchFamily="34" charset="-122"/>
              </a:rPr>
              <a:t>False</a:t>
            </a:r>
            <a:r>
              <a:rPr kumimoji="0" lang="zh-CN" altLang="en-US" sz="1800" dirty="0">
                <a:solidFill>
                  <a:srgbClr val="000000"/>
                </a:solidFill>
                <a:latin typeface="微软雅黑" panose="020B0503020204020204" pitchFamily="34" charset="-122"/>
                <a:ea typeface="微软雅黑" panose="020B0503020204020204" pitchFamily="34" charset="-122"/>
              </a:rPr>
              <a:t>。常用的比较运算符有“</a:t>
            </a:r>
            <a:r>
              <a:rPr kumimoji="0" lang="en-US" altLang="zh-CN" sz="1800" dirty="0">
                <a:solidFill>
                  <a:srgbClr val="000000"/>
                </a:solidFill>
                <a:latin typeface="微软雅黑" panose="020B0503020204020204" pitchFamily="34" charset="-122"/>
                <a:ea typeface="微软雅黑" panose="020B0503020204020204" pitchFamily="34" charset="-122"/>
              </a:rPr>
              <a:t>&gt;”</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&lt;”,“==”</a:t>
            </a:r>
            <a:r>
              <a:rPr kumimoji="0" lang="zh-CN" altLang="en-US" sz="1800" dirty="0">
                <a:solidFill>
                  <a:srgbClr val="000000"/>
                </a:solidFill>
                <a:latin typeface="微软雅黑" panose="020B0503020204020204" pitchFamily="34" charset="-122"/>
                <a:ea typeface="微软雅黑" panose="020B0503020204020204" pitchFamily="34" charset="-122"/>
              </a:rPr>
              <a:t>等。案例如下：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72BACED-A239-E6B7-EBB9-042040F4CAFA}"/>
              </a:ext>
            </a:extLst>
          </p:cNvPr>
          <p:cNvSpPr/>
          <p:nvPr/>
        </p:nvSpPr>
        <p:spPr bwMode="auto">
          <a:xfrm>
            <a:off x="2125134" y="3005666"/>
            <a:ext cx="6773333" cy="288285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8" name="文本框 7">
            <a:extLst>
              <a:ext uri="{FF2B5EF4-FFF2-40B4-BE49-F238E27FC236}">
                <a16:creationId xmlns:a16="http://schemas.microsoft.com/office/drawing/2014/main" id="{02973CB4-A504-CA6B-FD68-93762E458888}"/>
              </a:ext>
            </a:extLst>
          </p:cNvPr>
          <p:cNvSpPr txBox="1"/>
          <p:nvPr/>
        </p:nvSpPr>
        <p:spPr>
          <a:xfrm>
            <a:off x="2546503" y="3154429"/>
            <a:ext cx="5879793" cy="2585323"/>
          </a:xfrm>
          <a:prstGeom prst="rect">
            <a:avLst/>
          </a:prstGeom>
          <a:noFill/>
        </p:spPr>
        <p:txBody>
          <a:bodyPr wrap="square">
            <a:spAutoFit/>
          </a:bodyPr>
          <a:lstStyle/>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a4 = 20</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b4 = 4</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c4 =20</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print(a4 == c4)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比较</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的值是否相等</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print(a4 != b4)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比较</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的值是否不相等</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print(a4 &gt; b4)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比较</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的值是否大于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print(a4 &lt; b4)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比较</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的值是否小于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print(a4 &gt;= c4)  #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比较</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的值是否大于等于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a:t>
            </a:r>
          </a:p>
          <a:p>
            <a:r>
              <a:rPr lang="en-US" altLang="zh-CN" sz="1800" dirty="0">
                <a:effectLst/>
                <a:latin typeface="微软雅黑" panose="020B0503020204020204" pitchFamily="34" charset="-122"/>
                <a:ea typeface="微软雅黑" panose="020B0503020204020204" pitchFamily="34" charset="-122"/>
              </a:rPr>
              <a:t>print(a4 &lt;= b4)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比较</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的值是否小于等于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b4</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的值</a:t>
            </a:r>
            <a:endParaRPr lang="zh-CN" altLang="en-US"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836075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归一化处理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1289905"/>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）归一化方式的选择</a:t>
            </a:r>
          </a:p>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在未进行归一化处理的数据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中，查看每一列对应的概率密度曲线，如果，该曲线近似满足正态分布即可对该列数据进行正态归一化操作，否则，则不可以对该列数据进行正态归一化操作。</a:t>
            </a:r>
          </a:p>
        </p:txBody>
      </p:sp>
      <p:pic>
        <p:nvPicPr>
          <p:cNvPr id="7" name="图片 6">
            <a:extLst>
              <a:ext uri="{FF2B5EF4-FFF2-40B4-BE49-F238E27FC236}">
                <a16:creationId xmlns:a16="http://schemas.microsoft.com/office/drawing/2014/main" id="{6ACA4D9D-885D-B8CE-78F9-C83DA4888B27}"/>
              </a:ext>
            </a:extLst>
          </p:cNvPr>
          <p:cNvPicPr>
            <a:picLocks noChangeAspect="1"/>
          </p:cNvPicPr>
          <p:nvPr/>
        </p:nvPicPr>
        <p:blipFill rotWithShape="1">
          <a:blip r:embed="rId6"/>
          <a:srcRect r="28573"/>
          <a:stretch/>
        </p:blipFill>
        <p:spPr>
          <a:xfrm>
            <a:off x="413039" y="3193571"/>
            <a:ext cx="5568661" cy="3305653"/>
          </a:xfrm>
          <a:prstGeom prst="rect">
            <a:avLst/>
          </a:prstGeom>
        </p:spPr>
      </p:pic>
      <p:sp>
        <p:nvSpPr>
          <p:cNvPr id="10" name="文本框 9">
            <a:extLst>
              <a:ext uri="{FF2B5EF4-FFF2-40B4-BE49-F238E27FC236}">
                <a16:creationId xmlns:a16="http://schemas.microsoft.com/office/drawing/2014/main" id="{1141779B-1738-F7CE-C6D7-C8BE7FDD2774}"/>
              </a:ext>
            </a:extLst>
          </p:cNvPr>
          <p:cNvSpPr txBox="1"/>
          <p:nvPr/>
        </p:nvSpPr>
        <p:spPr>
          <a:xfrm>
            <a:off x="6438900" y="3137173"/>
            <a:ext cx="5753100" cy="3271921"/>
          </a:xfrm>
          <a:prstGeom prst="rect">
            <a:avLst/>
          </a:prstGeom>
          <a:noFill/>
        </p:spPr>
        <p:txBody>
          <a:bodyPr wrap="square">
            <a:spAutoFit/>
          </a:bodyPr>
          <a:lstStyle/>
          <a:p>
            <a:pPr indent="266700" algn="l">
              <a:lnSpc>
                <a:spcPct val="150000"/>
              </a:lnSpc>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如图中第</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行代码所示，使用绘图库</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matplotlib</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中的字库</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plot</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seaborn</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，然后，如代码</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3~10</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行所示，使用</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for</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循环在</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列特征中逐一取出每一列数据，传入</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seaborn</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kdeplot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函数来绘制每一列数据对应的概率密度曲线，并用不同的颜色进行标识；通过将每一列的列名传入</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plt.legend</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函数形成图像的图例来对应曲线的名称。</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4567196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归一化处理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：相关性分析和归一化</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641640" y="5285825"/>
            <a:ext cx="11178812" cy="87440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      通过观察输出的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6.3-27</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图可以看出：红色、绿色、蓝色曲线接近正态分布，对其可以使用正态归一化处理，最后两条曲线均有两个峰值，不满足正态分布，可以使用最大最小归一化进行处理。</a:t>
            </a:r>
          </a:p>
        </p:txBody>
      </p:sp>
      <p:pic>
        <p:nvPicPr>
          <p:cNvPr id="3" name="图片 2">
            <a:extLst>
              <a:ext uri="{FF2B5EF4-FFF2-40B4-BE49-F238E27FC236}">
                <a16:creationId xmlns:a16="http://schemas.microsoft.com/office/drawing/2014/main" id="{36ACC7FE-A62E-814E-AFAE-B6698D5E8DFB}"/>
              </a:ext>
            </a:extLst>
          </p:cNvPr>
          <p:cNvPicPr>
            <a:picLocks noChangeAspect="1"/>
          </p:cNvPicPr>
          <p:nvPr/>
        </p:nvPicPr>
        <p:blipFill>
          <a:blip r:embed="rId6"/>
          <a:stretch>
            <a:fillRect/>
          </a:stretch>
        </p:blipFill>
        <p:spPr>
          <a:xfrm>
            <a:off x="3860800" y="1779924"/>
            <a:ext cx="5511800" cy="3613315"/>
          </a:xfrm>
          <a:prstGeom prst="rect">
            <a:avLst/>
          </a:prstGeom>
        </p:spPr>
      </p:pic>
    </p:spTree>
    <p:extLst>
      <p:ext uri="{BB962C8B-B14F-4D97-AF65-F5344CB8AC3E}">
        <p14:creationId xmlns:p14="http://schemas.microsoft.com/office/powerpoint/2010/main" val="140418014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数据监测</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458908"/>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对列数据进行了归一化处理后，在训练开始前需要监测数据中是否有缺失。</a:t>
            </a:r>
          </a:p>
        </p:txBody>
      </p:sp>
      <p:pic>
        <p:nvPicPr>
          <p:cNvPr id="9" name="图片 8">
            <a:extLst>
              <a:ext uri="{FF2B5EF4-FFF2-40B4-BE49-F238E27FC236}">
                <a16:creationId xmlns:a16="http://schemas.microsoft.com/office/drawing/2014/main" id="{C73A3BCE-6F8A-2344-55B2-7EAACB31643A}"/>
              </a:ext>
            </a:extLst>
          </p:cNvPr>
          <p:cNvPicPr>
            <a:picLocks noChangeAspect="1"/>
          </p:cNvPicPr>
          <p:nvPr/>
        </p:nvPicPr>
        <p:blipFill rotWithShape="1">
          <a:blip r:embed="rId6"/>
          <a:srcRect t="2116" b="3515"/>
          <a:stretch/>
        </p:blipFill>
        <p:spPr bwMode="auto">
          <a:xfrm>
            <a:off x="861903" y="2612906"/>
            <a:ext cx="5234097" cy="3914025"/>
          </a:xfrm>
          <a:prstGeom prst="rect">
            <a:avLst/>
          </a:prstGeom>
          <a:ln>
            <a:noFill/>
          </a:ln>
          <a:extLst>
            <a:ext uri="{53640926-AAD7-44D8-BBD7-CCE9431645EC}">
              <a14:shadowObscured xmlns:a14="http://schemas.microsoft.com/office/drawing/2010/main"/>
            </a:ext>
          </a:extLst>
        </p:spPr>
      </p:pic>
      <p:sp>
        <p:nvSpPr>
          <p:cNvPr id="11" name="文本框 10">
            <a:extLst>
              <a:ext uri="{FF2B5EF4-FFF2-40B4-BE49-F238E27FC236}">
                <a16:creationId xmlns:a16="http://schemas.microsoft.com/office/drawing/2014/main" id="{28B9FA8A-9455-8906-0B6F-7E8145E1FBEB}"/>
              </a:ext>
            </a:extLst>
          </p:cNvPr>
          <p:cNvSpPr txBox="1"/>
          <p:nvPr/>
        </p:nvSpPr>
        <p:spPr>
          <a:xfrm>
            <a:off x="6632720" y="2398594"/>
            <a:ext cx="5022560" cy="2536400"/>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data.info()</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查看每一列数据中数据的缺失情况，从结果中可以看出，数据经过归一化运算处理后在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中每列中存在一个缺失值。将“</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TAX”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缺失值所在列为条件，通过代码</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data[data[“TAX”].</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isnull</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来查看“</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TAX”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中缺失值所在的行。</a:t>
            </a:r>
          </a:p>
        </p:txBody>
      </p:sp>
      <p:pic>
        <p:nvPicPr>
          <p:cNvPr id="12" name="图片 11">
            <a:extLst>
              <a:ext uri="{FF2B5EF4-FFF2-40B4-BE49-F238E27FC236}">
                <a16:creationId xmlns:a16="http://schemas.microsoft.com/office/drawing/2014/main" id="{7D5B334E-1DAF-5BF7-60AB-FE463AD63827}"/>
              </a:ext>
            </a:extLst>
          </p:cNvPr>
          <p:cNvPicPr>
            <a:picLocks noChangeAspect="1"/>
          </p:cNvPicPr>
          <p:nvPr/>
        </p:nvPicPr>
        <p:blipFill>
          <a:blip r:embed="rId7"/>
          <a:stretch>
            <a:fillRect/>
          </a:stretch>
        </p:blipFill>
        <p:spPr>
          <a:xfrm>
            <a:off x="6808934" y="4952658"/>
            <a:ext cx="4697377" cy="1372631"/>
          </a:xfrm>
          <a:prstGeom prst="rect">
            <a:avLst/>
          </a:prstGeom>
        </p:spPr>
      </p:pic>
    </p:spTree>
    <p:extLst>
      <p:ext uri="{BB962C8B-B14F-4D97-AF65-F5344CB8AC3E}">
        <p14:creationId xmlns:p14="http://schemas.microsoft.com/office/powerpoint/2010/main" val="247741653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数据监测</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2213235"/>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接下来对缺失值进行删除操作。</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data.dropna</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(how='all',</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how=“all”</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即可选定缺失值所在行，设置参数</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实现修改后</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的数据对原数据进行覆盖。通过</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data.loc</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[193:197,:]</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来查看原来缺失值的所在位置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195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行，可以看出缺失值所在的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195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行已经被删除。将整个表格数据的行号从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开始重新连续编号。</a:t>
            </a:r>
          </a:p>
          <a:p>
            <a:pPr indent="266700" algn="just">
              <a:lnSpc>
                <a:spcPct val="150000"/>
              </a:lnSpc>
            </a:pP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6E533F5C-BB01-C995-20C0-0F5DCEB579D8}"/>
              </a:ext>
            </a:extLst>
          </p:cNvPr>
          <p:cNvPicPr>
            <a:picLocks noChangeAspect="1"/>
          </p:cNvPicPr>
          <p:nvPr/>
        </p:nvPicPr>
        <p:blipFill>
          <a:blip r:embed="rId6"/>
          <a:stretch>
            <a:fillRect/>
          </a:stretch>
        </p:blipFill>
        <p:spPr>
          <a:xfrm>
            <a:off x="4772919" y="3210717"/>
            <a:ext cx="5090979" cy="2961484"/>
          </a:xfrm>
          <a:prstGeom prst="rect">
            <a:avLst/>
          </a:prstGeom>
        </p:spPr>
      </p:pic>
    </p:spTree>
    <p:extLst>
      <p:ext uri="{BB962C8B-B14F-4D97-AF65-F5344CB8AC3E}">
        <p14:creationId xmlns:p14="http://schemas.microsoft.com/office/powerpoint/2010/main" val="122022178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数据监测</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413040" y="1844196"/>
            <a:ext cx="11178812" cy="1843903"/>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data.reset_index</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(drop=</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True,inplace</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，设置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drop=True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即以已有行号作为数据行号而不再额外增加新行号，设置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实现修改后的数据对原数据进行覆盖。通过</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data.loc</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[193:197,:]</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来查看原来缺失值的所在位置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195</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行，可以看出删除的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195</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行已被后续</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行的其他行进行了代替，数据中没有缺失的行号。</a:t>
            </a:r>
          </a:p>
        </p:txBody>
      </p:sp>
      <p:pic>
        <p:nvPicPr>
          <p:cNvPr id="3" name="图片 2">
            <a:extLst>
              <a:ext uri="{FF2B5EF4-FFF2-40B4-BE49-F238E27FC236}">
                <a16:creationId xmlns:a16="http://schemas.microsoft.com/office/drawing/2014/main" id="{E6A833AB-2D6D-3777-3351-A495575F7DB7}"/>
              </a:ext>
            </a:extLst>
          </p:cNvPr>
          <p:cNvPicPr>
            <a:picLocks noChangeAspect="1"/>
          </p:cNvPicPr>
          <p:nvPr/>
        </p:nvPicPr>
        <p:blipFill>
          <a:blip r:embed="rId6"/>
          <a:stretch>
            <a:fillRect/>
          </a:stretch>
        </p:blipFill>
        <p:spPr>
          <a:xfrm>
            <a:off x="2811462" y="3325653"/>
            <a:ext cx="4160838" cy="2690570"/>
          </a:xfrm>
          <a:prstGeom prst="rect">
            <a:avLst/>
          </a:prstGeom>
        </p:spPr>
      </p:pic>
    </p:spTree>
    <p:extLst>
      <p:ext uri="{BB962C8B-B14F-4D97-AF65-F5344CB8AC3E}">
        <p14:creationId xmlns:p14="http://schemas.microsoft.com/office/powerpoint/2010/main" val="4360258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1762021"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数据监测</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5743310" y="2494228"/>
            <a:ext cx="4048390" cy="1797736"/>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data.info()</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查看每一列数据的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缺失情况，此时，每一列中数目与提示的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505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记录数目一致，因此，不存在缺失。</a:t>
            </a:r>
          </a:p>
        </p:txBody>
      </p:sp>
      <p:pic>
        <p:nvPicPr>
          <p:cNvPr id="7" name="图片 6">
            <a:extLst>
              <a:ext uri="{FF2B5EF4-FFF2-40B4-BE49-F238E27FC236}">
                <a16:creationId xmlns:a16="http://schemas.microsoft.com/office/drawing/2014/main" id="{79A779A9-69FA-FD8E-F084-842639E8D760}"/>
              </a:ext>
            </a:extLst>
          </p:cNvPr>
          <p:cNvPicPr>
            <a:picLocks noChangeAspect="1"/>
          </p:cNvPicPr>
          <p:nvPr/>
        </p:nvPicPr>
        <p:blipFill>
          <a:blip r:embed="rId6"/>
          <a:stretch>
            <a:fillRect/>
          </a:stretch>
        </p:blipFill>
        <p:spPr>
          <a:xfrm>
            <a:off x="700404" y="2051376"/>
            <a:ext cx="4139901" cy="3734435"/>
          </a:xfrm>
          <a:prstGeom prst="rect">
            <a:avLst/>
          </a:prstGeom>
        </p:spPr>
      </p:pic>
    </p:spTree>
    <p:extLst>
      <p:ext uri="{BB962C8B-B14F-4D97-AF65-F5344CB8AC3E}">
        <p14:creationId xmlns:p14="http://schemas.microsoft.com/office/powerpoint/2010/main" val="72417821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数据的切分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628940" y="1927612"/>
            <a:ext cx="10648660" cy="1705403"/>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按照接近</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的比例来对数据进行切分，经过处理后数据集中共有</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505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条数据，因此，将数据以第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404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行为切割点，前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404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行数据为训练集，后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101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行数据为测试集。在训练集中，第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为训练标签，后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列为训练数据，后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101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行数据为测试集，在测试集中，第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为测试标签，后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列为测试数据。操作代码如下：</a:t>
            </a:r>
          </a:p>
        </p:txBody>
      </p:sp>
      <p:pic>
        <p:nvPicPr>
          <p:cNvPr id="3" name="图片 2">
            <a:extLst>
              <a:ext uri="{FF2B5EF4-FFF2-40B4-BE49-F238E27FC236}">
                <a16:creationId xmlns:a16="http://schemas.microsoft.com/office/drawing/2014/main" id="{82B38778-4781-FA62-B4AE-4F8B3086871A}"/>
              </a:ext>
            </a:extLst>
          </p:cNvPr>
          <p:cNvPicPr>
            <a:picLocks noChangeAspect="1"/>
          </p:cNvPicPr>
          <p:nvPr/>
        </p:nvPicPr>
        <p:blipFill rotWithShape="1">
          <a:blip r:embed="rId6"/>
          <a:srcRect t="1" b="2546"/>
          <a:stretch/>
        </p:blipFill>
        <p:spPr bwMode="auto">
          <a:xfrm>
            <a:off x="3405402" y="3351998"/>
            <a:ext cx="7826013" cy="28702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7574889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数据的切分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771670" y="2324819"/>
            <a:ext cx="10648660" cy="1884618"/>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代码中第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行代码所示，以数据集的倒数</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101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行为分界点，将前的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404</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行数据和后</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101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行数据分别作为训练集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train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和测试集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；如代码第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行所示，在训练集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train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中，将其第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列和后</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列分别作为训练标签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和训练数据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；如代码第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行所示，在测试集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中，将其第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列和后</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列分别作为测试标签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和测试数据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x_test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426532671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657370" y="1927612"/>
            <a:ext cx="10648660" cy="1422954"/>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KNN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回归模型的训练与评价</a:t>
            </a:r>
          </a:p>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   ① 模型的初始化与训练：图中第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行代码所示，从机器学习库</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的子库</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neighbors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中导出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KNN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的回归模型：</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KNeighborsRegressor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类。</a:t>
            </a:r>
          </a:p>
        </p:txBody>
      </p:sp>
      <p:pic>
        <p:nvPicPr>
          <p:cNvPr id="3" name="图片 2">
            <a:extLst>
              <a:ext uri="{FF2B5EF4-FFF2-40B4-BE49-F238E27FC236}">
                <a16:creationId xmlns:a16="http://schemas.microsoft.com/office/drawing/2014/main" id="{53C1708C-AAE9-BCD0-2B86-F9FDA5496805}"/>
              </a:ext>
            </a:extLst>
          </p:cNvPr>
          <p:cNvPicPr>
            <a:picLocks noChangeAspect="1"/>
          </p:cNvPicPr>
          <p:nvPr/>
        </p:nvPicPr>
        <p:blipFill>
          <a:blip r:embed="rId6"/>
          <a:stretch>
            <a:fillRect/>
          </a:stretch>
        </p:blipFill>
        <p:spPr>
          <a:xfrm>
            <a:off x="1714500" y="3383004"/>
            <a:ext cx="6504305" cy="1128358"/>
          </a:xfrm>
          <a:prstGeom prst="rect">
            <a:avLst/>
          </a:prstGeom>
        </p:spPr>
      </p:pic>
      <p:sp>
        <p:nvSpPr>
          <p:cNvPr id="7" name="文本框 6">
            <a:extLst>
              <a:ext uri="{FF2B5EF4-FFF2-40B4-BE49-F238E27FC236}">
                <a16:creationId xmlns:a16="http://schemas.microsoft.com/office/drawing/2014/main" id="{1A4FEEC4-9F69-4355-97F6-A819E2CABA95}"/>
              </a:ext>
            </a:extLst>
          </p:cNvPr>
          <p:cNvSpPr txBox="1"/>
          <p:nvPr/>
        </p:nvSpPr>
        <p:spPr>
          <a:xfrm>
            <a:off x="657370" y="4433124"/>
            <a:ext cx="10648660"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使用导出的</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KNeighborsRegressor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类实例化对象</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，在对象</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中调用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fit()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方法在该方法中传入训练数据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和训练标签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，从而完成回归模型</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的训练。</a:t>
            </a:r>
          </a:p>
        </p:txBody>
      </p:sp>
      <p:pic>
        <p:nvPicPr>
          <p:cNvPr id="9" name="图片 8">
            <a:extLst>
              <a:ext uri="{FF2B5EF4-FFF2-40B4-BE49-F238E27FC236}">
                <a16:creationId xmlns:a16="http://schemas.microsoft.com/office/drawing/2014/main" id="{B3ACD0BA-5BC3-1EE2-983A-A47F94291443}"/>
              </a:ext>
            </a:extLst>
          </p:cNvPr>
          <p:cNvPicPr>
            <a:picLocks noChangeAspect="1"/>
          </p:cNvPicPr>
          <p:nvPr/>
        </p:nvPicPr>
        <p:blipFill>
          <a:blip r:embed="rId7"/>
          <a:stretch>
            <a:fillRect/>
          </a:stretch>
        </p:blipFill>
        <p:spPr>
          <a:xfrm>
            <a:off x="1969770" y="5407326"/>
            <a:ext cx="7339330" cy="1450674"/>
          </a:xfrm>
          <a:prstGeom prst="rect">
            <a:avLst/>
          </a:prstGeom>
        </p:spPr>
      </p:pic>
    </p:spTree>
    <p:extLst>
      <p:ext uri="{BB962C8B-B14F-4D97-AF65-F5344CB8AC3E}">
        <p14:creationId xmlns:p14="http://schemas.microsoft.com/office/powerpoint/2010/main" val="396027703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657370" y="1927612"/>
            <a:ext cx="10759930" cy="1422954"/>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模型的预测：使用测试集对训练好的模型</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进行预测与评价。</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，使用训练好的模型</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调用其中的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score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方法，按照顺序分别传入测试数据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x_test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和测试标签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，即可得出该模型在测试集上的得分越</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接近</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模型的表现越好，得分越低模型的表现越差。</a:t>
            </a:r>
          </a:p>
        </p:txBody>
      </p:sp>
      <p:pic>
        <p:nvPicPr>
          <p:cNvPr id="10" name="图片 9">
            <a:extLst>
              <a:ext uri="{FF2B5EF4-FFF2-40B4-BE49-F238E27FC236}">
                <a16:creationId xmlns:a16="http://schemas.microsoft.com/office/drawing/2014/main" id="{5DF46B3C-87C3-3839-1030-D6A96279EF9F}"/>
              </a:ext>
            </a:extLst>
          </p:cNvPr>
          <p:cNvPicPr>
            <a:picLocks noChangeAspect="1"/>
          </p:cNvPicPr>
          <p:nvPr/>
        </p:nvPicPr>
        <p:blipFill>
          <a:blip r:embed="rId6"/>
          <a:stretch>
            <a:fillRect/>
          </a:stretch>
        </p:blipFill>
        <p:spPr>
          <a:xfrm>
            <a:off x="1909603" y="3433704"/>
            <a:ext cx="4710112" cy="1244045"/>
          </a:xfrm>
          <a:prstGeom prst="rect">
            <a:avLst/>
          </a:prstGeom>
        </p:spPr>
      </p:pic>
      <p:sp>
        <p:nvSpPr>
          <p:cNvPr id="11" name="文本框 10">
            <a:extLst>
              <a:ext uri="{FF2B5EF4-FFF2-40B4-BE49-F238E27FC236}">
                <a16:creationId xmlns:a16="http://schemas.microsoft.com/office/drawing/2014/main" id="{438E5315-1864-8FF4-0781-005415D6A8F3}"/>
              </a:ext>
            </a:extLst>
          </p:cNvPr>
          <p:cNvSpPr txBox="1"/>
          <p:nvPr/>
        </p:nvSpPr>
        <p:spPr>
          <a:xfrm>
            <a:off x="657370" y="4573758"/>
            <a:ext cx="10759930"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对于回归模型，预测的所有数据点与真实数据数据点之间的平均距离是衡量模型稳定的重要指标，常用的评价标准有</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等</a:t>
            </a:r>
          </a:p>
        </p:txBody>
      </p:sp>
    </p:spTree>
    <p:extLst>
      <p:ext uri="{BB962C8B-B14F-4D97-AF65-F5344CB8AC3E}">
        <p14:creationId xmlns:p14="http://schemas.microsoft.com/office/powerpoint/2010/main" val="2522091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16116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5.  </a:t>
            </a:r>
            <a:r>
              <a:rPr lang="zh-CN" altLang="en-US" sz="2400" dirty="0">
                <a:latin typeface="微软雅黑" panose="020B0503020204020204" pitchFamily="34" charset="-122"/>
                <a:ea typeface="微软雅黑" panose="020B0503020204020204" pitchFamily="34" charset="-122"/>
              </a:rPr>
              <a:t>逻辑运算符</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任务2 </a:t>
            </a:r>
            <a:r>
              <a:rPr lang="zh-CN" altLang="en-US" dirty="0"/>
              <a:t> 数据运算</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在进行“与”、“或”、“非”等逻辑运算操作时，需要用到逻辑运算符</a:t>
            </a:r>
            <a:r>
              <a:rPr kumimoji="0" lang="en-US" altLang="zh-CN" sz="1800" dirty="0">
                <a:solidFill>
                  <a:srgbClr val="000000"/>
                </a:solidFill>
                <a:latin typeface="微软雅黑" panose="020B0503020204020204" pitchFamily="34" charset="-122"/>
                <a:ea typeface="微软雅黑" panose="020B0503020204020204" pitchFamily="34" charset="-122"/>
              </a:rPr>
              <a:t>and</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or</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not</a:t>
            </a:r>
            <a:r>
              <a:rPr kumimoji="0" lang="zh-CN" altLang="en-US" sz="1800" dirty="0">
                <a:solidFill>
                  <a:srgbClr val="000000"/>
                </a:solidFill>
                <a:latin typeface="微软雅黑" panose="020B0503020204020204" pitchFamily="34" charset="-122"/>
                <a:ea typeface="微软雅黑" panose="020B0503020204020204" pitchFamily="34" charset="-122"/>
              </a:rPr>
              <a:t>。案例如下：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51A1B30E-A1A1-5097-98A3-FD2C380F9170}"/>
              </a:ext>
            </a:extLst>
          </p:cNvPr>
          <p:cNvGrpSpPr/>
          <p:nvPr/>
        </p:nvGrpSpPr>
        <p:grpSpPr>
          <a:xfrm>
            <a:off x="1225397" y="2997698"/>
            <a:ext cx="3699933" cy="2405144"/>
            <a:chOff x="2286000" y="3165923"/>
            <a:chExt cx="3699933" cy="2405144"/>
          </a:xfrm>
        </p:grpSpPr>
        <p:sp>
          <p:nvSpPr>
            <p:cNvPr id="4" name="矩形 3">
              <a:extLst>
                <a:ext uri="{FF2B5EF4-FFF2-40B4-BE49-F238E27FC236}">
                  <a16:creationId xmlns:a16="http://schemas.microsoft.com/office/drawing/2014/main" id="{B72BACED-A239-E6B7-EBB9-042040F4CAFA}"/>
                </a:ext>
              </a:extLst>
            </p:cNvPr>
            <p:cNvSpPr/>
            <p:nvPr/>
          </p:nvSpPr>
          <p:spPr bwMode="auto">
            <a:xfrm>
              <a:off x="2286000" y="3165923"/>
              <a:ext cx="3699933" cy="2405144"/>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8" name="文本框 7">
              <a:extLst>
                <a:ext uri="{FF2B5EF4-FFF2-40B4-BE49-F238E27FC236}">
                  <a16:creationId xmlns:a16="http://schemas.microsoft.com/office/drawing/2014/main" id="{02973CB4-A504-CA6B-FD68-93762E458888}"/>
                </a:ext>
              </a:extLst>
            </p:cNvPr>
            <p:cNvSpPr txBox="1"/>
            <p:nvPr/>
          </p:nvSpPr>
          <p:spPr>
            <a:xfrm>
              <a:off x="2400607" y="3431428"/>
              <a:ext cx="3375929" cy="2031325"/>
            </a:xfrm>
            <a:prstGeom prst="rect">
              <a:avLst/>
            </a:prstGeom>
            <a:noFill/>
          </p:spPr>
          <p:txBody>
            <a:bodyPr wrap="square">
              <a:spAutoFit/>
            </a:bodyPr>
            <a:lstStyle/>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a5 = 10&gt;2</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b5= 10&lt;2</a:t>
              </a: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c5 = 0</a:t>
              </a:r>
            </a:p>
            <a:p>
              <a:pPr algn="l"/>
              <a:endPar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print(a5 and b5) # and</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运算</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print(a5 or c5) # or</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运算</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 not c5) # not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运算</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graphicFrame>
        <p:nvGraphicFramePr>
          <p:cNvPr id="9" name="表格 8">
            <a:extLst>
              <a:ext uri="{FF2B5EF4-FFF2-40B4-BE49-F238E27FC236}">
                <a16:creationId xmlns:a16="http://schemas.microsoft.com/office/drawing/2014/main" id="{CF91EE37-45D4-071B-3F18-554888078FD3}"/>
              </a:ext>
            </a:extLst>
          </p:cNvPr>
          <p:cNvGraphicFramePr>
            <a:graphicFrameLocks noGrp="1"/>
          </p:cNvGraphicFramePr>
          <p:nvPr>
            <p:extLst>
              <p:ext uri="{D42A27DB-BD31-4B8C-83A1-F6EECF244321}">
                <p14:modId xmlns:p14="http://schemas.microsoft.com/office/powerpoint/2010/main" val="2420956363"/>
              </p:ext>
            </p:extLst>
          </p:nvPr>
        </p:nvGraphicFramePr>
        <p:xfrm>
          <a:off x="6256867" y="2829473"/>
          <a:ext cx="5094662" cy="2741594"/>
        </p:xfrm>
        <a:graphic>
          <a:graphicData uri="http://schemas.openxmlformats.org/drawingml/2006/table">
            <a:tbl>
              <a:tblPr firstRow="1" firstCol="1" bandRow="1">
                <a:tableStyleId>{5C22544A-7EE6-4342-B048-85BDC9FD1C3A}</a:tableStyleId>
              </a:tblPr>
              <a:tblGrid>
                <a:gridCol w="1206879">
                  <a:extLst>
                    <a:ext uri="{9D8B030D-6E8A-4147-A177-3AD203B41FA5}">
                      <a16:colId xmlns:a16="http://schemas.microsoft.com/office/drawing/2014/main" val="3318636383"/>
                    </a:ext>
                  </a:extLst>
                </a:gridCol>
                <a:gridCol w="3887783">
                  <a:extLst>
                    <a:ext uri="{9D8B030D-6E8A-4147-A177-3AD203B41FA5}">
                      <a16:colId xmlns:a16="http://schemas.microsoft.com/office/drawing/2014/main" val="2548314070"/>
                    </a:ext>
                  </a:extLst>
                </a:gridCol>
              </a:tblGrid>
              <a:tr h="362541">
                <a:tc>
                  <a:txBody>
                    <a:bodyPr/>
                    <a:lstStyle/>
                    <a:p>
                      <a:pPr algn="ctr"/>
                      <a:r>
                        <a:rPr lang="zh-CN" sz="1800" b="1" kern="100">
                          <a:solidFill>
                            <a:schemeClr val="tx1"/>
                          </a:solidFill>
                          <a:effectLst/>
                          <a:latin typeface="微软雅黑" panose="020B0503020204020204" pitchFamily="34" charset="-122"/>
                          <a:ea typeface="微软雅黑" panose="020B0503020204020204" pitchFamily="34" charset="-122"/>
                        </a:rPr>
                        <a:t>运算符</a:t>
                      </a:r>
                      <a:endParaRPr lang="zh-CN" sz="1800" b="1"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b="1" kern="100" dirty="0">
                          <a:solidFill>
                            <a:schemeClr val="tx1"/>
                          </a:solidFill>
                          <a:effectLst/>
                          <a:latin typeface="微软雅黑" panose="020B0503020204020204" pitchFamily="34" charset="-122"/>
                          <a:ea typeface="微软雅黑" panose="020B0503020204020204" pitchFamily="34" charset="-122"/>
                        </a:rPr>
                        <a:t>描述</a:t>
                      </a:r>
                      <a:endParaRPr lang="zh-CN" sz="18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4435098"/>
                  </a:ext>
                </a:extLst>
              </a:tr>
              <a:tr h="831012">
                <a:tc>
                  <a:txBody>
                    <a:bodyPr/>
                    <a:lstStyle/>
                    <a:p>
                      <a:pPr algn="ctr"/>
                      <a:endParaRPr lang="en-US" sz="1800" b="0" kern="100" dirty="0">
                        <a:solidFill>
                          <a:schemeClr val="tx1"/>
                        </a:solidFill>
                        <a:effectLst/>
                        <a:latin typeface="微软雅黑" panose="020B0503020204020204" pitchFamily="34" charset="-122"/>
                        <a:ea typeface="微软雅黑" panose="020B0503020204020204" pitchFamily="34" charset="-122"/>
                      </a:endParaRPr>
                    </a:p>
                    <a:p>
                      <a:pPr algn="ctr"/>
                      <a:r>
                        <a:rPr lang="en-US" sz="1800" b="0" kern="100" dirty="0">
                          <a:solidFill>
                            <a:schemeClr val="tx1"/>
                          </a:solidFill>
                          <a:effectLst/>
                          <a:latin typeface="微软雅黑" panose="020B0503020204020204" pitchFamily="34" charset="-122"/>
                          <a:ea typeface="微软雅黑" panose="020B0503020204020204" pitchFamily="34" charset="-122"/>
                        </a:rPr>
                        <a:t>and</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800" b="0" kern="100" dirty="0">
                          <a:solidFill>
                            <a:schemeClr val="tx1"/>
                          </a:solidFill>
                          <a:effectLst/>
                          <a:latin typeface="微软雅黑" panose="020B0503020204020204" pitchFamily="34" charset="-122"/>
                          <a:ea typeface="微软雅黑" panose="020B0503020204020204" pitchFamily="34" charset="-122"/>
                        </a:rPr>
                        <a:t>a and b</a:t>
                      </a:r>
                      <a:r>
                        <a:rPr lang="zh-CN" sz="1800" b="0" kern="100" dirty="0">
                          <a:solidFill>
                            <a:schemeClr val="tx1"/>
                          </a:solidFill>
                          <a:effectLst/>
                          <a:latin typeface="微软雅黑" panose="020B0503020204020204" pitchFamily="34" charset="-122"/>
                          <a:ea typeface="微软雅黑" panose="020B0503020204020204" pitchFamily="34" charset="-122"/>
                        </a:rPr>
                        <a:t>，如果</a:t>
                      </a:r>
                      <a:r>
                        <a:rPr lang="en-US" sz="1800" b="0" kern="100" dirty="0">
                          <a:solidFill>
                            <a:schemeClr val="tx1"/>
                          </a:solidFill>
                          <a:effectLst/>
                          <a:latin typeface="微软雅黑" panose="020B0503020204020204" pitchFamily="34" charset="-122"/>
                          <a:ea typeface="微软雅黑" panose="020B0503020204020204" pitchFamily="34" charset="-122"/>
                        </a:rPr>
                        <a:t>a</a:t>
                      </a:r>
                      <a:r>
                        <a:rPr lang="zh-CN" sz="1800" b="0" kern="100" dirty="0">
                          <a:solidFill>
                            <a:schemeClr val="tx1"/>
                          </a:solidFill>
                          <a:effectLst/>
                          <a:latin typeface="微软雅黑" panose="020B0503020204020204" pitchFamily="34" charset="-122"/>
                          <a:ea typeface="微软雅黑" panose="020B0503020204020204" pitchFamily="34" charset="-122"/>
                        </a:rPr>
                        <a:t>为真并且</a:t>
                      </a:r>
                      <a:r>
                        <a:rPr lang="en-US" sz="1800" b="0" kern="100" dirty="0">
                          <a:solidFill>
                            <a:schemeClr val="tx1"/>
                          </a:solidFill>
                          <a:effectLst/>
                          <a:latin typeface="微软雅黑" panose="020B0503020204020204" pitchFamily="34" charset="-122"/>
                          <a:ea typeface="微软雅黑" panose="020B0503020204020204" pitchFamily="34" charset="-122"/>
                        </a:rPr>
                        <a:t>b</a:t>
                      </a:r>
                      <a:r>
                        <a:rPr lang="zh-CN" sz="1800" b="0" kern="100" dirty="0">
                          <a:solidFill>
                            <a:schemeClr val="tx1"/>
                          </a:solidFill>
                          <a:effectLst/>
                          <a:latin typeface="微软雅黑" panose="020B0503020204020204" pitchFamily="34" charset="-122"/>
                          <a:ea typeface="微软雅黑" panose="020B0503020204020204" pitchFamily="34" charset="-122"/>
                        </a:rPr>
                        <a:t>为真，返回</a:t>
                      </a:r>
                      <a:r>
                        <a:rPr lang="en-US" sz="1800" b="0" kern="100" dirty="0">
                          <a:solidFill>
                            <a:schemeClr val="tx1"/>
                          </a:solidFill>
                          <a:effectLst/>
                          <a:latin typeface="微软雅黑" panose="020B0503020204020204" pitchFamily="34" charset="-122"/>
                          <a:ea typeface="微软雅黑" panose="020B0503020204020204" pitchFamily="34" charset="-122"/>
                        </a:rPr>
                        <a:t>True,</a:t>
                      </a:r>
                      <a:r>
                        <a:rPr lang="zh-CN" sz="1800" b="0" kern="100" dirty="0">
                          <a:solidFill>
                            <a:schemeClr val="tx1"/>
                          </a:solidFill>
                          <a:effectLst/>
                          <a:latin typeface="微软雅黑" panose="020B0503020204020204" pitchFamily="34" charset="-122"/>
                          <a:ea typeface="微软雅黑" panose="020B0503020204020204" pitchFamily="34" charset="-122"/>
                        </a:rPr>
                        <a:t>如果</a:t>
                      </a:r>
                      <a:r>
                        <a:rPr lang="en-US" sz="1800" b="0" kern="100" dirty="0">
                          <a:solidFill>
                            <a:schemeClr val="tx1"/>
                          </a:solidFill>
                          <a:effectLst/>
                          <a:latin typeface="微软雅黑" panose="020B0503020204020204" pitchFamily="34" charset="-122"/>
                          <a:ea typeface="微软雅黑" panose="020B0503020204020204" pitchFamily="34" charset="-122"/>
                        </a:rPr>
                        <a:t>a</a:t>
                      </a:r>
                      <a:r>
                        <a:rPr lang="zh-CN" sz="1800" b="0" kern="100" dirty="0">
                          <a:solidFill>
                            <a:schemeClr val="tx1"/>
                          </a:solidFill>
                          <a:effectLst/>
                          <a:latin typeface="微软雅黑" panose="020B0503020204020204" pitchFamily="34" charset="-122"/>
                          <a:ea typeface="微软雅黑" panose="020B0503020204020204" pitchFamily="34" charset="-122"/>
                        </a:rPr>
                        <a:t>或</a:t>
                      </a:r>
                      <a:r>
                        <a:rPr lang="en-US" sz="1800" b="0" kern="100" dirty="0">
                          <a:solidFill>
                            <a:schemeClr val="tx1"/>
                          </a:solidFill>
                          <a:effectLst/>
                          <a:latin typeface="微软雅黑" panose="020B0503020204020204" pitchFamily="34" charset="-122"/>
                          <a:ea typeface="微软雅黑" panose="020B0503020204020204" pitchFamily="34" charset="-122"/>
                        </a:rPr>
                        <a:t>b</a:t>
                      </a:r>
                      <a:r>
                        <a:rPr lang="zh-CN" sz="1800" b="0" kern="100" dirty="0">
                          <a:solidFill>
                            <a:schemeClr val="tx1"/>
                          </a:solidFill>
                          <a:effectLst/>
                          <a:latin typeface="微软雅黑" panose="020B0503020204020204" pitchFamily="34" charset="-122"/>
                          <a:ea typeface="微软雅黑" panose="020B0503020204020204" pitchFamily="34" charset="-122"/>
                        </a:rPr>
                        <a:t>中的任意一个不为真，返回</a:t>
                      </a:r>
                      <a:r>
                        <a:rPr lang="en-US" sz="1800" b="0" kern="100" dirty="0">
                          <a:solidFill>
                            <a:schemeClr val="tx1"/>
                          </a:solidFill>
                          <a:effectLst/>
                          <a:latin typeface="微软雅黑" panose="020B0503020204020204" pitchFamily="34" charset="-122"/>
                          <a:ea typeface="微软雅黑" panose="020B0503020204020204" pitchFamily="34" charset="-122"/>
                        </a:rPr>
                        <a:t>False</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0015918"/>
                  </a:ext>
                </a:extLst>
              </a:tr>
              <a:tr h="725081">
                <a:tc>
                  <a:txBody>
                    <a:bodyPr/>
                    <a:lstStyle/>
                    <a:p>
                      <a:pPr algn="ctr"/>
                      <a:endParaRPr lang="en-US" sz="1800" b="0" kern="100" dirty="0">
                        <a:solidFill>
                          <a:schemeClr val="tx1"/>
                        </a:solidFill>
                        <a:effectLst/>
                        <a:latin typeface="微软雅黑" panose="020B0503020204020204" pitchFamily="34" charset="-122"/>
                        <a:ea typeface="微软雅黑" panose="020B0503020204020204" pitchFamily="34" charset="-122"/>
                      </a:endParaRPr>
                    </a:p>
                    <a:p>
                      <a:pPr algn="ctr"/>
                      <a:r>
                        <a:rPr lang="en-US" sz="1800" b="0" kern="100" dirty="0">
                          <a:solidFill>
                            <a:schemeClr val="tx1"/>
                          </a:solidFill>
                          <a:effectLst/>
                          <a:latin typeface="微软雅黑" panose="020B0503020204020204" pitchFamily="34" charset="-122"/>
                          <a:ea typeface="微软雅黑" panose="020B0503020204020204" pitchFamily="34" charset="-122"/>
                        </a:rPr>
                        <a:t>or</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800" b="0" kern="100">
                          <a:solidFill>
                            <a:schemeClr val="tx1"/>
                          </a:solidFill>
                          <a:effectLst/>
                          <a:latin typeface="微软雅黑" panose="020B0503020204020204" pitchFamily="34" charset="-122"/>
                          <a:ea typeface="微软雅黑" panose="020B0503020204020204" pitchFamily="34" charset="-122"/>
                        </a:rPr>
                        <a:t>a or b</a:t>
                      </a:r>
                      <a:r>
                        <a:rPr lang="zh-CN" sz="1800" b="0" kern="100">
                          <a:solidFill>
                            <a:schemeClr val="tx1"/>
                          </a:solidFill>
                          <a:effectLst/>
                          <a:latin typeface="微软雅黑" panose="020B0503020204020204" pitchFamily="34" charset="-122"/>
                          <a:ea typeface="微软雅黑" panose="020B0503020204020204" pitchFamily="34" charset="-122"/>
                        </a:rPr>
                        <a:t>，如果</a:t>
                      </a:r>
                      <a:r>
                        <a:rPr lang="en-US" sz="1800" b="0" kern="100">
                          <a:solidFill>
                            <a:schemeClr val="tx1"/>
                          </a:solidFill>
                          <a:effectLst/>
                          <a:latin typeface="微软雅黑" panose="020B0503020204020204" pitchFamily="34" charset="-122"/>
                          <a:ea typeface="微软雅黑" panose="020B0503020204020204" pitchFamily="34" charset="-122"/>
                        </a:rPr>
                        <a:t>a</a:t>
                      </a:r>
                      <a:r>
                        <a:rPr lang="zh-CN" sz="1800" b="0" kern="100">
                          <a:solidFill>
                            <a:schemeClr val="tx1"/>
                          </a:solidFill>
                          <a:effectLst/>
                          <a:latin typeface="微软雅黑" panose="020B0503020204020204" pitchFamily="34" charset="-122"/>
                          <a:ea typeface="微软雅黑" panose="020B0503020204020204" pitchFamily="34" charset="-122"/>
                        </a:rPr>
                        <a:t>为真或者</a:t>
                      </a:r>
                      <a:r>
                        <a:rPr lang="en-US" sz="1800" b="0" kern="100">
                          <a:solidFill>
                            <a:schemeClr val="tx1"/>
                          </a:solidFill>
                          <a:effectLst/>
                          <a:latin typeface="微软雅黑" panose="020B0503020204020204" pitchFamily="34" charset="-122"/>
                          <a:ea typeface="微软雅黑" panose="020B0503020204020204" pitchFamily="34" charset="-122"/>
                        </a:rPr>
                        <a:t>b</a:t>
                      </a:r>
                      <a:r>
                        <a:rPr lang="zh-CN" sz="1800" b="0" kern="100">
                          <a:solidFill>
                            <a:schemeClr val="tx1"/>
                          </a:solidFill>
                          <a:effectLst/>
                          <a:latin typeface="微软雅黑" panose="020B0503020204020204" pitchFamily="34" charset="-122"/>
                          <a:ea typeface="微软雅黑" panose="020B0503020204020204" pitchFamily="34" charset="-122"/>
                        </a:rPr>
                        <a:t>为真，返回</a:t>
                      </a:r>
                      <a:r>
                        <a:rPr lang="en-US" sz="1800" b="0" kern="100">
                          <a:solidFill>
                            <a:schemeClr val="tx1"/>
                          </a:solidFill>
                          <a:effectLst/>
                          <a:latin typeface="微软雅黑" panose="020B0503020204020204" pitchFamily="34" charset="-122"/>
                          <a:ea typeface="微软雅黑" panose="020B0503020204020204" pitchFamily="34" charset="-122"/>
                        </a:rPr>
                        <a:t>True,</a:t>
                      </a:r>
                      <a:r>
                        <a:rPr lang="zh-CN" sz="1800" b="0" kern="100">
                          <a:solidFill>
                            <a:schemeClr val="tx1"/>
                          </a:solidFill>
                          <a:effectLst/>
                          <a:latin typeface="微软雅黑" panose="020B0503020204020204" pitchFamily="34" charset="-122"/>
                          <a:ea typeface="微软雅黑" panose="020B0503020204020204" pitchFamily="34" charset="-122"/>
                        </a:rPr>
                        <a:t>如果</a:t>
                      </a:r>
                      <a:r>
                        <a:rPr lang="en-US" sz="1800" b="0" kern="100">
                          <a:solidFill>
                            <a:schemeClr val="tx1"/>
                          </a:solidFill>
                          <a:effectLst/>
                          <a:latin typeface="微软雅黑" panose="020B0503020204020204" pitchFamily="34" charset="-122"/>
                          <a:ea typeface="微软雅黑" panose="020B0503020204020204" pitchFamily="34" charset="-122"/>
                        </a:rPr>
                        <a:t>a</a:t>
                      </a:r>
                      <a:r>
                        <a:rPr lang="zh-CN" sz="1800" b="0" kern="100">
                          <a:solidFill>
                            <a:schemeClr val="tx1"/>
                          </a:solidFill>
                          <a:effectLst/>
                          <a:latin typeface="微软雅黑" panose="020B0503020204020204" pitchFamily="34" charset="-122"/>
                          <a:ea typeface="微软雅黑" panose="020B0503020204020204" pitchFamily="34" charset="-122"/>
                        </a:rPr>
                        <a:t>为假并且</a:t>
                      </a:r>
                      <a:r>
                        <a:rPr lang="en-US" sz="1800" b="0" kern="100">
                          <a:solidFill>
                            <a:schemeClr val="tx1"/>
                          </a:solidFill>
                          <a:effectLst/>
                          <a:latin typeface="微软雅黑" panose="020B0503020204020204" pitchFamily="34" charset="-122"/>
                          <a:ea typeface="微软雅黑" panose="020B0503020204020204" pitchFamily="34" charset="-122"/>
                        </a:rPr>
                        <a:t>b</a:t>
                      </a:r>
                      <a:r>
                        <a:rPr lang="zh-CN" sz="1800" b="0" kern="100">
                          <a:solidFill>
                            <a:schemeClr val="tx1"/>
                          </a:solidFill>
                          <a:effectLst/>
                          <a:latin typeface="微软雅黑" panose="020B0503020204020204" pitchFamily="34" charset="-122"/>
                          <a:ea typeface="微软雅黑" panose="020B0503020204020204" pitchFamily="34" charset="-122"/>
                        </a:rPr>
                        <a:t>为假，返回</a:t>
                      </a:r>
                      <a:r>
                        <a:rPr lang="en-US" sz="1800" b="0" kern="100">
                          <a:solidFill>
                            <a:schemeClr val="tx1"/>
                          </a:solidFill>
                          <a:effectLst/>
                          <a:latin typeface="微软雅黑" panose="020B0503020204020204" pitchFamily="34" charset="-122"/>
                          <a:ea typeface="微软雅黑" panose="020B0503020204020204" pitchFamily="34" charset="-122"/>
                        </a:rPr>
                        <a:t>False</a:t>
                      </a:r>
                      <a:endParaRPr lang="zh-CN" sz="1800" b="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4930658"/>
                  </a:ext>
                </a:extLst>
              </a:tr>
              <a:tr h="725081">
                <a:tc>
                  <a:txBody>
                    <a:bodyPr/>
                    <a:lstStyle/>
                    <a:p>
                      <a:pPr algn="ctr"/>
                      <a:endParaRPr lang="en-US" sz="1800" b="0" kern="100" dirty="0">
                        <a:solidFill>
                          <a:schemeClr val="tx1"/>
                        </a:solidFill>
                        <a:effectLst/>
                        <a:latin typeface="微软雅黑" panose="020B0503020204020204" pitchFamily="34" charset="-122"/>
                        <a:ea typeface="微软雅黑" panose="020B0503020204020204" pitchFamily="34" charset="-122"/>
                      </a:endParaRPr>
                    </a:p>
                    <a:p>
                      <a:pPr algn="ctr"/>
                      <a:r>
                        <a:rPr lang="en-US" sz="1800" b="0" kern="100" dirty="0">
                          <a:solidFill>
                            <a:schemeClr val="tx1"/>
                          </a:solidFill>
                          <a:effectLst/>
                          <a:latin typeface="微软雅黑" panose="020B0503020204020204" pitchFamily="34" charset="-122"/>
                          <a:ea typeface="微软雅黑" panose="020B0503020204020204" pitchFamily="34" charset="-122"/>
                        </a:rPr>
                        <a:t>not</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800" b="0" kern="100" dirty="0">
                          <a:solidFill>
                            <a:schemeClr val="tx1"/>
                          </a:solidFill>
                          <a:effectLst/>
                          <a:latin typeface="微软雅黑" panose="020B0503020204020204" pitchFamily="34" charset="-122"/>
                          <a:ea typeface="微软雅黑" panose="020B0503020204020204" pitchFamily="34" charset="-122"/>
                        </a:rPr>
                        <a:t>not a </a:t>
                      </a:r>
                      <a:r>
                        <a:rPr lang="zh-CN" sz="1800" b="0" kern="100" dirty="0">
                          <a:solidFill>
                            <a:schemeClr val="tx1"/>
                          </a:solidFill>
                          <a:effectLst/>
                          <a:latin typeface="微软雅黑" panose="020B0503020204020204" pitchFamily="34" charset="-122"/>
                          <a:ea typeface="微软雅黑" panose="020B0503020204020204" pitchFamily="34" charset="-122"/>
                        </a:rPr>
                        <a:t>，如果</a:t>
                      </a:r>
                      <a:r>
                        <a:rPr lang="en-US" sz="1800" b="0" kern="100" dirty="0">
                          <a:solidFill>
                            <a:schemeClr val="tx1"/>
                          </a:solidFill>
                          <a:effectLst/>
                          <a:latin typeface="微软雅黑" panose="020B0503020204020204" pitchFamily="34" charset="-122"/>
                          <a:ea typeface="微软雅黑" panose="020B0503020204020204" pitchFamily="34" charset="-122"/>
                        </a:rPr>
                        <a:t>a</a:t>
                      </a:r>
                      <a:r>
                        <a:rPr lang="zh-CN" sz="1800" b="0" kern="100" dirty="0">
                          <a:solidFill>
                            <a:schemeClr val="tx1"/>
                          </a:solidFill>
                          <a:effectLst/>
                          <a:latin typeface="微软雅黑" panose="020B0503020204020204" pitchFamily="34" charset="-122"/>
                          <a:ea typeface="微软雅黑" panose="020B0503020204020204" pitchFamily="34" charset="-122"/>
                        </a:rPr>
                        <a:t>的值为</a:t>
                      </a:r>
                      <a:r>
                        <a:rPr lang="en-US" sz="1800" b="0" kern="100" dirty="0">
                          <a:solidFill>
                            <a:schemeClr val="tx1"/>
                          </a:solidFill>
                          <a:effectLst/>
                          <a:latin typeface="微软雅黑" panose="020B0503020204020204" pitchFamily="34" charset="-122"/>
                          <a:ea typeface="微软雅黑" panose="020B0503020204020204" pitchFamily="34" charset="-122"/>
                        </a:rPr>
                        <a:t>True</a:t>
                      </a:r>
                      <a:r>
                        <a:rPr lang="zh-CN" sz="1800" b="0" kern="100" dirty="0">
                          <a:solidFill>
                            <a:schemeClr val="tx1"/>
                          </a:solidFill>
                          <a:effectLst/>
                          <a:latin typeface="微软雅黑" panose="020B0503020204020204" pitchFamily="34" charset="-122"/>
                          <a:ea typeface="微软雅黑" panose="020B0503020204020204" pitchFamily="34" charset="-122"/>
                        </a:rPr>
                        <a:t>，则返回</a:t>
                      </a:r>
                      <a:r>
                        <a:rPr lang="en-US" sz="1800" b="0" kern="100" dirty="0">
                          <a:solidFill>
                            <a:schemeClr val="tx1"/>
                          </a:solidFill>
                          <a:effectLst/>
                          <a:latin typeface="微软雅黑" panose="020B0503020204020204" pitchFamily="34" charset="-122"/>
                          <a:ea typeface="微软雅黑" panose="020B0503020204020204" pitchFamily="34" charset="-122"/>
                        </a:rPr>
                        <a:t>False,</a:t>
                      </a:r>
                      <a:r>
                        <a:rPr lang="zh-CN" sz="1800" b="0" kern="100" dirty="0">
                          <a:solidFill>
                            <a:schemeClr val="tx1"/>
                          </a:solidFill>
                          <a:effectLst/>
                          <a:latin typeface="微软雅黑" panose="020B0503020204020204" pitchFamily="34" charset="-122"/>
                          <a:ea typeface="微软雅黑" panose="020B0503020204020204" pitchFamily="34" charset="-122"/>
                        </a:rPr>
                        <a:t>否则返回</a:t>
                      </a:r>
                      <a:r>
                        <a:rPr lang="en-US" sz="1800" b="0" kern="100" dirty="0">
                          <a:solidFill>
                            <a:schemeClr val="tx1"/>
                          </a:solidFill>
                          <a:effectLst/>
                          <a:latin typeface="微软雅黑" panose="020B0503020204020204" pitchFamily="34" charset="-122"/>
                          <a:ea typeface="微软雅黑" panose="020B0503020204020204" pitchFamily="34" charset="-122"/>
                        </a:rPr>
                        <a:t>True</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1718" marR="6171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2993469"/>
                  </a:ext>
                </a:extLst>
              </a:tr>
            </a:tbl>
          </a:graphicData>
        </a:graphic>
      </p:graphicFrame>
    </p:spTree>
    <p:extLst>
      <p:ext uri="{BB962C8B-B14F-4D97-AF65-F5344CB8AC3E}">
        <p14:creationId xmlns:p14="http://schemas.microsoft.com/office/powerpoint/2010/main" val="897273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a16="http://schemas.microsoft.com/office/drawing/2014/main" id="{438E5315-1864-8FF4-0781-005415D6A8F3}"/>
              </a:ext>
            </a:extLst>
          </p:cNvPr>
          <p:cNvSpPr txBox="1"/>
          <p:nvPr/>
        </p:nvSpPr>
        <p:spPr>
          <a:xfrm>
            <a:off x="716035" y="3911220"/>
            <a:ext cx="10759930"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图中第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行代码所示，从</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子库</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导出均方误差：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mean_squared_error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并简写为</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，在第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行代码中，使用回归模型</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predict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方法对测试数据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x_test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中每训练数据的标签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行代码所示，将预测标签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和真实标签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计算对应的距离平方和。</a:t>
            </a:r>
          </a:p>
        </p:txBody>
      </p:sp>
      <p:pic>
        <p:nvPicPr>
          <p:cNvPr id="3" name="图片 2">
            <a:extLst>
              <a:ext uri="{FF2B5EF4-FFF2-40B4-BE49-F238E27FC236}">
                <a16:creationId xmlns:a16="http://schemas.microsoft.com/office/drawing/2014/main" id="{2DFFD3C5-EE2E-C3CF-2565-6E5A4649A716}"/>
              </a:ext>
            </a:extLst>
          </p:cNvPr>
          <p:cNvPicPr>
            <a:picLocks noChangeAspect="1"/>
          </p:cNvPicPr>
          <p:nvPr/>
        </p:nvPicPr>
        <p:blipFill>
          <a:blip r:embed="rId6"/>
          <a:stretch>
            <a:fillRect/>
          </a:stretch>
        </p:blipFill>
        <p:spPr>
          <a:xfrm>
            <a:off x="943762" y="2032718"/>
            <a:ext cx="8942763" cy="1749745"/>
          </a:xfrm>
          <a:prstGeom prst="rect">
            <a:avLst/>
          </a:prstGeom>
        </p:spPr>
      </p:pic>
    </p:spTree>
    <p:extLst>
      <p:ext uri="{BB962C8B-B14F-4D97-AF65-F5344CB8AC3E}">
        <p14:creationId xmlns:p14="http://schemas.microsoft.com/office/powerpoint/2010/main" val="79227317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a16="http://schemas.microsoft.com/office/drawing/2014/main" id="{438E5315-1864-8FF4-0781-005415D6A8F3}"/>
              </a:ext>
            </a:extLst>
          </p:cNvPr>
          <p:cNvSpPr txBox="1"/>
          <p:nvPr/>
        </p:nvSpPr>
        <p:spPr>
          <a:xfrm>
            <a:off x="716035" y="3911220"/>
            <a:ext cx="10759930"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评价标准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的操作如下：图中第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行代码所示，从</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子库</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导出均方误差：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r2_score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，在第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行代码中，将预测标签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和真实标签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计算对应的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值，其值越接近</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表示模型拟合效果越好。</a:t>
            </a:r>
          </a:p>
        </p:txBody>
      </p:sp>
      <p:pic>
        <p:nvPicPr>
          <p:cNvPr id="7" name="图片 6">
            <a:extLst>
              <a:ext uri="{FF2B5EF4-FFF2-40B4-BE49-F238E27FC236}">
                <a16:creationId xmlns:a16="http://schemas.microsoft.com/office/drawing/2014/main" id="{FA85C0D1-46D8-045E-A2F4-6DCDD932CFE6}"/>
              </a:ext>
            </a:extLst>
          </p:cNvPr>
          <p:cNvPicPr>
            <a:picLocks noChangeAspect="1"/>
          </p:cNvPicPr>
          <p:nvPr/>
        </p:nvPicPr>
        <p:blipFill>
          <a:blip r:embed="rId6"/>
          <a:stretch>
            <a:fillRect/>
          </a:stretch>
        </p:blipFill>
        <p:spPr>
          <a:xfrm>
            <a:off x="1222409" y="2086197"/>
            <a:ext cx="6832482" cy="1535576"/>
          </a:xfrm>
          <a:prstGeom prst="rect">
            <a:avLst/>
          </a:prstGeom>
        </p:spPr>
      </p:pic>
    </p:spTree>
    <p:extLst>
      <p:ext uri="{BB962C8B-B14F-4D97-AF65-F5344CB8AC3E}">
        <p14:creationId xmlns:p14="http://schemas.microsoft.com/office/powerpoint/2010/main" val="269539899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36670" y="1973741"/>
            <a:ext cx="11966430" cy="1884618"/>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SVM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回归模型的训练与评价</a:t>
            </a:r>
          </a:p>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   ① 模型的初始化与训练：图中第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行代码所示，从机器学习库</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的子库</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svm</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中导出归模型：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SVR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类。如代码第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行所示，使用导出的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SVR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类并指定参数</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kernel</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的值，完成实例化对象</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，如代码第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行所示，在对象</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中调用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fit()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方法在该方法中传入训练数据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和训练标签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，从而完成回归模型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的训练。</a:t>
            </a:r>
          </a:p>
        </p:txBody>
      </p:sp>
      <p:pic>
        <p:nvPicPr>
          <p:cNvPr id="10" name="图片 9">
            <a:extLst>
              <a:ext uri="{FF2B5EF4-FFF2-40B4-BE49-F238E27FC236}">
                <a16:creationId xmlns:a16="http://schemas.microsoft.com/office/drawing/2014/main" id="{30CA2969-4228-B204-1911-D10E3D836C93}"/>
              </a:ext>
            </a:extLst>
          </p:cNvPr>
          <p:cNvPicPr>
            <a:picLocks noChangeAspect="1"/>
          </p:cNvPicPr>
          <p:nvPr/>
        </p:nvPicPr>
        <p:blipFill rotWithShape="1">
          <a:blip r:embed="rId6"/>
          <a:srcRect b="5569"/>
          <a:stretch/>
        </p:blipFill>
        <p:spPr bwMode="auto">
          <a:xfrm>
            <a:off x="1854641" y="4088709"/>
            <a:ext cx="9118159" cy="17119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6562329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36670" y="1973741"/>
            <a:ext cx="11966430"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对于</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SVR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模型接下计算</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83A44F72-B009-F859-BBBE-F99A307D29DF}"/>
              </a:ext>
            </a:extLst>
          </p:cNvPr>
          <p:cNvSpPr txBox="1"/>
          <p:nvPr/>
        </p:nvSpPr>
        <p:spPr>
          <a:xfrm>
            <a:off x="112785" y="4101382"/>
            <a:ext cx="11966430"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使用训练好的模型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调用其中的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score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方法，分别传入测试数据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x_test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和测试标签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，即可得出该模型在测试集上的得分，数值越接近</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模型的表现越好。</a:t>
            </a:r>
          </a:p>
        </p:txBody>
      </p:sp>
      <p:pic>
        <p:nvPicPr>
          <p:cNvPr id="9" name="图片 8">
            <a:extLst>
              <a:ext uri="{FF2B5EF4-FFF2-40B4-BE49-F238E27FC236}">
                <a16:creationId xmlns:a16="http://schemas.microsoft.com/office/drawing/2014/main" id="{3E5D336C-A2B2-8384-1AFD-91DF18F5F235}"/>
              </a:ext>
            </a:extLst>
          </p:cNvPr>
          <p:cNvPicPr>
            <a:picLocks noChangeAspect="1"/>
          </p:cNvPicPr>
          <p:nvPr/>
        </p:nvPicPr>
        <p:blipFill>
          <a:blip r:embed="rId6"/>
          <a:stretch>
            <a:fillRect/>
          </a:stretch>
        </p:blipFill>
        <p:spPr>
          <a:xfrm>
            <a:off x="2146301" y="2664333"/>
            <a:ext cx="5884862" cy="1139317"/>
          </a:xfrm>
          <a:prstGeom prst="rect">
            <a:avLst/>
          </a:prstGeom>
        </p:spPr>
      </p:pic>
    </p:spTree>
    <p:extLst>
      <p:ext uri="{BB962C8B-B14F-4D97-AF65-F5344CB8AC3E}">
        <p14:creationId xmlns:p14="http://schemas.microsoft.com/office/powerpoint/2010/main" val="144310496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36670" y="1973741"/>
            <a:ext cx="11966430"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②模型的预测：使用测试集对训练好的模型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进行预测与评价。</a:t>
            </a:r>
          </a:p>
        </p:txBody>
      </p:sp>
      <p:pic>
        <p:nvPicPr>
          <p:cNvPr id="3" name="图片 2">
            <a:extLst>
              <a:ext uri="{FF2B5EF4-FFF2-40B4-BE49-F238E27FC236}">
                <a16:creationId xmlns:a16="http://schemas.microsoft.com/office/drawing/2014/main" id="{C6E941DD-7F4C-7261-6791-58848B3D4611}"/>
              </a:ext>
            </a:extLst>
          </p:cNvPr>
          <p:cNvPicPr>
            <a:picLocks noChangeAspect="1"/>
          </p:cNvPicPr>
          <p:nvPr/>
        </p:nvPicPr>
        <p:blipFill>
          <a:blip r:embed="rId6"/>
          <a:stretch>
            <a:fillRect/>
          </a:stretch>
        </p:blipFill>
        <p:spPr>
          <a:xfrm>
            <a:off x="3406167" y="2744030"/>
            <a:ext cx="3987800" cy="1053404"/>
          </a:xfrm>
          <a:prstGeom prst="rect">
            <a:avLst/>
          </a:prstGeom>
        </p:spPr>
      </p:pic>
      <p:sp>
        <p:nvSpPr>
          <p:cNvPr id="7" name="文本框 6">
            <a:extLst>
              <a:ext uri="{FF2B5EF4-FFF2-40B4-BE49-F238E27FC236}">
                <a16:creationId xmlns:a16="http://schemas.microsoft.com/office/drawing/2014/main" id="{83A44F72-B009-F859-BBBE-F99A307D29DF}"/>
              </a:ext>
            </a:extLst>
          </p:cNvPr>
          <p:cNvSpPr txBox="1"/>
          <p:nvPr/>
        </p:nvSpPr>
        <p:spPr>
          <a:xfrm>
            <a:off x="112785" y="4101382"/>
            <a:ext cx="11966430" cy="961289"/>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使用训练好的模型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调用其中的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score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方法，分别传入测试数据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x_test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和测试标签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，即可得出该模型在测试集上的得分，数值越接近</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模型的表现越好。</a:t>
            </a:r>
          </a:p>
        </p:txBody>
      </p:sp>
    </p:spTree>
    <p:extLst>
      <p:ext uri="{BB962C8B-B14F-4D97-AF65-F5344CB8AC3E}">
        <p14:creationId xmlns:p14="http://schemas.microsoft.com/office/powerpoint/2010/main" val="212259000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36670" y="1973741"/>
            <a:ext cx="11966430" cy="49962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对于</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SVR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模型接下计算</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文本框 6">
            <a:extLst>
              <a:ext uri="{FF2B5EF4-FFF2-40B4-BE49-F238E27FC236}">
                <a16:creationId xmlns:a16="http://schemas.microsoft.com/office/drawing/2014/main" id="{83A44F72-B009-F859-BBBE-F99A307D29DF}"/>
              </a:ext>
            </a:extLst>
          </p:cNvPr>
          <p:cNvSpPr txBox="1"/>
          <p:nvPr/>
        </p:nvSpPr>
        <p:spPr>
          <a:xfrm>
            <a:off x="112785" y="4101382"/>
            <a:ext cx="11966430"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评价标准</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的操作如下：如图中第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行代码所示，从</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子库</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导出</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行代码所示，使用回归模型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predict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方法对测试数据</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x_test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中每训练数据的标签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行代码所示，将预测标签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和真实标签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计算对应的距离平方和。</a:t>
            </a:r>
          </a:p>
        </p:txBody>
      </p:sp>
      <p:pic>
        <p:nvPicPr>
          <p:cNvPr id="9" name="图片 8">
            <a:extLst>
              <a:ext uri="{FF2B5EF4-FFF2-40B4-BE49-F238E27FC236}">
                <a16:creationId xmlns:a16="http://schemas.microsoft.com/office/drawing/2014/main" id="{3A871D10-D651-01AA-C50F-4024C4AC953C}"/>
              </a:ext>
            </a:extLst>
          </p:cNvPr>
          <p:cNvPicPr>
            <a:picLocks noChangeAspect="1"/>
          </p:cNvPicPr>
          <p:nvPr/>
        </p:nvPicPr>
        <p:blipFill>
          <a:blip r:embed="rId6"/>
          <a:stretch>
            <a:fillRect/>
          </a:stretch>
        </p:blipFill>
        <p:spPr>
          <a:xfrm>
            <a:off x="2695074" y="2628949"/>
            <a:ext cx="6924528" cy="1340598"/>
          </a:xfrm>
          <a:prstGeom prst="rect">
            <a:avLst/>
          </a:prstGeom>
        </p:spPr>
      </p:pic>
    </p:spTree>
    <p:extLst>
      <p:ext uri="{BB962C8B-B14F-4D97-AF65-F5344CB8AC3E}">
        <p14:creationId xmlns:p14="http://schemas.microsoft.com/office/powerpoint/2010/main" val="43655662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99312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模型的训练与评价</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文本框 6">
            <a:extLst>
              <a:ext uri="{FF2B5EF4-FFF2-40B4-BE49-F238E27FC236}">
                <a16:creationId xmlns:a16="http://schemas.microsoft.com/office/drawing/2014/main" id="{83A44F72-B009-F859-BBBE-F99A307D29DF}"/>
              </a:ext>
            </a:extLst>
          </p:cNvPr>
          <p:cNvSpPr txBox="1"/>
          <p:nvPr/>
        </p:nvSpPr>
        <p:spPr>
          <a:xfrm>
            <a:off x="338355" y="3847105"/>
            <a:ext cx="11966430" cy="1422954"/>
          </a:xfrm>
          <a:prstGeom prst="rect">
            <a:avLst/>
          </a:prstGeom>
          <a:noFill/>
        </p:spPr>
        <p:txBody>
          <a:bodyPr wrap="square">
            <a:spAutoFit/>
          </a:bodyPr>
          <a:lstStyle/>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评价标准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的操作如下：如图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6.3-43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中第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行代码所示，从</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子库</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导出均方误差：</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r2_score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行代码所示，将预测标签</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y1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和真实标签</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y_test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计算对应的</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值，其为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0.83</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p>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通过比较回归模型</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kr</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score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R2</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上的表现，可以发现回归模型</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的性能较好。</a:t>
            </a:r>
          </a:p>
        </p:txBody>
      </p:sp>
      <p:pic>
        <p:nvPicPr>
          <p:cNvPr id="3" name="图片 2">
            <a:extLst>
              <a:ext uri="{FF2B5EF4-FFF2-40B4-BE49-F238E27FC236}">
                <a16:creationId xmlns:a16="http://schemas.microsoft.com/office/drawing/2014/main" id="{56477B1D-50AC-FE98-64D3-D6BB96CC47AB}"/>
              </a:ext>
            </a:extLst>
          </p:cNvPr>
          <p:cNvPicPr>
            <a:picLocks noChangeAspect="1"/>
          </p:cNvPicPr>
          <p:nvPr/>
        </p:nvPicPr>
        <p:blipFill>
          <a:blip r:embed="rId6"/>
          <a:stretch>
            <a:fillRect/>
          </a:stretch>
        </p:blipFill>
        <p:spPr>
          <a:xfrm>
            <a:off x="3031957" y="2435823"/>
            <a:ext cx="5207780" cy="1070215"/>
          </a:xfrm>
          <a:prstGeom prst="rect">
            <a:avLst/>
          </a:prstGeom>
        </p:spPr>
      </p:pic>
    </p:spTree>
    <p:extLst>
      <p:ext uri="{BB962C8B-B14F-4D97-AF65-F5344CB8AC3E}">
        <p14:creationId xmlns:p14="http://schemas.microsoft.com/office/powerpoint/2010/main" val="305083092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p>
        </p:txBody>
      </p:sp>
      <p:grpSp>
        <p:nvGrpSpPr>
          <p:cNvPr id="4" name="组合 3"/>
          <p:cNvGrpSpPr/>
          <p:nvPr/>
        </p:nvGrpSpPr>
        <p:grpSpPr>
          <a:xfrm>
            <a:off x="1577535" y="1656285"/>
            <a:ext cx="7948546" cy="595277"/>
            <a:chOff x="520218" y="437796"/>
            <a:chExt cx="9236734" cy="691752"/>
          </a:xfrm>
        </p:grpSpPr>
        <p:sp>
          <p:nvSpPr>
            <p:cNvPr id="5" name="矩形: 圆角 4"/>
            <p:cNvSpPr/>
            <p:nvPr>
              <p:custDataLst>
                <p:tags r:id="rId10"/>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11"/>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任务一 </a:t>
              </a:r>
              <a:r>
                <a:rPr kumimoji="0"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Python</a:t>
              </a: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基础语法的集训</a:t>
              </a:r>
              <a:endParaRPr kumimoji="0"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12"/>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nvGrpSpPr>
        <p:grpSpPr>
          <a:xfrm>
            <a:off x="1577535" y="2578592"/>
            <a:ext cx="8776335" cy="2432972"/>
            <a:chOff x="520218" y="63669"/>
            <a:chExt cx="10198679" cy="2827277"/>
          </a:xfrm>
        </p:grpSpPr>
        <p:sp>
          <p:nvSpPr>
            <p:cNvPr id="11" name="矩形: 圆角 10"/>
            <p:cNvSpPr/>
            <p:nvPr>
              <p:custDataLst>
                <p:tags r:id="rId1"/>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2"/>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2B6EE1"/>
                  </a:solidFill>
                  <a:effectLst/>
                  <a:uLnTx/>
                  <a:uFillTx/>
                  <a:latin typeface="微软雅黑" panose="020B0503020204020204" pitchFamily="34" charset="-122"/>
                  <a:ea typeface="微软雅黑" panose="020B0503020204020204" pitchFamily="34" charset="-122"/>
                  <a:cs typeface="+mn-cs"/>
                </a:rPr>
                <a:t>任务二 机器学习基础</a:t>
              </a:r>
            </a:p>
          </p:txBody>
        </p:sp>
        <p:sp>
          <p:nvSpPr>
            <p:cNvPr id="13" name="椭圆 106"/>
            <p:cNvSpPr/>
            <p:nvPr>
              <p:custDataLst>
                <p:tags r:id="rId3"/>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4"/>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3" name="文本框 2"/>
            <p:cNvSpPr txBox="1"/>
            <p:nvPr>
              <p:custDataLst>
                <p:tags r:id="rId5"/>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回归任务</a:t>
              </a:r>
              <a:r>
                <a:rPr kumimoji="0" lang="en-US" altLang="zh-CN"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波士顿房价预测</a:t>
              </a:r>
            </a:p>
          </p:txBody>
        </p:sp>
        <p:sp>
          <p:nvSpPr>
            <p:cNvPr id="6" name="椭圆 106"/>
            <p:cNvSpPr/>
            <p:nvPr>
              <p:custDataLst>
                <p:tags r:id="rId6"/>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7"/>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6" name="文本框 15"/>
            <p:cNvSpPr txBox="1"/>
            <p:nvPr>
              <p:custDataLst>
                <p:tags r:id="rId8"/>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任务四 分类任务</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鸢尾花分类</a:t>
              </a:r>
            </a:p>
          </p:txBody>
        </p:sp>
        <p:sp>
          <p:nvSpPr>
            <p:cNvPr id="17" name="椭圆 106"/>
            <p:cNvSpPr/>
            <p:nvPr>
              <p:custDataLst>
                <p:tags r:id="rId9"/>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extLst>
      <p:ext uri="{BB962C8B-B14F-4D97-AF65-F5344CB8AC3E}">
        <p14:creationId xmlns:p14="http://schemas.microsoft.com/office/powerpoint/2010/main" val="9118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数据集分析</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36670" y="1973741"/>
            <a:ext cx="11966430" cy="915122"/>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鸢尾花数据集是机器学中的一个常用的数据集，常用来验证分类器的性能。鸢尾花数据集是由人工采集的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种鸢尾花，每一种包含</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条样本，每一个样本包含了该种类花的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个特征，数据在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iris.csv</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中的具体解释如下</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3" name="表格 2">
            <a:extLst>
              <a:ext uri="{FF2B5EF4-FFF2-40B4-BE49-F238E27FC236}">
                <a16:creationId xmlns:a16="http://schemas.microsoft.com/office/drawing/2014/main" id="{2A7B7694-31FE-583A-E96A-41B0BAE39D50}"/>
              </a:ext>
            </a:extLst>
          </p:cNvPr>
          <p:cNvGraphicFramePr>
            <a:graphicFrameLocks noGrp="1"/>
          </p:cNvGraphicFramePr>
          <p:nvPr>
            <p:extLst>
              <p:ext uri="{D42A27DB-BD31-4B8C-83A1-F6EECF244321}">
                <p14:modId xmlns:p14="http://schemas.microsoft.com/office/powerpoint/2010/main" val="4219600307"/>
              </p:ext>
            </p:extLst>
          </p:nvPr>
        </p:nvGraphicFramePr>
        <p:xfrm>
          <a:off x="2265627" y="3100479"/>
          <a:ext cx="8342854" cy="2194560"/>
        </p:xfrm>
        <a:graphic>
          <a:graphicData uri="http://schemas.openxmlformats.org/drawingml/2006/table">
            <a:tbl>
              <a:tblPr firstRow="1" firstCol="1" bandRow="1">
                <a:tableStyleId>{5C22544A-7EE6-4342-B048-85BDC9FD1C3A}</a:tableStyleId>
              </a:tblPr>
              <a:tblGrid>
                <a:gridCol w="1420980">
                  <a:extLst>
                    <a:ext uri="{9D8B030D-6E8A-4147-A177-3AD203B41FA5}">
                      <a16:colId xmlns:a16="http://schemas.microsoft.com/office/drawing/2014/main" val="1871697307"/>
                    </a:ext>
                  </a:extLst>
                </a:gridCol>
                <a:gridCol w="1853410">
                  <a:extLst>
                    <a:ext uri="{9D8B030D-6E8A-4147-A177-3AD203B41FA5}">
                      <a16:colId xmlns:a16="http://schemas.microsoft.com/office/drawing/2014/main" val="3635844990"/>
                    </a:ext>
                  </a:extLst>
                </a:gridCol>
                <a:gridCol w="5068464">
                  <a:extLst>
                    <a:ext uri="{9D8B030D-6E8A-4147-A177-3AD203B41FA5}">
                      <a16:colId xmlns:a16="http://schemas.microsoft.com/office/drawing/2014/main" val="3886674197"/>
                    </a:ext>
                  </a:extLst>
                </a:gridCol>
              </a:tblGrid>
              <a:tr h="253424">
                <a:tc>
                  <a:txBody>
                    <a:bodyPr/>
                    <a:lstStyle/>
                    <a:p>
                      <a:pPr algn="ctr"/>
                      <a:r>
                        <a:rPr lang="zh-CN" sz="1800" kern="100" dirty="0">
                          <a:solidFill>
                            <a:schemeClr val="tx1"/>
                          </a:solidFill>
                          <a:effectLst/>
                        </a:rPr>
                        <a:t>列名</a:t>
                      </a:r>
                      <a:endParaRPr lang="zh-CN" sz="18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rPr>
                        <a:t>列名的含义</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CN" sz="1800" kern="100">
                          <a:solidFill>
                            <a:schemeClr val="tx1"/>
                          </a:solidFill>
                          <a:effectLst/>
                        </a:rPr>
                        <a:t>备注</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7499511"/>
                  </a:ext>
                </a:extLst>
              </a:tr>
              <a:tr h="253424">
                <a:tc>
                  <a:txBody>
                    <a:bodyPr/>
                    <a:lstStyle/>
                    <a:p>
                      <a:pPr algn="ctr"/>
                      <a:r>
                        <a:rPr lang="en-US" sz="1800" kern="100">
                          <a:solidFill>
                            <a:schemeClr val="tx1"/>
                          </a:solidFill>
                          <a:effectLst/>
                        </a:rPr>
                        <a:t>Sepal.Length</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rPr>
                        <a:t>花萼片长度</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800" kern="100">
                          <a:solidFill>
                            <a:schemeClr val="tx1"/>
                          </a:solidFill>
                          <a:effectLst/>
                        </a:rPr>
                        <a:t> </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66728123"/>
                  </a:ext>
                </a:extLst>
              </a:tr>
              <a:tr h="253424">
                <a:tc>
                  <a:txBody>
                    <a:bodyPr/>
                    <a:lstStyle/>
                    <a:p>
                      <a:pPr algn="ctr"/>
                      <a:r>
                        <a:rPr lang="en-US" sz="1800" kern="100">
                          <a:solidFill>
                            <a:schemeClr val="tx1"/>
                          </a:solidFill>
                          <a:effectLst/>
                        </a:rPr>
                        <a:t>Sepal.Width</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rPr>
                        <a:t>花萼片宽度</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800" kern="100">
                          <a:solidFill>
                            <a:schemeClr val="tx1"/>
                          </a:solidFill>
                          <a:effectLst/>
                        </a:rPr>
                        <a:t> </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4852381"/>
                  </a:ext>
                </a:extLst>
              </a:tr>
              <a:tr h="253424">
                <a:tc>
                  <a:txBody>
                    <a:bodyPr/>
                    <a:lstStyle/>
                    <a:p>
                      <a:pPr algn="ctr"/>
                      <a:r>
                        <a:rPr lang="en-US" sz="1800" kern="100">
                          <a:solidFill>
                            <a:schemeClr val="tx1"/>
                          </a:solidFill>
                          <a:effectLst/>
                        </a:rPr>
                        <a:t>Petal.Length</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rPr>
                        <a:t>花瓣的长度</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800" kern="100">
                          <a:solidFill>
                            <a:schemeClr val="tx1"/>
                          </a:solidFill>
                          <a:effectLst/>
                        </a:rPr>
                        <a:t> </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097930"/>
                  </a:ext>
                </a:extLst>
              </a:tr>
              <a:tr h="253424">
                <a:tc>
                  <a:txBody>
                    <a:bodyPr/>
                    <a:lstStyle/>
                    <a:p>
                      <a:pPr algn="ctr"/>
                      <a:r>
                        <a:rPr lang="en-US" sz="1800" kern="100">
                          <a:solidFill>
                            <a:schemeClr val="tx1"/>
                          </a:solidFill>
                          <a:effectLst/>
                        </a:rPr>
                        <a:t>Petal.Width</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rPr>
                        <a:t>花瓣的宽度</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800" kern="100">
                          <a:solidFill>
                            <a:schemeClr val="tx1"/>
                          </a:solidFill>
                          <a:effectLst/>
                        </a:rPr>
                        <a:t> </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219121"/>
                  </a:ext>
                </a:extLst>
              </a:tr>
              <a:tr h="760271">
                <a:tc>
                  <a:txBody>
                    <a:bodyPr/>
                    <a:lstStyle/>
                    <a:p>
                      <a:pPr algn="ctr"/>
                      <a:r>
                        <a:rPr lang="en-US" sz="1800" kern="100">
                          <a:solidFill>
                            <a:schemeClr val="tx1"/>
                          </a:solidFill>
                          <a:effectLst/>
                        </a:rPr>
                        <a:t>Species</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rPr>
                        <a:t>鸢尾花的种类</a:t>
                      </a:r>
                      <a:endParaRPr lang="zh-CN" sz="18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CN" sz="1800" kern="100" dirty="0">
                          <a:solidFill>
                            <a:schemeClr val="tx1"/>
                          </a:solidFill>
                          <a:effectLst/>
                        </a:rPr>
                        <a:t>该列为标签列，其中，“</a:t>
                      </a:r>
                      <a:r>
                        <a:rPr lang="en-US" sz="1800" kern="100" dirty="0" err="1">
                          <a:solidFill>
                            <a:schemeClr val="tx1"/>
                          </a:solidFill>
                          <a:effectLst/>
                        </a:rPr>
                        <a:t>setosa</a:t>
                      </a:r>
                      <a:r>
                        <a:rPr lang="zh-CN" sz="1800" kern="100" dirty="0">
                          <a:solidFill>
                            <a:schemeClr val="tx1"/>
                          </a:solidFill>
                          <a:effectLst/>
                        </a:rPr>
                        <a:t>”表示山鸢尾；“</a:t>
                      </a:r>
                      <a:r>
                        <a:rPr lang="en-US" sz="1800" kern="100" dirty="0">
                          <a:solidFill>
                            <a:schemeClr val="tx1"/>
                          </a:solidFill>
                          <a:effectLst/>
                        </a:rPr>
                        <a:t>versicolor</a:t>
                      </a:r>
                      <a:r>
                        <a:rPr lang="zh-CN" sz="1800" kern="100" dirty="0">
                          <a:solidFill>
                            <a:schemeClr val="tx1"/>
                          </a:solidFill>
                          <a:effectLst/>
                        </a:rPr>
                        <a:t>”表示变色鸢；“</a:t>
                      </a:r>
                      <a:r>
                        <a:rPr lang="en-US" sz="1800" kern="100" dirty="0" err="1">
                          <a:solidFill>
                            <a:schemeClr val="tx1"/>
                          </a:solidFill>
                          <a:effectLst/>
                        </a:rPr>
                        <a:t>virginic</a:t>
                      </a:r>
                      <a:r>
                        <a:rPr lang="zh-CN" sz="1800" kern="100" dirty="0">
                          <a:solidFill>
                            <a:schemeClr val="tx1"/>
                          </a:solidFill>
                          <a:effectLst/>
                        </a:rPr>
                        <a:t>”表示维吉尼亚鸢尾。</a:t>
                      </a:r>
                      <a:endParaRPr lang="zh-CN" sz="18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54003" marR="540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4802219"/>
                  </a:ext>
                </a:extLst>
              </a:tr>
            </a:tbl>
          </a:graphicData>
        </a:graphic>
      </p:graphicFrame>
    </p:spTree>
    <p:extLst>
      <p:ext uri="{BB962C8B-B14F-4D97-AF65-F5344CB8AC3E}">
        <p14:creationId xmlns:p14="http://schemas.microsoft.com/office/powerpoint/2010/main" val="317830628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37757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12785" y="1791887"/>
            <a:ext cx="11966430" cy="915122"/>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）缺失情况的侦查：使用文本编辑器打开</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iris.csv</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文件，如图所示，文件的每一行数据自带行号，因此，不需要系统来附加行号。</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4C21D73F-DE18-2263-D6F0-4C24169BD35D}"/>
              </a:ext>
            </a:extLst>
          </p:cNvPr>
          <p:cNvPicPr>
            <a:picLocks noChangeAspect="1"/>
          </p:cNvPicPr>
          <p:nvPr/>
        </p:nvPicPr>
        <p:blipFill rotWithShape="1">
          <a:blip r:embed="rId6"/>
          <a:srcRect r="11256"/>
          <a:stretch/>
        </p:blipFill>
        <p:spPr bwMode="auto">
          <a:xfrm>
            <a:off x="2209249" y="2636835"/>
            <a:ext cx="8187031" cy="1846764"/>
          </a:xfrm>
          <a:prstGeom prst="rect">
            <a:avLst/>
          </a:prstGeom>
          <a:ln>
            <a:noFill/>
          </a:ln>
          <a:extLst>
            <a:ext uri="{53640926-AAD7-44D8-BBD7-CCE9431645EC}">
              <a14:shadowObscured xmlns:a14="http://schemas.microsoft.com/office/drawing/2010/main"/>
            </a:ext>
          </a:extLst>
        </p:spPr>
      </p:pic>
      <p:sp>
        <p:nvSpPr>
          <p:cNvPr id="9" name="文本框 8">
            <a:extLst>
              <a:ext uri="{FF2B5EF4-FFF2-40B4-BE49-F238E27FC236}">
                <a16:creationId xmlns:a16="http://schemas.microsoft.com/office/drawing/2014/main" id="{1A962F65-492F-5300-4686-984E70965211}"/>
              </a:ext>
            </a:extLst>
          </p:cNvPr>
          <p:cNvSpPr txBox="1"/>
          <p:nvPr/>
        </p:nvSpPr>
        <p:spPr>
          <a:xfrm>
            <a:off x="570496" y="4567015"/>
            <a:ext cx="11464535" cy="915122"/>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因此，在使用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pandas.read_csv</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方法读入数据时，如图</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6.4-2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所示，设置参数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index_col</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来指定原始数据的第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列作为行号。</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1180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685351"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6. </a:t>
            </a:r>
            <a:r>
              <a:rPr lang="zh-CN" altLang="en-US" sz="2400" dirty="0">
                <a:latin typeface="微软雅黑" panose="020B0503020204020204" pitchFamily="34" charset="-122"/>
                <a:ea typeface="微软雅黑" panose="020B0503020204020204" pitchFamily="34" charset="-122"/>
              </a:rPr>
              <a:t>运算符的优先级</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任务2 </a:t>
            </a:r>
            <a:r>
              <a:rPr lang="zh-CN" altLang="en-US" dirty="0"/>
              <a:t> 数据运算</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进行运算时有时会涉及到多种运算符，有括号的要优先计算结果，而在多种运算符之间进行计算遵循运算符的优先级规则。案例如下：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aphicFrame>
        <p:nvGraphicFramePr>
          <p:cNvPr id="7" name="表格 6">
            <a:extLst>
              <a:ext uri="{FF2B5EF4-FFF2-40B4-BE49-F238E27FC236}">
                <a16:creationId xmlns:a16="http://schemas.microsoft.com/office/drawing/2014/main" id="{FD94659D-AAFA-9EFC-DAA7-DF20258F22B8}"/>
              </a:ext>
            </a:extLst>
          </p:cNvPr>
          <p:cNvGraphicFramePr>
            <a:graphicFrameLocks noGrp="1"/>
          </p:cNvGraphicFramePr>
          <p:nvPr>
            <p:extLst>
              <p:ext uri="{D42A27DB-BD31-4B8C-83A1-F6EECF244321}">
                <p14:modId xmlns:p14="http://schemas.microsoft.com/office/powerpoint/2010/main" val="2750023695"/>
              </p:ext>
            </p:extLst>
          </p:nvPr>
        </p:nvGraphicFramePr>
        <p:xfrm>
          <a:off x="5726642" y="2598957"/>
          <a:ext cx="5799665" cy="3313571"/>
        </p:xfrm>
        <a:graphic>
          <a:graphicData uri="http://schemas.openxmlformats.org/drawingml/2006/table">
            <a:tbl>
              <a:tblPr firstRow="1" firstCol="1" bandRow="1">
                <a:tableStyleId>{5C22544A-7EE6-4342-B048-85BDC9FD1C3A}</a:tableStyleId>
              </a:tblPr>
              <a:tblGrid>
                <a:gridCol w="2339394">
                  <a:extLst>
                    <a:ext uri="{9D8B030D-6E8A-4147-A177-3AD203B41FA5}">
                      <a16:colId xmlns:a16="http://schemas.microsoft.com/office/drawing/2014/main" val="2728215040"/>
                    </a:ext>
                  </a:extLst>
                </a:gridCol>
                <a:gridCol w="3460271">
                  <a:extLst>
                    <a:ext uri="{9D8B030D-6E8A-4147-A177-3AD203B41FA5}">
                      <a16:colId xmlns:a16="http://schemas.microsoft.com/office/drawing/2014/main" val="2122675209"/>
                    </a:ext>
                  </a:extLst>
                </a:gridCol>
              </a:tblGrid>
              <a:tr h="474443">
                <a:tc>
                  <a:txBody>
                    <a:bodyPr/>
                    <a:lstStyle/>
                    <a:p>
                      <a:pPr algn="ctr"/>
                      <a:r>
                        <a:rPr lang="zh-CN" sz="1800" kern="100" dirty="0">
                          <a:solidFill>
                            <a:schemeClr val="tx1"/>
                          </a:solidFill>
                          <a:effectLst/>
                          <a:latin typeface="微软雅黑" panose="020B0503020204020204" pitchFamily="34" charset="-122"/>
                          <a:ea typeface="微软雅黑" panose="020B0503020204020204" pitchFamily="34" charset="-122"/>
                        </a:rPr>
                        <a:t>运算符</a:t>
                      </a:r>
                      <a:endParaRPr 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dirty="0">
                          <a:solidFill>
                            <a:schemeClr val="tx1"/>
                          </a:solidFill>
                          <a:effectLst/>
                          <a:latin typeface="微软雅黑" panose="020B0503020204020204" pitchFamily="34" charset="-122"/>
                          <a:ea typeface="微软雅黑" panose="020B0503020204020204" pitchFamily="34" charset="-122"/>
                        </a:rPr>
                        <a:t>描述</a:t>
                      </a:r>
                      <a:endParaRPr 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0852586"/>
                  </a:ext>
                </a:extLst>
              </a:tr>
              <a:tr h="420984">
                <a:tc>
                  <a:txBody>
                    <a:bodyPr/>
                    <a:lstStyle/>
                    <a:p>
                      <a:pPr algn="ctr"/>
                      <a:r>
                        <a:rPr lang="en-US" sz="1800" b="0" kern="100">
                          <a:solidFill>
                            <a:schemeClr val="tx1"/>
                          </a:solidFill>
                          <a:effectLst/>
                          <a:latin typeface="微软雅黑" panose="020B0503020204020204" pitchFamily="34" charset="-122"/>
                          <a:ea typeface="微软雅黑" panose="020B0503020204020204" pitchFamily="34" charset="-122"/>
                        </a:rPr>
                        <a:t>**</a:t>
                      </a:r>
                      <a:endParaRPr lang="zh-CN" sz="1800" b="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dirty="0">
                          <a:solidFill>
                            <a:schemeClr val="tx1"/>
                          </a:solidFill>
                          <a:effectLst/>
                          <a:latin typeface="微软雅黑" panose="020B0503020204020204" pitchFamily="34" charset="-122"/>
                          <a:ea typeface="微软雅黑" panose="020B0503020204020204" pitchFamily="34" charset="-122"/>
                        </a:rPr>
                        <a:t>指数</a:t>
                      </a:r>
                      <a:endParaRPr 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6467849"/>
                  </a:ext>
                </a:extLst>
              </a:tr>
              <a:tr h="410914">
                <a:tc>
                  <a:txBody>
                    <a:bodyPr/>
                    <a:lstStyle/>
                    <a:p>
                      <a:pPr algn="ctr"/>
                      <a:r>
                        <a:rPr lang="en-US" sz="1800" b="0" kern="100">
                          <a:solidFill>
                            <a:schemeClr val="tx1"/>
                          </a:solidFill>
                          <a:effectLst/>
                          <a:latin typeface="微软雅黑" panose="020B0503020204020204" pitchFamily="34" charset="-122"/>
                          <a:ea typeface="微软雅黑" panose="020B0503020204020204" pitchFamily="34" charset="-122"/>
                        </a:rPr>
                        <a:t>~ </a:t>
                      </a:r>
                      <a:endParaRPr lang="zh-CN" sz="1800" b="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latin typeface="微软雅黑" panose="020B0503020204020204" pitchFamily="34" charset="-122"/>
                          <a:ea typeface="微软雅黑" panose="020B0503020204020204" pitchFamily="34" charset="-122"/>
                        </a:rPr>
                        <a:t>按位翻转</a:t>
                      </a:r>
                      <a:endParaRPr lang="zh-CN" sz="18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8793033"/>
                  </a:ext>
                </a:extLst>
              </a:tr>
              <a:tr h="363574">
                <a:tc>
                  <a:txBody>
                    <a:bodyPr/>
                    <a:lstStyle/>
                    <a:p>
                      <a:pPr marL="228600" indent="266700" algn="ctr"/>
                      <a:r>
                        <a:rPr lang="en-US" sz="1800" b="0" kern="100" dirty="0">
                          <a:solidFill>
                            <a:schemeClr val="tx1"/>
                          </a:solidFill>
                          <a:effectLst/>
                          <a:latin typeface="微软雅黑" panose="020B0503020204020204" pitchFamily="34" charset="-122"/>
                          <a:ea typeface="微软雅黑" panose="020B0503020204020204" pitchFamily="34" charset="-122"/>
                        </a:rPr>
                        <a:t>*</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latin typeface="微软雅黑" panose="020B0503020204020204" pitchFamily="34" charset="-122"/>
                          <a:ea typeface="微软雅黑" panose="020B0503020204020204" pitchFamily="34" charset="-122"/>
                        </a:rPr>
                        <a:t>乘、除、取余、取整</a:t>
                      </a:r>
                      <a:endParaRPr lang="zh-CN" sz="18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1360074"/>
                  </a:ext>
                </a:extLst>
              </a:tr>
              <a:tr h="410914">
                <a:tc>
                  <a:txBody>
                    <a:bodyPr/>
                    <a:lstStyle/>
                    <a:p>
                      <a:pPr algn="ctr"/>
                      <a:r>
                        <a:rPr lang="en-US" sz="1800" b="0" kern="100">
                          <a:solidFill>
                            <a:schemeClr val="tx1"/>
                          </a:solidFill>
                          <a:effectLst/>
                          <a:latin typeface="微软雅黑" panose="020B0503020204020204" pitchFamily="34" charset="-122"/>
                          <a:ea typeface="微软雅黑" panose="020B0503020204020204" pitchFamily="34" charset="-122"/>
                        </a:rPr>
                        <a:t>+</a:t>
                      </a:r>
                      <a:r>
                        <a:rPr lang="zh-CN" sz="1800" b="0" kern="100">
                          <a:solidFill>
                            <a:schemeClr val="tx1"/>
                          </a:solidFill>
                          <a:effectLst/>
                          <a:latin typeface="微软雅黑" panose="020B0503020204020204" pitchFamily="34" charset="-122"/>
                          <a:ea typeface="微软雅黑" panose="020B0503020204020204" pitchFamily="34" charset="-122"/>
                        </a:rPr>
                        <a:t>、</a:t>
                      </a:r>
                      <a:r>
                        <a:rPr lang="en-US" sz="1800" b="0" kern="100">
                          <a:solidFill>
                            <a:schemeClr val="tx1"/>
                          </a:solidFill>
                          <a:effectLst/>
                          <a:latin typeface="微软雅黑" panose="020B0503020204020204" pitchFamily="34" charset="-122"/>
                          <a:ea typeface="微软雅黑" panose="020B0503020204020204" pitchFamily="34" charset="-122"/>
                        </a:rPr>
                        <a:t>=</a:t>
                      </a:r>
                      <a:endParaRPr lang="zh-CN" sz="1800" b="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latin typeface="微软雅黑" panose="020B0503020204020204" pitchFamily="34" charset="-122"/>
                          <a:ea typeface="微软雅黑" panose="020B0503020204020204" pitchFamily="34" charset="-122"/>
                        </a:rPr>
                        <a:t>加法、减法</a:t>
                      </a:r>
                      <a:endParaRPr lang="zh-CN" sz="18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537841"/>
                  </a:ext>
                </a:extLst>
              </a:tr>
              <a:tr h="410914">
                <a:tc>
                  <a:txBody>
                    <a:bodyPr/>
                    <a:lstStyle/>
                    <a:p>
                      <a:pPr algn="ctr"/>
                      <a:r>
                        <a:rPr lang="en-US" sz="1800" b="0" kern="100">
                          <a:solidFill>
                            <a:schemeClr val="tx1"/>
                          </a:solidFill>
                          <a:effectLst/>
                          <a:latin typeface="微软雅黑" panose="020B0503020204020204" pitchFamily="34" charset="-122"/>
                          <a:ea typeface="微软雅黑" panose="020B0503020204020204" pitchFamily="34" charset="-122"/>
                        </a:rPr>
                        <a:t>==</a:t>
                      </a:r>
                      <a:r>
                        <a:rPr lang="zh-CN" sz="1800" b="0" kern="100">
                          <a:solidFill>
                            <a:schemeClr val="tx1"/>
                          </a:solidFill>
                          <a:effectLst/>
                          <a:latin typeface="微软雅黑" panose="020B0503020204020204" pitchFamily="34" charset="-122"/>
                          <a:ea typeface="微软雅黑" panose="020B0503020204020204" pitchFamily="34" charset="-122"/>
                        </a:rPr>
                        <a:t>、！</a:t>
                      </a:r>
                      <a:r>
                        <a:rPr lang="en-US" sz="1800" b="0" kern="100">
                          <a:solidFill>
                            <a:schemeClr val="tx1"/>
                          </a:solidFill>
                          <a:effectLst/>
                          <a:latin typeface="微软雅黑" panose="020B0503020204020204" pitchFamily="34" charset="-122"/>
                          <a:ea typeface="微软雅黑" panose="020B0503020204020204" pitchFamily="34" charset="-122"/>
                        </a:rPr>
                        <a:t>=</a:t>
                      </a:r>
                      <a:endParaRPr lang="zh-CN" sz="1800" b="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latin typeface="微软雅黑" panose="020B0503020204020204" pitchFamily="34" charset="-122"/>
                          <a:ea typeface="微软雅黑" panose="020B0503020204020204" pitchFamily="34" charset="-122"/>
                        </a:rPr>
                        <a:t>等于、不等于</a:t>
                      </a:r>
                      <a:endParaRPr lang="zh-CN" sz="18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4615678"/>
                  </a:ext>
                </a:extLst>
              </a:tr>
              <a:tr h="410914">
                <a:tc>
                  <a:txBody>
                    <a:bodyPr/>
                    <a:lstStyle/>
                    <a:p>
                      <a:pPr algn="ctr"/>
                      <a:r>
                        <a:rPr lang="en-US" sz="1800" b="0" kern="100" dirty="0">
                          <a:solidFill>
                            <a:schemeClr val="tx1"/>
                          </a:solidFill>
                          <a:effectLst/>
                          <a:latin typeface="微软雅黑" panose="020B0503020204020204" pitchFamily="34" charset="-122"/>
                          <a:ea typeface="微软雅黑" panose="020B0503020204020204" pitchFamily="34" charset="-122"/>
                        </a:rPr>
                        <a:t>=</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a:solidFill>
                            <a:schemeClr val="tx1"/>
                          </a:solidFill>
                          <a:effectLst/>
                          <a:latin typeface="微软雅黑" panose="020B0503020204020204" pitchFamily="34" charset="-122"/>
                          <a:ea typeface="微软雅黑" panose="020B0503020204020204" pitchFamily="34" charset="-122"/>
                        </a:rPr>
                        <a:t>复合赋值运算符</a:t>
                      </a:r>
                      <a:endParaRPr lang="zh-CN" sz="18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6955735"/>
                  </a:ext>
                </a:extLst>
              </a:tr>
              <a:tr h="410914">
                <a:tc>
                  <a:txBody>
                    <a:bodyPr/>
                    <a:lstStyle/>
                    <a:p>
                      <a:pPr algn="ctr"/>
                      <a:r>
                        <a:rPr lang="en-US" sz="1800" b="0" kern="100" dirty="0">
                          <a:solidFill>
                            <a:schemeClr val="tx1"/>
                          </a:solidFill>
                          <a:effectLst/>
                          <a:latin typeface="微软雅黑" panose="020B0503020204020204" pitchFamily="34" charset="-122"/>
                          <a:ea typeface="微软雅黑" panose="020B0503020204020204" pitchFamily="34" charset="-122"/>
                        </a:rPr>
                        <a:t>or</a:t>
                      </a:r>
                      <a:r>
                        <a:rPr lang="zh-CN" sz="1800" b="0" kern="100" dirty="0">
                          <a:solidFill>
                            <a:schemeClr val="tx1"/>
                          </a:solidFill>
                          <a:effectLst/>
                          <a:latin typeface="微软雅黑" panose="020B0503020204020204" pitchFamily="34" charset="-122"/>
                          <a:ea typeface="微软雅黑" panose="020B0503020204020204" pitchFamily="34" charset="-122"/>
                        </a:rPr>
                        <a:t>、</a:t>
                      </a:r>
                      <a:r>
                        <a:rPr lang="en-US" sz="1800" b="0" kern="100" dirty="0">
                          <a:solidFill>
                            <a:schemeClr val="tx1"/>
                          </a:solidFill>
                          <a:effectLst/>
                          <a:latin typeface="微软雅黑" panose="020B0503020204020204" pitchFamily="34" charset="-122"/>
                          <a:ea typeface="微软雅黑" panose="020B0503020204020204" pitchFamily="34" charset="-122"/>
                        </a:rPr>
                        <a:t>and</a:t>
                      </a:r>
                      <a:endParaRPr lang="zh-CN" sz="18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kern="100" dirty="0">
                          <a:solidFill>
                            <a:schemeClr val="tx1"/>
                          </a:solidFill>
                          <a:effectLst/>
                          <a:latin typeface="微软雅黑" panose="020B0503020204020204" pitchFamily="34" charset="-122"/>
                          <a:ea typeface="微软雅黑" panose="020B0503020204020204" pitchFamily="34" charset="-122"/>
                        </a:rPr>
                        <a:t>逻辑运算符</a:t>
                      </a:r>
                      <a:endParaRPr lang="zh-CN" sz="18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9712" marR="597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176378"/>
                  </a:ext>
                </a:extLst>
              </a:tr>
            </a:tbl>
          </a:graphicData>
        </a:graphic>
      </p:graphicFrame>
      <p:grpSp>
        <p:nvGrpSpPr>
          <p:cNvPr id="11" name="组合 10">
            <a:extLst>
              <a:ext uri="{FF2B5EF4-FFF2-40B4-BE49-F238E27FC236}">
                <a16:creationId xmlns:a16="http://schemas.microsoft.com/office/drawing/2014/main" id="{0CD6A0E1-4D1B-7E0F-9E98-4863A80AECB3}"/>
              </a:ext>
            </a:extLst>
          </p:cNvPr>
          <p:cNvGrpSpPr/>
          <p:nvPr/>
        </p:nvGrpSpPr>
        <p:grpSpPr>
          <a:xfrm>
            <a:off x="558460" y="3123554"/>
            <a:ext cx="3945467" cy="2671184"/>
            <a:chOff x="7890932" y="3217333"/>
            <a:chExt cx="3945467" cy="2671184"/>
          </a:xfrm>
        </p:grpSpPr>
        <p:sp>
          <p:nvSpPr>
            <p:cNvPr id="4" name="矩形 3">
              <a:extLst>
                <a:ext uri="{FF2B5EF4-FFF2-40B4-BE49-F238E27FC236}">
                  <a16:creationId xmlns:a16="http://schemas.microsoft.com/office/drawing/2014/main" id="{B72BACED-A239-E6B7-EBB9-042040F4CAFA}"/>
                </a:ext>
              </a:extLst>
            </p:cNvPr>
            <p:cNvSpPr/>
            <p:nvPr/>
          </p:nvSpPr>
          <p:spPr bwMode="auto">
            <a:xfrm>
              <a:off x="7890932" y="3217333"/>
              <a:ext cx="3945467" cy="2671184"/>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0" name="文本框 9">
              <a:extLst>
                <a:ext uri="{FF2B5EF4-FFF2-40B4-BE49-F238E27FC236}">
                  <a16:creationId xmlns:a16="http://schemas.microsoft.com/office/drawing/2014/main" id="{43A8AB2E-BB7E-154C-59CE-6A02C13F27F2}"/>
                </a:ext>
              </a:extLst>
            </p:cNvPr>
            <p:cNvSpPr txBox="1"/>
            <p:nvPr/>
          </p:nvSpPr>
          <p:spPr>
            <a:xfrm>
              <a:off x="8085664" y="3429000"/>
              <a:ext cx="3556002" cy="2031325"/>
            </a:xfrm>
            <a:prstGeom prst="rect">
              <a:avLst/>
            </a:prstGeom>
            <a:noFill/>
          </p:spPr>
          <p:txBody>
            <a:bodyPr wrap="square">
              <a:spAutoFit/>
            </a:bodyPr>
            <a:lstStyle/>
            <a:p>
              <a:r>
                <a:rPr kumimoji="0" lang="en-US" altLang="zh-CN" sz="1800" dirty="0">
                  <a:solidFill>
                    <a:srgbClr val="000000"/>
                  </a:solidFill>
                  <a:latin typeface="微软雅黑" panose="020B0503020204020204" pitchFamily="34" charset="-122"/>
                  <a:ea typeface="微软雅黑" panose="020B0503020204020204" pitchFamily="34" charset="-122"/>
                </a:rPr>
                <a:t>a6 = 5%2 </a:t>
              </a:r>
            </a:p>
            <a:p>
              <a:r>
                <a:rPr kumimoji="0" lang="en-US" altLang="zh-CN" sz="1800" dirty="0">
                  <a:solidFill>
                    <a:srgbClr val="000000"/>
                  </a:solidFill>
                  <a:latin typeface="微软雅黑" panose="020B0503020204020204" pitchFamily="34" charset="-122"/>
                  <a:ea typeface="微软雅黑" panose="020B0503020204020204" pitchFamily="34" charset="-122"/>
                </a:rPr>
                <a:t>b6= 5%2 and 5//2</a:t>
              </a:r>
            </a:p>
            <a:p>
              <a:r>
                <a:rPr kumimoji="0" lang="en-US" altLang="zh-CN" sz="1800" dirty="0">
                  <a:solidFill>
                    <a:srgbClr val="000000"/>
                  </a:solidFill>
                  <a:latin typeface="微软雅黑" panose="020B0503020204020204" pitchFamily="34" charset="-122"/>
                  <a:ea typeface="微软雅黑" panose="020B0503020204020204" pitchFamily="34" charset="-122"/>
                </a:rPr>
                <a:t>c6=3</a:t>
              </a:r>
            </a:p>
            <a:p>
              <a:r>
                <a:rPr kumimoji="0" lang="en-US" altLang="zh-CN" sz="1800" dirty="0">
                  <a:solidFill>
                    <a:srgbClr val="000000"/>
                  </a:solidFill>
                  <a:latin typeface="微软雅黑" panose="020B0503020204020204" pitchFamily="34" charset="-122"/>
                  <a:ea typeface="微软雅黑" panose="020B0503020204020204" pitchFamily="34" charset="-122"/>
                </a:rPr>
                <a:t>print( a6 and b6)</a:t>
              </a:r>
            </a:p>
            <a:p>
              <a:endParaRPr kumimoji="0" lang="en-US" altLang="zh-CN" sz="1800" dirty="0">
                <a:solidFill>
                  <a:srgbClr val="000000"/>
                </a:solidFill>
                <a:latin typeface="微软雅黑" panose="020B0503020204020204" pitchFamily="34" charset="-122"/>
                <a:ea typeface="微软雅黑" panose="020B0503020204020204" pitchFamily="34" charset="-122"/>
              </a:endParaRPr>
            </a:p>
            <a:p>
              <a:r>
                <a:rPr kumimoji="0" lang="en-US" altLang="zh-CN" sz="1800" dirty="0">
                  <a:solidFill>
                    <a:srgbClr val="000000"/>
                  </a:solidFill>
                  <a:latin typeface="微软雅黑" panose="020B0503020204020204" pitchFamily="34" charset="-122"/>
                  <a:ea typeface="微软雅黑" panose="020B0503020204020204" pitchFamily="34" charset="-122"/>
                </a:rPr>
                <a:t>d = (a6 + 2) // c6 +2 and 1</a:t>
              </a:r>
            </a:p>
            <a:p>
              <a:r>
                <a:rPr kumimoji="0" lang="en-US" altLang="zh-CN" sz="1800" dirty="0">
                  <a:solidFill>
                    <a:srgbClr val="000000"/>
                  </a:solidFill>
                  <a:latin typeface="微软雅黑" panose="020B0503020204020204" pitchFamily="34" charset="-122"/>
                  <a:ea typeface="微软雅黑" panose="020B0503020204020204" pitchFamily="34" charset="-122"/>
                </a:rPr>
                <a:t>print(d)</a:t>
              </a:r>
            </a:p>
          </p:txBody>
        </p:sp>
      </p:grpSp>
    </p:spTree>
    <p:extLst>
      <p:ext uri="{BB962C8B-B14F-4D97-AF65-F5344CB8AC3E}">
        <p14:creationId xmlns:p14="http://schemas.microsoft.com/office/powerpoint/2010/main" val="268962377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37757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99372" y="4820073"/>
            <a:ext cx="11464535" cy="1330621"/>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查看整个数据集的摘要使用表格数据对象</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info()</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方法，该方法能返回每一列数据的为非空的情况，从输出的结果中观察发现“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Speal.Length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列中有</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150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行为非空的数据，而输出“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151 entries”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标明每一列都有</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151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行，因此，“</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Speal.Length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列中存在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个空值。</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4AF260A7-00CA-8F07-6C28-DC8D993B81D9}"/>
              </a:ext>
            </a:extLst>
          </p:cNvPr>
          <p:cNvPicPr>
            <a:picLocks noChangeAspect="1"/>
          </p:cNvPicPr>
          <p:nvPr/>
        </p:nvPicPr>
        <p:blipFill>
          <a:blip r:embed="rId6"/>
          <a:stretch>
            <a:fillRect/>
          </a:stretch>
        </p:blipFill>
        <p:spPr>
          <a:xfrm>
            <a:off x="3635174" y="1843561"/>
            <a:ext cx="4546299" cy="2895076"/>
          </a:xfrm>
          <a:prstGeom prst="rect">
            <a:avLst/>
          </a:prstGeom>
        </p:spPr>
      </p:pic>
    </p:spTree>
    <p:extLst>
      <p:ext uri="{BB962C8B-B14F-4D97-AF65-F5344CB8AC3E}">
        <p14:creationId xmlns:p14="http://schemas.microsoft.com/office/powerpoint/2010/main" val="84148675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37757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12785" y="1791887"/>
            <a:ext cx="11966430" cy="915122"/>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）缺失值的处理：如果数据集中的样本数量足够大，就可以删除缺失值所在行对应的这个样本；如果数据集样本体量不大，则考虑填充样本中的缺失值保留该行数据。</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1A962F65-492F-5300-4686-984E70965211}"/>
              </a:ext>
            </a:extLst>
          </p:cNvPr>
          <p:cNvSpPr txBox="1"/>
          <p:nvPr/>
        </p:nvSpPr>
        <p:spPr>
          <a:xfrm>
            <a:off x="413040" y="4076127"/>
            <a:ext cx="11464535" cy="216161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缺失值填充常用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fillna</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方法，填充的数值通常采用缺失值所在列的中位数（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median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）或平均数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(mean)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等，这样的填充不影响所在列的数据分布情况，同时，填充对整个数据集的特征分布影响较小。因此，如图</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6.4-3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行所示，此处选用缺失值所在列的平均值进行填充。同时，在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fillna</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函数中要想使修改的数据生效需要将参数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值设置为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。最终，如代码中第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行所示，在缺失值所在列中使用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isunll</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().sum()</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统计该列数据缺失值的个数，结果为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标明这列数据中的缺失值均已完成填充。</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3E016339-2042-7EEF-3E99-6DE56009F03D}"/>
              </a:ext>
            </a:extLst>
          </p:cNvPr>
          <p:cNvPicPr>
            <a:picLocks noChangeAspect="1"/>
          </p:cNvPicPr>
          <p:nvPr/>
        </p:nvPicPr>
        <p:blipFill>
          <a:blip r:embed="rId6"/>
          <a:stretch>
            <a:fillRect/>
          </a:stretch>
        </p:blipFill>
        <p:spPr>
          <a:xfrm>
            <a:off x="2976645" y="2747419"/>
            <a:ext cx="5471807" cy="1403573"/>
          </a:xfrm>
          <a:prstGeom prst="rect">
            <a:avLst/>
          </a:prstGeom>
        </p:spPr>
      </p:pic>
    </p:spTree>
    <p:extLst>
      <p:ext uri="{BB962C8B-B14F-4D97-AF65-F5344CB8AC3E}">
        <p14:creationId xmlns:p14="http://schemas.microsoft.com/office/powerpoint/2010/main" val="78914819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数据重复的处理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A6E7E11E-4333-0049-4DF4-A3CE8BBECF02}"/>
              </a:ext>
            </a:extLst>
          </p:cNvPr>
          <p:cNvSpPr txBox="1"/>
          <p:nvPr/>
        </p:nvSpPr>
        <p:spPr>
          <a:xfrm>
            <a:off x="112785" y="1791887"/>
            <a:ext cx="11966430" cy="87440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）行数据重复情况的侦查：数据重复的对象主要指的是行数据；重复的评判的标准是如果行数据在某几列上与之前行有重复，那么这几行数据即为重复数据。</a:t>
            </a:r>
          </a:p>
        </p:txBody>
      </p:sp>
      <p:sp>
        <p:nvSpPr>
          <p:cNvPr id="9" name="文本框 8">
            <a:extLst>
              <a:ext uri="{FF2B5EF4-FFF2-40B4-BE49-F238E27FC236}">
                <a16:creationId xmlns:a16="http://schemas.microsoft.com/office/drawing/2014/main" id="{1A962F65-492F-5300-4686-984E70965211}"/>
              </a:ext>
            </a:extLst>
          </p:cNvPr>
          <p:cNvSpPr txBox="1"/>
          <p:nvPr/>
        </p:nvSpPr>
        <p:spPr>
          <a:xfrm>
            <a:off x="413040" y="3979874"/>
            <a:ext cx="11464535" cy="1330621"/>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对于鸢尾花数据集，行数据的重复需要判断某一行数据在所有列上是否与之前行有重复。如图所示，直接在表格数据对象</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duplicated().sum()</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统计相同行的数量，输出结果为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标明在整个表格中有</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行内容有之前行有重复。</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F51BC6E2-7071-46B4-527B-3FF8D1983808}"/>
              </a:ext>
            </a:extLst>
          </p:cNvPr>
          <p:cNvPicPr>
            <a:picLocks noChangeAspect="1"/>
          </p:cNvPicPr>
          <p:nvPr/>
        </p:nvPicPr>
        <p:blipFill rotWithShape="1">
          <a:blip r:embed="rId6"/>
          <a:srcRect l="1857" t="9778" r="24282" b="8380"/>
          <a:stretch/>
        </p:blipFill>
        <p:spPr bwMode="auto">
          <a:xfrm>
            <a:off x="3588999" y="2857751"/>
            <a:ext cx="3635228" cy="84143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2166529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数据重复的处理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499667" y="4008898"/>
            <a:ext cx="11464535" cy="915122"/>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如图所示，将查找重复行的结果作为条件放到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对象的行索引位置，就可以显示重复行最后一次出现的位置和内容，因此，从结果可以看出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143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行的数据与之前的某些行有重复，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151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行内容与之前的某些行有重复。</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19953A29-F695-6470-0CBC-FD02E89E6706}"/>
              </a:ext>
            </a:extLst>
          </p:cNvPr>
          <p:cNvPicPr>
            <a:picLocks noChangeAspect="1"/>
          </p:cNvPicPr>
          <p:nvPr/>
        </p:nvPicPr>
        <p:blipFill>
          <a:blip r:embed="rId6"/>
          <a:stretch>
            <a:fillRect/>
          </a:stretch>
        </p:blipFill>
        <p:spPr>
          <a:xfrm>
            <a:off x="3460042" y="1921846"/>
            <a:ext cx="6259935" cy="1843117"/>
          </a:xfrm>
          <a:prstGeom prst="rect">
            <a:avLst/>
          </a:prstGeom>
        </p:spPr>
      </p:pic>
    </p:spTree>
    <p:extLst>
      <p:ext uri="{BB962C8B-B14F-4D97-AF65-F5344CB8AC3E}">
        <p14:creationId xmlns:p14="http://schemas.microsoft.com/office/powerpoint/2010/main" val="98347552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数据重复的处理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413040" y="3528120"/>
            <a:ext cx="11464535" cy="2577116"/>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    针对重复出现的行保留其中一行即可，在表格数据中去除重复行使用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drop_duplicates</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函数，在该函数中参数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keep</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first’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表示保留重复值当中的第一个出现的位置，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keep</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last’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表示保留重复值当中最后一次出现的位置，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keep</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False’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表重复值一个不留全部删除。如果要使去除重复行数的结果在原数据上生效，需要将函数中的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参数设置为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print(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data.index</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的输出结果中可以发现，因为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keep=first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保留第一次出现的重复值，所以</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143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151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这两个最后出现的行号就被消除了，如图中箭头所示，输出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143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行的行号缺失；为了保持行号的连续，因此，需要将剩下的行号重新设置行号。</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B75B22A6-3B28-C728-54CC-2B64B1D9F605}"/>
              </a:ext>
            </a:extLst>
          </p:cNvPr>
          <p:cNvPicPr>
            <a:picLocks noChangeAspect="1"/>
          </p:cNvPicPr>
          <p:nvPr/>
        </p:nvPicPr>
        <p:blipFill rotWithShape="1">
          <a:blip r:embed="rId6"/>
          <a:srcRect t="3856" r="8248" b="4941"/>
          <a:stretch/>
        </p:blipFill>
        <p:spPr bwMode="auto">
          <a:xfrm>
            <a:off x="2685782" y="1861245"/>
            <a:ext cx="6056061" cy="15677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927725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数据重复的处理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413040" y="3528120"/>
            <a:ext cx="11464535" cy="915122"/>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   使用表格数据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对象的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reset_index</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方法，将其中</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drop</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参数设置为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即舍弃原来行号，从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开始重新开始编排行号，同时设置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让新生成的行号生效，即可实现对已有行号进行顺序排序。</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AFFAAF66-239B-6B07-FFAE-35255DDCFAAD}"/>
              </a:ext>
            </a:extLst>
          </p:cNvPr>
          <p:cNvPicPr>
            <a:picLocks noChangeAspect="1"/>
          </p:cNvPicPr>
          <p:nvPr/>
        </p:nvPicPr>
        <p:blipFill rotWithShape="1">
          <a:blip r:embed="rId6"/>
          <a:srcRect r="5712"/>
          <a:stretch/>
        </p:blipFill>
        <p:spPr bwMode="auto">
          <a:xfrm>
            <a:off x="2610768" y="2017713"/>
            <a:ext cx="7442577" cy="141128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5868632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99788" y="1762123"/>
            <a:ext cx="11464535" cy="499624"/>
          </a:xfrm>
          <a:prstGeom prst="rect">
            <a:avLst/>
          </a:prstGeom>
          <a:noFill/>
        </p:spPr>
        <p:txBody>
          <a:bodyPr wrap="square">
            <a:spAutoFit/>
          </a:bodyPr>
          <a:lstStyle/>
          <a:p>
            <a:pPr indent="266700" algn="just">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unique()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方法来查看数据的种类。</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6E445F59-80DD-46B6-CA71-B3CF02E83E44}"/>
              </a:ext>
            </a:extLst>
          </p:cNvPr>
          <p:cNvPicPr>
            <a:picLocks noChangeAspect="1"/>
          </p:cNvPicPr>
          <p:nvPr/>
        </p:nvPicPr>
        <p:blipFill>
          <a:blip r:embed="rId6"/>
          <a:stretch>
            <a:fillRect/>
          </a:stretch>
        </p:blipFill>
        <p:spPr>
          <a:xfrm>
            <a:off x="1222409" y="2427234"/>
            <a:ext cx="8177996" cy="1143739"/>
          </a:xfrm>
          <a:prstGeom prst="rect">
            <a:avLst/>
          </a:prstGeom>
        </p:spPr>
      </p:pic>
      <p:sp>
        <p:nvSpPr>
          <p:cNvPr id="8" name="文本框 7">
            <a:extLst>
              <a:ext uri="{FF2B5EF4-FFF2-40B4-BE49-F238E27FC236}">
                <a16:creationId xmlns:a16="http://schemas.microsoft.com/office/drawing/2014/main" id="{0974F372-3501-EE36-ACF9-7C9ABFD5B188}"/>
              </a:ext>
            </a:extLst>
          </p:cNvPr>
          <p:cNvSpPr txBox="1"/>
          <p:nvPr/>
        </p:nvSpPr>
        <p:spPr>
          <a:xfrm>
            <a:off x="599787" y="3570973"/>
            <a:ext cx="11464535" cy="1746119"/>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这一列的数据为字符串类型，同时，“</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列是分类任务中预测的标签列，所以需要对该列数据进行编码。如图所示，使用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unique()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方法查看字符串的种类，结果包含输出结果中的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类，在任务分析的表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6.4-2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中得知真实的鸢尾花只有</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类，结合输出的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个类别，可以发现当前数据集中‘</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virg</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这个类别是被错误书写，需要将其对应的值改为正确的‘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virginica’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45143054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0974F372-3501-EE36-ACF9-7C9ABFD5B188}"/>
              </a:ext>
            </a:extLst>
          </p:cNvPr>
          <p:cNvSpPr txBox="1"/>
          <p:nvPr/>
        </p:nvSpPr>
        <p:spPr>
          <a:xfrm>
            <a:off x="363732" y="1844196"/>
            <a:ext cx="11464535" cy="1330621"/>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   通过将</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data['Species']=='</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virg</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作为条件放入表格对象</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的行索引位从而找出具有‘</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virg</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值所在位置；如图所示，并将找到位置的“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列中的值修改为：‘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virginica’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，并输出修改后的行号为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139</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对应的内容，此时修改后的数据已在表格数据中生效。</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06604CD2-A5CE-0244-11BC-3BAA93B8E774}"/>
              </a:ext>
            </a:extLst>
          </p:cNvPr>
          <p:cNvPicPr>
            <a:picLocks noChangeAspect="1"/>
          </p:cNvPicPr>
          <p:nvPr/>
        </p:nvPicPr>
        <p:blipFill rotWithShape="1">
          <a:blip r:embed="rId6"/>
          <a:srcRect l="3354" t="3067" r="9066"/>
          <a:stretch/>
        </p:blipFill>
        <p:spPr bwMode="auto">
          <a:xfrm>
            <a:off x="0" y="3389600"/>
            <a:ext cx="5870630" cy="1541057"/>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EF1C8174-B096-80D6-D7C4-6178053DE396}"/>
              </a:ext>
            </a:extLst>
          </p:cNvPr>
          <p:cNvPicPr>
            <a:picLocks noChangeAspect="1"/>
          </p:cNvPicPr>
          <p:nvPr/>
        </p:nvPicPr>
        <p:blipFill rotWithShape="1">
          <a:blip r:embed="rId7"/>
          <a:srcRect r="3443"/>
          <a:stretch/>
        </p:blipFill>
        <p:spPr>
          <a:xfrm>
            <a:off x="5870631" y="3389600"/>
            <a:ext cx="6321370" cy="2202364"/>
          </a:xfrm>
          <a:prstGeom prst="rect">
            <a:avLst/>
          </a:prstGeom>
        </p:spPr>
      </p:pic>
    </p:spTree>
    <p:extLst>
      <p:ext uri="{BB962C8B-B14F-4D97-AF65-F5344CB8AC3E}">
        <p14:creationId xmlns:p14="http://schemas.microsoft.com/office/powerpoint/2010/main" val="291446836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99788" y="1762123"/>
            <a:ext cx="11464535" cy="499624"/>
          </a:xfrm>
          <a:prstGeom prst="rect">
            <a:avLst/>
          </a:prstGeom>
          <a:noFill/>
        </p:spPr>
        <p:txBody>
          <a:bodyPr wrap="square">
            <a:spAutoFit/>
          </a:bodyPr>
          <a:lstStyle/>
          <a:p>
            <a:pPr indent="266700" algn="just">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对于列数据为数值类型的数据可以通过箱线图来查看。</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0974F372-3501-EE36-ACF9-7C9ABFD5B188}"/>
              </a:ext>
            </a:extLst>
          </p:cNvPr>
          <p:cNvSpPr txBox="1"/>
          <p:nvPr/>
        </p:nvSpPr>
        <p:spPr>
          <a:xfrm>
            <a:off x="6686027" y="2636835"/>
            <a:ext cx="4153735" cy="2577116"/>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绘制的是每一类鸢尾花萼长度的数据分布，处在箱体中间横线表示中位数数据，出现在下须触线下面或上须触线上面的数据点可以被看作异常值。花萼宽度、花瓣长度、花瓣宽度在每一类花中的分布操作与上述过程类似。</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2B7BC456-F4E2-7D4D-F602-5657469E5E78}"/>
              </a:ext>
            </a:extLst>
          </p:cNvPr>
          <p:cNvPicPr>
            <a:picLocks noChangeAspect="1"/>
          </p:cNvPicPr>
          <p:nvPr/>
        </p:nvPicPr>
        <p:blipFill>
          <a:blip r:embed="rId6"/>
          <a:stretch>
            <a:fillRect/>
          </a:stretch>
        </p:blipFill>
        <p:spPr>
          <a:xfrm>
            <a:off x="413040" y="2371572"/>
            <a:ext cx="5189187" cy="3953873"/>
          </a:xfrm>
          <a:prstGeom prst="rect">
            <a:avLst/>
          </a:prstGeom>
        </p:spPr>
      </p:pic>
    </p:spTree>
    <p:extLst>
      <p:ext uri="{BB962C8B-B14F-4D97-AF65-F5344CB8AC3E}">
        <p14:creationId xmlns:p14="http://schemas.microsoft.com/office/powerpoint/2010/main" val="291440193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99788" y="1762123"/>
            <a:ext cx="11464535" cy="1330621"/>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接下来，使用计算的方式来查找每一类鸢尾花的异常数据，在鸢尾花中异常值是与某类花中的某个特征（花萼长度、花萼宽度等）有关系，所以要按照鸢尾花类别形成每一类对应的子表，在子表中找出某个特征（如花萼特征为花萼这一列数据）的异常数据。</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0974F372-3501-EE36-ACF9-7C9ABFD5B188}"/>
              </a:ext>
            </a:extLst>
          </p:cNvPr>
          <p:cNvSpPr txBox="1"/>
          <p:nvPr/>
        </p:nvSpPr>
        <p:spPr>
          <a:xfrm>
            <a:off x="5358723" y="3162783"/>
            <a:ext cx="6705600" cy="2948884"/>
          </a:xfrm>
          <a:prstGeom prst="rect">
            <a:avLst/>
          </a:prstGeom>
          <a:noFill/>
        </p:spPr>
        <p:txBody>
          <a:bodyPr wrap="square">
            <a:spAutoFit/>
          </a:bodyPr>
          <a:lstStyle/>
          <a:p>
            <a:pPr indent="266700" algn="just">
              <a:lnSpc>
                <a:spcPct val="15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第</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行代码按照鸢尾花的类别分组形成多个表格；第</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行代码取出其中</a:t>
            </a:r>
            <a:r>
              <a:rPr lang="en-US" altLang="zh-CN" sz="1800" dirty="0" err="1">
                <a:effectLst/>
                <a:latin typeface="Times New Roman" panose="02020603050405020304" pitchFamily="18" charset="0"/>
                <a:ea typeface="宋体" panose="02010600030101010101" pitchFamily="2" charset="-122"/>
              </a:rPr>
              <a:t>setosa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（山鸢尾）一类对应的表格数据</a:t>
            </a:r>
            <a:r>
              <a:rPr lang="en-US" altLang="zh-CN" sz="1800" dirty="0" err="1">
                <a:effectLst/>
                <a:latin typeface="Times New Roman" panose="02020603050405020304" pitchFamily="18" charset="0"/>
                <a:ea typeface="宋体" panose="02010600030101010101" pitchFamily="2" charset="-122"/>
              </a:rPr>
              <a:t>tb_setosa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，中位数是第二个四分位数，第</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个四分位数</a:t>
            </a:r>
            <a:r>
              <a:rPr lang="en-US" altLang="zh-CN" sz="1800" dirty="0">
                <a:effectLst/>
                <a:latin typeface="Times New Roman" panose="02020603050405020304" pitchFamily="18" charset="0"/>
                <a:ea typeface="宋体" panose="02010600030101010101" pitchFamily="2" charset="-122"/>
              </a:rPr>
              <a:t>Q3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如代码第</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行所示，第</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个四分位数</a:t>
            </a:r>
            <a:r>
              <a:rPr lang="en-US" altLang="zh-CN" sz="1800" dirty="0">
                <a:effectLst/>
                <a:latin typeface="Times New Roman" panose="02020603050405020304" pitchFamily="18" charset="0"/>
                <a:ea typeface="宋体" panose="02010600030101010101" pitchFamily="2" charset="-122"/>
              </a:rPr>
              <a:t>Q1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如代码第</a:t>
            </a:r>
            <a:r>
              <a:rPr lang="en-US" altLang="zh-CN" sz="1800" dirty="0">
                <a:effectLst/>
                <a:latin typeface="Times New Roman" panose="02020603050405020304" pitchFamily="18" charset="0"/>
                <a:ea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行所示；四分位差是指第三个四分位数和第一个四分位数的差，如第</a:t>
            </a:r>
            <a:r>
              <a:rPr lang="en-US" altLang="zh-CN" sz="1800" dirty="0">
                <a:effectLst/>
                <a:latin typeface="Times New Roman" panose="02020603050405020304" pitchFamily="18" charset="0"/>
                <a:ea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行代码所示；异常值为低于（</a:t>
            </a:r>
            <a:r>
              <a:rPr lang="en-US" altLang="zh-CN" sz="1800" dirty="0">
                <a:effectLst/>
                <a:latin typeface="Times New Roman" panose="02020603050405020304" pitchFamily="18" charset="0"/>
                <a:ea typeface="宋体" panose="02010600030101010101" pitchFamily="2" charset="-122"/>
              </a:rPr>
              <a:t>Q1-1.5IQR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）或高于（</a:t>
            </a:r>
            <a:r>
              <a:rPr lang="en-US" altLang="zh-CN" sz="1800" dirty="0">
                <a:effectLst/>
                <a:latin typeface="Times New Roman" panose="02020603050405020304" pitchFamily="18" charset="0"/>
                <a:ea typeface="宋体" panose="02010600030101010101" pitchFamily="2" charset="-122"/>
              </a:rPr>
              <a:t>Q3+1.5IQR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）的值如第</a:t>
            </a:r>
            <a:r>
              <a:rPr lang="en-US" altLang="zh-CN" sz="1800" dirty="0">
                <a:effectLst/>
                <a:latin typeface="Times New Roman" panose="02020603050405020304" pitchFamily="18" charset="0"/>
                <a:ea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行所示，将其作为条件入表格对象</a:t>
            </a:r>
            <a:r>
              <a:rPr lang="en-US" altLang="zh-CN" sz="1800" dirty="0">
                <a:effectLst/>
                <a:latin typeface="Times New Roman" panose="02020603050405020304" pitchFamily="18" charset="0"/>
                <a:ea typeface="宋体" panose="02010600030101010101" pitchFamily="2" charset="-122"/>
              </a:rPr>
              <a:t>data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的索引位置，即可查询对应条件的异常值。</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609CC3EA-2420-3FFB-C807-559C1AB5F695}"/>
              </a:ext>
            </a:extLst>
          </p:cNvPr>
          <p:cNvPicPr>
            <a:picLocks noChangeAspect="1"/>
          </p:cNvPicPr>
          <p:nvPr/>
        </p:nvPicPr>
        <p:blipFill>
          <a:blip r:embed="rId6"/>
          <a:stretch>
            <a:fillRect/>
          </a:stretch>
        </p:blipFill>
        <p:spPr>
          <a:xfrm>
            <a:off x="599788" y="3162783"/>
            <a:ext cx="4722983" cy="3507990"/>
          </a:xfrm>
          <a:prstGeom prst="rect">
            <a:avLst/>
          </a:prstGeom>
        </p:spPr>
      </p:pic>
    </p:spTree>
    <p:extLst>
      <p:ext uri="{BB962C8B-B14F-4D97-AF65-F5344CB8AC3E}">
        <p14:creationId xmlns:p14="http://schemas.microsoft.com/office/powerpoint/2010/main" val="472341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列表结构</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任务3 </a:t>
            </a:r>
            <a:r>
              <a:rPr lang="zh-CN" altLang="en-US" dirty="0"/>
              <a:t> 数据存储</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为了能够一次存放多个数值并操作多个数据，</a:t>
            </a:r>
            <a:r>
              <a:rPr kumimoji="0" lang="en-US" altLang="zh-CN" sz="1800" dirty="0">
                <a:solidFill>
                  <a:srgbClr val="000000"/>
                </a:solidFill>
                <a:latin typeface="微软雅黑" panose="020B0503020204020204" pitchFamily="34" charset="-122"/>
                <a:ea typeface="微软雅黑" panose="020B0503020204020204" pitchFamily="34" charset="-122"/>
              </a:rPr>
              <a:t>Python</a:t>
            </a:r>
            <a:r>
              <a:rPr kumimoji="0" lang="zh-CN" altLang="en-US" sz="1800" dirty="0">
                <a:solidFill>
                  <a:srgbClr val="000000"/>
                </a:solidFill>
                <a:latin typeface="微软雅黑" panose="020B0503020204020204" pitchFamily="34" charset="-122"/>
                <a:ea typeface="微软雅黑" panose="020B0503020204020204" pitchFamily="34" charset="-122"/>
              </a:rPr>
              <a:t>中提供了列表和字典结构来存储多个数据。如果存储的数据是按照固定的顺序进行存储，这种固定的顺序通常为线性的如数字</a:t>
            </a:r>
            <a:r>
              <a:rPr kumimoji="0" lang="en-US" altLang="zh-CN" sz="1800" dirty="0">
                <a:solidFill>
                  <a:srgbClr val="000000"/>
                </a:solidFill>
                <a:latin typeface="微软雅黑" panose="020B0503020204020204" pitchFamily="34" charset="-122"/>
                <a:ea typeface="微软雅黑" panose="020B0503020204020204" pitchFamily="34" charset="-122"/>
              </a:rPr>
              <a:t>0,1,2,3…,</a:t>
            </a:r>
            <a:r>
              <a:rPr kumimoji="0" lang="zh-CN" altLang="en-US" sz="1800" dirty="0">
                <a:solidFill>
                  <a:srgbClr val="000000"/>
                </a:solidFill>
                <a:latin typeface="微软雅黑" panose="020B0503020204020204" pitchFamily="34" charset="-122"/>
                <a:ea typeface="微软雅黑" panose="020B0503020204020204" pitchFamily="34" charset="-122"/>
              </a:rPr>
              <a:t>满足自身递增的规律。这样在进行数据的存取时就可以按照值所对应的下标对数据进行“按位取值”，从而对得到的数据进行修改、删除等操作。列表使用方括号（</a:t>
            </a: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）进行标识，其中元素使用逗号进行分隔，每个元素都下标默认下标是从</a:t>
            </a:r>
            <a:r>
              <a:rPr kumimoji="0" lang="en-US" altLang="zh-CN" sz="1800" dirty="0">
                <a:solidFill>
                  <a:srgbClr val="000000"/>
                </a:solidFill>
                <a:latin typeface="微软雅黑" panose="020B0503020204020204" pitchFamily="34" charset="-122"/>
                <a:ea typeface="微软雅黑" panose="020B0503020204020204" pitchFamily="34" charset="-122"/>
              </a:rPr>
              <a:t>0</a:t>
            </a:r>
            <a:r>
              <a:rPr kumimoji="0" lang="zh-CN" altLang="en-US" sz="1800" dirty="0">
                <a:solidFill>
                  <a:srgbClr val="000000"/>
                </a:solidFill>
                <a:latin typeface="微软雅黑" panose="020B0503020204020204" pitchFamily="34" charset="-122"/>
                <a:ea typeface="微软雅黑" panose="020B0503020204020204" pitchFamily="34" charset="-122"/>
              </a:rPr>
              <a:t>开始顺次递增。案例如下：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2937933" y="4064000"/>
            <a:ext cx="4842935" cy="1063525"/>
            <a:chOff x="1972732" y="4184450"/>
            <a:chExt cx="4842935" cy="1259617"/>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4184450"/>
              <a:ext cx="4842935" cy="1259617"/>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260599" y="4340573"/>
              <a:ext cx="3970868" cy="874407"/>
            </a:xfrm>
            <a:prstGeom prst="rect">
              <a:avLst/>
            </a:prstGeom>
            <a:noFill/>
          </p:spPr>
          <p:txBody>
            <a:bodyPr wrap="square">
              <a:spAutoFit/>
            </a:bodyPr>
            <a:lstStyle/>
            <a:p>
              <a:pPr algn="l">
                <a:lnSpc>
                  <a:spcPct val="150000"/>
                </a:lnSpc>
              </a:pP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alist</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 [32,"b","x","hello world"]</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1800" dirty="0">
                  <a:effectLst/>
                  <a:latin typeface="微软雅黑" panose="020B0503020204020204" pitchFamily="34" charset="-122"/>
                  <a:ea typeface="微软雅黑" panose="020B0503020204020204" pitchFamily="34" charset="-122"/>
                </a:rPr>
                <a:t>print(</a:t>
              </a:r>
              <a:r>
                <a:rPr lang="en-US" altLang="zh-CN" sz="1800" dirty="0" err="1">
                  <a:effectLst/>
                  <a:latin typeface="微软雅黑" panose="020B0503020204020204" pitchFamily="34" charset="-122"/>
                  <a:ea typeface="微软雅黑" panose="020B0503020204020204" pitchFamily="34" charset="-122"/>
                </a:rPr>
                <a:t>alist</a:t>
              </a:r>
              <a:r>
                <a:rPr lang="en-US" altLang="zh-CN" sz="1800" dirty="0">
                  <a:effectLst/>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7739A5ED-439F-C8B8-0213-72ADD73AE1C3}"/>
              </a:ext>
            </a:extLst>
          </p:cNvPr>
          <p:cNvSpPr txBox="1"/>
          <p:nvPr/>
        </p:nvSpPr>
        <p:spPr>
          <a:xfrm>
            <a:off x="762000" y="5297441"/>
            <a:ext cx="11074399" cy="874407"/>
          </a:xfrm>
          <a:prstGeom prst="rect">
            <a:avLst/>
          </a:prstGeom>
          <a:noFill/>
        </p:spPr>
        <p:txBody>
          <a:bodyPr wrap="square">
            <a:spAutoFit/>
          </a:bodyPr>
          <a:lstStyle/>
          <a:p>
            <a:pPr marL="285750" indent="-285750" algn="l">
              <a:lnSpc>
                <a:spcPct val="150000"/>
              </a:lnSpc>
              <a:buFont typeface="Arial" panose="020B0604020202020204" pitchFamily="34" charset="0"/>
              <a:buChar char="•"/>
            </a:pPr>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：列表中的每个值都有一个整数下标，如元素</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32</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对应的下标为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hello world”</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对应的下标为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；不同下标的值可以相同的值、不同类型的值、或者列表等。</a:t>
            </a:r>
          </a:p>
        </p:txBody>
      </p:sp>
    </p:spTree>
    <p:extLst>
      <p:ext uri="{BB962C8B-B14F-4D97-AF65-F5344CB8AC3E}">
        <p14:creationId xmlns:p14="http://schemas.microsoft.com/office/powerpoint/2010/main" val="409903067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99788" y="1762123"/>
            <a:ext cx="11464535" cy="499624"/>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对于异常值的处理可以选择：修改或者删除的方式。本数据集样本较少，因此，选择修改异常的数据。</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0974F372-3501-EE36-ACF9-7C9ABFD5B188}"/>
              </a:ext>
            </a:extLst>
          </p:cNvPr>
          <p:cNvSpPr txBox="1"/>
          <p:nvPr/>
        </p:nvSpPr>
        <p:spPr>
          <a:xfrm>
            <a:off x="6641432" y="3429000"/>
            <a:ext cx="5422891" cy="2533386"/>
          </a:xfrm>
          <a:prstGeom prst="rect">
            <a:avLst/>
          </a:prstGeom>
          <a:noFill/>
        </p:spPr>
        <p:txBody>
          <a:bodyPr wrap="square">
            <a:spAutoFit/>
          </a:bodyPr>
          <a:lstStyle/>
          <a:p>
            <a:pPr indent="266700" algn="just">
              <a:lnSpc>
                <a:spcPct val="150000"/>
              </a:lnSpc>
            </a:pP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图</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中第</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行代码所示，通过</a:t>
            </a:r>
            <a:r>
              <a:rPr lang="en-US" altLang="zh-CN" sz="1800" dirty="0" err="1">
                <a:effectLst/>
                <a:latin typeface="Times New Roman" panose="02020603050405020304" pitchFamily="18" charset="0"/>
                <a:ea typeface="宋体" panose="02010600030101010101" pitchFamily="2" charset="-122"/>
              </a:rPr>
              <a:t>tb_setosa</a:t>
            </a:r>
            <a:r>
              <a:rPr lang="en-US" altLang="zh-CN" sz="1800" dirty="0">
                <a:effectLst/>
                <a:latin typeface="Times New Roman" panose="02020603050405020304" pitchFamily="18" charset="0"/>
                <a:ea typeface="宋体" panose="02010600030101010101" pitchFamily="2" charset="-122"/>
              </a:rPr>
              <a:t>[rule | rule1].index</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取出异常值所在的行号，放在</a:t>
            </a:r>
            <a:r>
              <a:rPr lang="en-US" altLang="zh-CN" sz="1800" dirty="0">
                <a:effectLst/>
                <a:latin typeface="Times New Roman" panose="02020603050405020304" pitchFamily="18" charset="0"/>
                <a:ea typeface="宋体" panose="02010600030101010101" pitchFamily="2" charset="-122"/>
              </a:rPr>
              <a:t>loc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方法中行索引的位置，并将“</a:t>
            </a:r>
            <a:r>
              <a:rPr lang="en-US" altLang="zh-CN" sz="1800" dirty="0" err="1">
                <a:effectLst/>
                <a:latin typeface="Times New Roman" panose="02020603050405020304" pitchFamily="18" charset="0"/>
                <a:ea typeface="宋体" panose="02010600030101010101" pitchFamily="2" charset="-122"/>
              </a:rPr>
              <a:t>Speal.Length</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”放在列索引的位置上，从而定位到异常数据，使用该列数据的中位数进行修改，结果如图中红框所示，异常值均被修改为了中位数。</a:t>
            </a:r>
            <a:endPar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5938A84E-82C4-8C31-A38F-315A4F6F7B21}"/>
              </a:ext>
            </a:extLst>
          </p:cNvPr>
          <p:cNvPicPr>
            <a:picLocks noChangeAspect="1"/>
          </p:cNvPicPr>
          <p:nvPr/>
        </p:nvPicPr>
        <p:blipFill rotWithShape="1">
          <a:blip r:embed="rId6"/>
          <a:srcRect r="2120" b="85173"/>
          <a:stretch/>
        </p:blipFill>
        <p:spPr bwMode="auto">
          <a:xfrm>
            <a:off x="498890" y="2429128"/>
            <a:ext cx="11463875" cy="719496"/>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42129FF5-6D0A-81C1-E395-196BA81D743E}"/>
              </a:ext>
            </a:extLst>
          </p:cNvPr>
          <p:cNvPicPr>
            <a:picLocks noChangeAspect="1"/>
          </p:cNvPicPr>
          <p:nvPr/>
        </p:nvPicPr>
        <p:blipFill rotWithShape="1">
          <a:blip r:embed="rId6"/>
          <a:srcRect t="57300" r="45056"/>
          <a:stretch/>
        </p:blipFill>
        <p:spPr bwMode="auto">
          <a:xfrm>
            <a:off x="413040" y="3429000"/>
            <a:ext cx="6272835" cy="20188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6559956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413040" y="1762123"/>
            <a:ext cx="11651283" cy="1792286"/>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同理，接下分别要对</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setosa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子表格中的“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Sepal.Width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Petal.Length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Petal.Width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的这三列特征数据进行同样操作。</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为了简化操作，定义了一个操作函数</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outer(</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dataF,colums</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，将对应操作进行封装；当输入子表数据和该子表中的列名时，即可完成查找异常、使用中位数修改异常，并将修改后的异常数据显示出来。</a:t>
            </a:r>
          </a:p>
        </p:txBody>
      </p:sp>
      <p:pic>
        <p:nvPicPr>
          <p:cNvPr id="11" name="图片 10">
            <a:extLst>
              <a:ext uri="{FF2B5EF4-FFF2-40B4-BE49-F238E27FC236}">
                <a16:creationId xmlns:a16="http://schemas.microsoft.com/office/drawing/2014/main" id="{66794285-C467-7528-861D-C9D5B392C062}"/>
              </a:ext>
            </a:extLst>
          </p:cNvPr>
          <p:cNvPicPr>
            <a:picLocks noChangeAspect="1"/>
          </p:cNvPicPr>
          <p:nvPr/>
        </p:nvPicPr>
        <p:blipFill>
          <a:blip r:embed="rId6"/>
          <a:stretch>
            <a:fillRect/>
          </a:stretch>
        </p:blipFill>
        <p:spPr>
          <a:xfrm>
            <a:off x="1104699" y="3642343"/>
            <a:ext cx="8967036" cy="2496880"/>
          </a:xfrm>
          <a:prstGeom prst="rect">
            <a:avLst/>
          </a:prstGeom>
        </p:spPr>
      </p:pic>
    </p:spTree>
    <p:extLst>
      <p:ext uri="{BB962C8B-B14F-4D97-AF65-F5344CB8AC3E}">
        <p14:creationId xmlns:p14="http://schemas.microsoft.com/office/powerpoint/2010/main" val="200063464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270358" y="3762225"/>
            <a:ext cx="11651283" cy="1289905"/>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outer(iris1,’Sepal.Width’)</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，传入子表数据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tb_setosa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和列名“</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Sepal.Width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，结果如图中红框所示，异常值均被修改为“</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Sepal.Width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列的中位数。</a:t>
            </a:r>
          </a:p>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同理，调动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outer()</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函数对表数据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tb_setosa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Petal.Length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列进行处理，如下图所示：</a:t>
            </a:r>
          </a:p>
        </p:txBody>
      </p:sp>
      <p:pic>
        <p:nvPicPr>
          <p:cNvPr id="3" name="图片 2">
            <a:extLst>
              <a:ext uri="{FF2B5EF4-FFF2-40B4-BE49-F238E27FC236}">
                <a16:creationId xmlns:a16="http://schemas.microsoft.com/office/drawing/2014/main" id="{FE3D98E9-E9B7-1759-940E-C290FEA3E09F}"/>
              </a:ext>
            </a:extLst>
          </p:cNvPr>
          <p:cNvPicPr>
            <a:picLocks noChangeAspect="1"/>
          </p:cNvPicPr>
          <p:nvPr/>
        </p:nvPicPr>
        <p:blipFill>
          <a:blip r:embed="rId6"/>
          <a:stretch>
            <a:fillRect/>
          </a:stretch>
        </p:blipFill>
        <p:spPr>
          <a:xfrm>
            <a:off x="2610656" y="2472704"/>
            <a:ext cx="5751488" cy="1187746"/>
          </a:xfrm>
          <a:prstGeom prst="rect">
            <a:avLst/>
          </a:prstGeom>
        </p:spPr>
      </p:pic>
      <p:pic>
        <p:nvPicPr>
          <p:cNvPr id="7" name="图片 6">
            <a:extLst>
              <a:ext uri="{FF2B5EF4-FFF2-40B4-BE49-F238E27FC236}">
                <a16:creationId xmlns:a16="http://schemas.microsoft.com/office/drawing/2014/main" id="{1A9BCBFE-126B-4BCB-32FB-C06E7043BFD5}"/>
              </a:ext>
            </a:extLst>
          </p:cNvPr>
          <p:cNvPicPr>
            <a:picLocks noChangeAspect="1"/>
          </p:cNvPicPr>
          <p:nvPr/>
        </p:nvPicPr>
        <p:blipFill rotWithShape="1">
          <a:blip r:embed="rId7"/>
          <a:srcRect b="81889"/>
          <a:stretch/>
        </p:blipFill>
        <p:spPr bwMode="auto">
          <a:xfrm>
            <a:off x="2610656" y="1731467"/>
            <a:ext cx="5751488" cy="720177"/>
          </a:xfrm>
          <a:prstGeom prst="rect">
            <a:avLst/>
          </a:prstGeom>
          <a:ln>
            <a:noFill/>
          </a:ln>
          <a:extLst>
            <a:ext uri="{53640926-AAD7-44D8-BBD7-CCE9431645EC}">
              <a14:shadowObscured xmlns:a14="http://schemas.microsoft.com/office/drawing/2010/main"/>
            </a:ext>
          </a:extLst>
        </p:spPr>
      </p:pic>
      <p:pic>
        <p:nvPicPr>
          <p:cNvPr id="8" name="图片 7">
            <a:extLst>
              <a:ext uri="{FF2B5EF4-FFF2-40B4-BE49-F238E27FC236}">
                <a16:creationId xmlns:a16="http://schemas.microsoft.com/office/drawing/2014/main" id="{1196FAC9-8B62-6CAA-B4E6-741FBC340F6F}"/>
              </a:ext>
            </a:extLst>
          </p:cNvPr>
          <p:cNvPicPr>
            <a:picLocks noChangeAspect="1"/>
          </p:cNvPicPr>
          <p:nvPr/>
        </p:nvPicPr>
        <p:blipFill rotWithShape="1">
          <a:blip r:embed="rId8"/>
          <a:srcRect b="83703"/>
          <a:stretch/>
        </p:blipFill>
        <p:spPr bwMode="auto">
          <a:xfrm>
            <a:off x="2418151" y="5130652"/>
            <a:ext cx="6877584" cy="8522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4678999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数据异常的处理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799746" y="2096219"/>
            <a:ext cx="11651283" cy="458908"/>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同理，如图所示，调动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outer()</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函数对表数据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tb_setosa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Petal.Width</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列进行处理。</a:t>
            </a:r>
          </a:p>
        </p:txBody>
      </p:sp>
      <p:pic>
        <p:nvPicPr>
          <p:cNvPr id="10" name="图片 9">
            <a:extLst>
              <a:ext uri="{FF2B5EF4-FFF2-40B4-BE49-F238E27FC236}">
                <a16:creationId xmlns:a16="http://schemas.microsoft.com/office/drawing/2014/main" id="{7D1CB518-B77F-C07F-1FCA-CB0BEA5E32EE}"/>
              </a:ext>
            </a:extLst>
          </p:cNvPr>
          <p:cNvPicPr>
            <a:picLocks noChangeAspect="1"/>
          </p:cNvPicPr>
          <p:nvPr/>
        </p:nvPicPr>
        <p:blipFill rotWithShape="1">
          <a:blip r:embed="rId6"/>
          <a:srcRect b="81826"/>
          <a:stretch/>
        </p:blipFill>
        <p:spPr bwMode="auto">
          <a:xfrm>
            <a:off x="2482374" y="2798223"/>
            <a:ext cx="6321787" cy="825664"/>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D36922CC-4C1C-6B6F-AC93-765F3F6918F6}"/>
              </a:ext>
            </a:extLst>
          </p:cNvPr>
          <p:cNvPicPr>
            <a:picLocks noChangeAspect="1"/>
          </p:cNvPicPr>
          <p:nvPr/>
        </p:nvPicPr>
        <p:blipFill rotWithShape="1">
          <a:blip r:embed="rId6"/>
          <a:srcRect t="69915"/>
          <a:stretch/>
        </p:blipFill>
        <p:spPr bwMode="auto">
          <a:xfrm>
            <a:off x="2482374" y="3901426"/>
            <a:ext cx="6571341" cy="14210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8936567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76202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特征编码</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47793" y="1844196"/>
            <a:ext cx="10972800" cy="1289905"/>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列中的数据为特征对应的标签，该列数据的类型为字符串，取值分别为：“</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setosa</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versicolor”,“virginica</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；为了便于数据的运算需要将这</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类字符串进行编码，此处采用自然数编码即将“</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setosa</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映射为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versicolor”</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映射为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2,“virginica”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映射为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3" name="图片 2">
            <a:extLst>
              <a:ext uri="{FF2B5EF4-FFF2-40B4-BE49-F238E27FC236}">
                <a16:creationId xmlns:a16="http://schemas.microsoft.com/office/drawing/2014/main" id="{A9BE5681-B020-0E60-3556-677E27B32755}"/>
              </a:ext>
            </a:extLst>
          </p:cNvPr>
          <p:cNvPicPr>
            <a:picLocks noChangeAspect="1"/>
          </p:cNvPicPr>
          <p:nvPr/>
        </p:nvPicPr>
        <p:blipFill>
          <a:blip r:embed="rId6"/>
          <a:stretch>
            <a:fillRect/>
          </a:stretch>
        </p:blipFill>
        <p:spPr>
          <a:xfrm>
            <a:off x="1071979" y="3386124"/>
            <a:ext cx="8562908" cy="2783479"/>
          </a:xfrm>
          <a:prstGeom prst="rect">
            <a:avLst/>
          </a:prstGeom>
        </p:spPr>
      </p:pic>
      <p:sp>
        <p:nvSpPr>
          <p:cNvPr id="8" name="文本框 7">
            <a:extLst>
              <a:ext uri="{FF2B5EF4-FFF2-40B4-BE49-F238E27FC236}">
                <a16:creationId xmlns:a16="http://schemas.microsoft.com/office/drawing/2014/main" id="{9C52806C-CE97-D28C-B4E6-4628B9EB17A2}"/>
              </a:ext>
            </a:extLst>
          </p:cNvPr>
          <p:cNvSpPr txBox="1"/>
          <p:nvPr/>
        </p:nvSpPr>
        <p:spPr>
          <a:xfrm>
            <a:off x="6798646" y="4109669"/>
            <a:ext cx="5069304" cy="2120902"/>
          </a:xfrm>
          <a:prstGeom prst="rect">
            <a:avLst/>
          </a:prstGeom>
          <a:noFill/>
        </p:spPr>
        <p:txBody>
          <a:bodyPr wrap="square">
            <a:spAutoFit/>
          </a:bodyPr>
          <a:lstStyle/>
          <a:p>
            <a:pPr algn="just">
              <a:lnSpc>
                <a:spcPct val="150000"/>
              </a:lnSpc>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在取出的“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”列中调用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replace()</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方法，传入的一个字典参数，其中，字典的键表示原始数据，字典的值表示被替换后的数据；设置参数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inplace</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True</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从而对原始数据进行覆盖。从结果可以看出“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”列的数值已变为数值。</a:t>
            </a:r>
          </a:p>
        </p:txBody>
      </p:sp>
    </p:spTree>
    <p:extLst>
      <p:ext uri="{BB962C8B-B14F-4D97-AF65-F5344CB8AC3E}">
        <p14:creationId xmlns:p14="http://schemas.microsoft.com/office/powerpoint/2010/main" val="128769221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76202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乱序分布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1A962F65-492F-5300-4686-984E70965211}"/>
              </a:ext>
            </a:extLst>
          </p:cNvPr>
          <p:cNvSpPr txBox="1"/>
          <p:nvPr/>
        </p:nvSpPr>
        <p:spPr>
          <a:xfrm>
            <a:off x="547793" y="1844196"/>
            <a:ext cx="11560788" cy="874407"/>
          </a:xfrm>
          <a:prstGeom prst="rect">
            <a:avLst/>
          </a:prstGeom>
          <a:noFill/>
        </p:spPr>
        <p:txBody>
          <a:bodyPr wrap="square">
            <a:spAutoFit/>
          </a:bodyPr>
          <a:lstStyle/>
          <a:p>
            <a:pPr indent="266700"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对特征列为字符串的数据进行了编码之后，可以发现“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中的局部数值前后都是同一个数值，因此，需要将不同种类的鸢尾花对应的行数据打乱分布，从而增强最终分类模型的稳定性。对行数据的打乱操作如下：</a:t>
            </a:r>
          </a:p>
        </p:txBody>
      </p:sp>
      <p:sp>
        <p:nvSpPr>
          <p:cNvPr id="8" name="文本框 7">
            <a:extLst>
              <a:ext uri="{FF2B5EF4-FFF2-40B4-BE49-F238E27FC236}">
                <a16:creationId xmlns:a16="http://schemas.microsoft.com/office/drawing/2014/main" id="{9C52806C-CE97-D28C-B4E6-4628B9EB17A2}"/>
              </a:ext>
            </a:extLst>
          </p:cNvPr>
          <p:cNvSpPr txBox="1"/>
          <p:nvPr/>
        </p:nvSpPr>
        <p:spPr>
          <a:xfrm>
            <a:off x="234213" y="4951497"/>
            <a:ext cx="11560789" cy="1705403"/>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行代码所示，根据数据集的行数产生一个行号对应的列表，为了将乱序的结果固定下来，使用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np.random.seed</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产生一个固定的乱序方式，从而保证每次乱序都是同一个顺序，其中的数值</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指的是第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个固定的乱序方式，接下来使用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np.random.shuffle</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函数将行号进行乱序处理，并输出乱序后的结果进行验证。接下使按照乱序后的列表作为行号即可</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A871A986-4535-3427-4809-24484A1098E5}"/>
              </a:ext>
            </a:extLst>
          </p:cNvPr>
          <p:cNvPicPr>
            <a:picLocks noChangeAspect="1"/>
          </p:cNvPicPr>
          <p:nvPr/>
        </p:nvPicPr>
        <p:blipFill rotWithShape="1">
          <a:blip r:embed="rId6"/>
          <a:srcRect r="22451"/>
          <a:stretch/>
        </p:blipFill>
        <p:spPr bwMode="auto">
          <a:xfrm>
            <a:off x="1916783" y="2708884"/>
            <a:ext cx="7227217" cy="23967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2117654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76202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乱序分布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103849" y="3901599"/>
            <a:ext cx="12264614"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如图所示，在表格数据对象</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后使用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reindex()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方法传入乱序后的行号，使数据按照乱序后行号顺序对行数据内容进行排序，并将执行后的结果对原数据表格进行覆盖；从输出的行号和“</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中数据，可以发现行数据已经被打乱了。</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88F27166-D9EA-D751-4126-BFB77DA67F71}"/>
              </a:ext>
            </a:extLst>
          </p:cNvPr>
          <p:cNvPicPr>
            <a:picLocks noChangeAspect="1"/>
          </p:cNvPicPr>
          <p:nvPr/>
        </p:nvPicPr>
        <p:blipFill>
          <a:blip r:embed="rId6"/>
          <a:stretch>
            <a:fillRect/>
          </a:stretch>
        </p:blipFill>
        <p:spPr>
          <a:xfrm>
            <a:off x="3185611" y="1906503"/>
            <a:ext cx="4752797" cy="1895476"/>
          </a:xfrm>
          <a:prstGeom prst="rect">
            <a:avLst/>
          </a:prstGeom>
        </p:spPr>
      </p:pic>
    </p:spTree>
    <p:extLst>
      <p:ext uri="{BB962C8B-B14F-4D97-AF65-F5344CB8AC3E}">
        <p14:creationId xmlns:p14="http://schemas.microsoft.com/office/powerpoint/2010/main" val="277945102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76202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乱序分布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403754" y="1844196"/>
            <a:ext cx="11384492" cy="1289905"/>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对打乱后的行数据保存数据部分不变，重新设置行号使其从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开始顺序编号。通过表格数据的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index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属性可以对原始数据的行号进行修改，用列表生成式生成的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1~149</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个数构成行号，将其设置为新的行号，通过查看前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行内容可以发现数据部分没有发生变化而是对表格的行号进行了重新的顺序编排。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a:extLst>
              <a:ext uri="{FF2B5EF4-FFF2-40B4-BE49-F238E27FC236}">
                <a16:creationId xmlns:a16="http://schemas.microsoft.com/office/drawing/2014/main" id="{81290EFD-5993-B834-8FC1-083595EB667A}"/>
              </a:ext>
            </a:extLst>
          </p:cNvPr>
          <p:cNvPicPr>
            <a:picLocks noChangeAspect="1"/>
          </p:cNvPicPr>
          <p:nvPr/>
        </p:nvPicPr>
        <p:blipFill rotWithShape="1">
          <a:blip r:embed="rId6"/>
          <a:srcRect b="3648"/>
          <a:stretch/>
        </p:blipFill>
        <p:spPr bwMode="auto">
          <a:xfrm>
            <a:off x="2998520" y="3386124"/>
            <a:ext cx="4319889" cy="231190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7735817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45424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归一化</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403754" y="1844196"/>
            <a:ext cx="11384492" cy="2120902"/>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）方式一：最大最小值归一化：最大最小值归一化来处理，计算公式如下。</a:t>
            </a:r>
          </a:p>
          <a:p>
            <a:pPr algn="ctr">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 (x-min(x)) / (max(x)-min(x)</a:t>
            </a:r>
          </a:p>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其中</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表示产生的每一个新数据，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max(x)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所在列数据的最大值；</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min(x)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 </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所在列数据的最小值。公式中需要使用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pandas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中的统计函数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max()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min()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，实现代码如下。按照公式</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求出每个数据标准化之后的值，并查看处理之后的前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行内容。</a:t>
            </a:r>
          </a:p>
        </p:txBody>
      </p:sp>
      <p:pic>
        <p:nvPicPr>
          <p:cNvPr id="3" name="图片 2">
            <a:extLst>
              <a:ext uri="{FF2B5EF4-FFF2-40B4-BE49-F238E27FC236}">
                <a16:creationId xmlns:a16="http://schemas.microsoft.com/office/drawing/2014/main" id="{9C7CB8EF-5F89-FC1F-AD67-1FBEDD9D3CEE}"/>
              </a:ext>
            </a:extLst>
          </p:cNvPr>
          <p:cNvPicPr>
            <a:picLocks noChangeAspect="1"/>
          </p:cNvPicPr>
          <p:nvPr/>
        </p:nvPicPr>
        <p:blipFill>
          <a:blip r:embed="rId6"/>
          <a:stretch>
            <a:fillRect/>
          </a:stretch>
        </p:blipFill>
        <p:spPr>
          <a:xfrm>
            <a:off x="3451959" y="3558666"/>
            <a:ext cx="6761149" cy="2726429"/>
          </a:xfrm>
          <a:prstGeom prst="rect">
            <a:avLst/>
          </a:prstGeom>
        </p:spPr>
      </p:pic>
    </p:spTree>
    <p:extLst>
      <p:ext uri="{BB962C8B-B14F-4D97-AF65-F5344CB8AC3E}">
        <p14:creationId xmlns:p14="http://schemas.microsoft.com/office/powerpoint/2010/main" val="418158365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45424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归一化</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403754" y="1844196"/>
            <a:ext cx="11384492" cy="1705403"/>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）方式二：正态归一化：正态归一化来处理，计算公式如下所示。</a:t>
            </a:r>
          </a:p>
          <a:p>
            <a:pPr algn="ctr">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x'=(x-mean(x))/std(x)</a:t>
            </a:r>
          </a:p>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其中</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表示产生的每一个新数据，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mean(x)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所在列数据的均值，</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std(x)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表示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所在列数据的方差。使用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pandas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中的统计函数，实现代码如下：</a:t>
            </a:r>
          </a:p>
        </p:txBody>
      </p:sp>
      <p:pic>
        <p:nvPicPr>
          <p:cNvPr id="3" name="图片 2">
            <a:extLst>
              <a:ext uri="{FF2B5EF4-FFF2-40B4-BE49-F238E27FC236}">
                <a16:creationId xmlns:a16="http://schemas.microsoft.com/office/drawing/2014/main" id="{9C7CB8EF-5F89-FC1F-AD67-1FBEDD9D3CEE}"/>
              </a:ext>
            </a:extLst>
          </p:cNvPr>
          <p:cNvPicPr>
            <a:picLocks noChangeAspect="1"/>
          </p:cNvPicPr>
          <p:nvPr/>
        </p:nvPicPr>
        <p:blipFill>
          <a:blip r:embed="rId6"/>
          <a:stretch>
            <a:fillRect/>
          </a:stretch>
        </p:blipFill>
        <p:spPr>
          <a:xfrm>
            <a:off x="557260" y="3549599"/>
            <a:ext cx="6761149" cy="2726429"/>
          </a:xfrm>
          <a:prstGeom prst="rect">
            <a:avLst/>
          </a:prstGeom>
        </p:spPr>
      </p:pic>
      <p:sp>
        <p:nvSpPr>
          <p:cNvPr id="9" name="文本框 8">
            <a:extLst>
              <a:ext uri="{FF2B5EF4-FFF2-40B4-BE49-F238E27FC236}">
                <a16:creationId xmlns:a16="http://schemas.microsoft.com/office/drawing/2014/main" id="{9A156648-A5F4-BEAB-1DF2-88253E17F463}"/>
              </a:ext>
            </a:extLst>
          </p:cNvPr>
          <p:cNvSpPr txBox="1"/>
          <p:nvPr/>
        </p:nvSpPr>
        <p:spPr>
          <a:xfrm>
            <a:off x="7584909" y="3451143"/>
            <a:ext cx="4049831" cy="1706878"/>
          </a:xfrm>
          <a:prstGeom prst="rect">
            <a:avLst/>
          </a:prstGeom>
          <a:noFill/>
        </p:spPr>
        <p:txBody>
          <a:bodyPr wrap="square">
            <a:spAutoFit/>
          </a:bodyPr>
          <a:lstStyle/>
          <a:p>
            <a:pPr>
              <a:lnSpc>
                <a:spcPct val="15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首先对数值类型的前四列分别求出每一列的平均值</a:t>
            </a:r>
            <a:r>
              <a:rPr lang="en-US" altLang="zh-CN" sz="1800" dirty="0" err="1">
                <a:effectLst/>
                <a:latin typeface="Times New Roman" panose="02020603050405020304" pitchFamily="18" charset="0"/>
                <a:ea typeface="宋体" panose="02010600030101010101" pitchFamily="2" charset="-122"/>
              </a:rPr>
              <a:t>x_mean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和标准差</a:t>
            </a:r>
            <a:r>
              <a:rPr lang="en-US" altLang="zh-CN" sz="1800" dirty="0" err="1">
                <a:effectLst/>
                <a:latin typeface="Times New Roman" panose="02020603050405020304" pitchFamily="18" charset="0"/>
                <a:ea typeface="宋体" panose="02010600030101010101" pitchFamily="2" charset="-122"/>
              </a:rPr>
              <a:t>x_std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，按照公式求出每个数据标准化之后的值，并查看处理之后的前</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行内容。</a:t>
            </a:r>
            <a:endParaRPr lang="zh-CN" altLang="en-US" dirty="0"/>
          </a:p>
        </p:txBody>
      </p:sp>
    </p:spTree>
    <p:extLst>
      <p:ext uri="{BB962C8B-B14F-4D97-AF65-F5344CB8AC3E}">
        <p14:creationId xmlns:p14="http://schemas.microsoft.com/office/powerpoint/2010/main" val="2850817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列表结构</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任务3 </a:t>
            </a:r>
            <a:r>
              <a:rPr lang="zh-CN" altLang="en-US" dirty="0"/>
              <a:t> 数据存储</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128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列表中元素数据的增、删、改、查操作：</a:t>
            </a:r>
            <a:endParaRPr kumimoji="0" lang="en-US" altLang="zh-CN" sz="18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对于存在的列表，查询是其他操作的基础，只有定位到要操作的数据才能对其执行后续操作。列表中元素的查询遵循“按位取值”的原则，即按照值在列表中存放的位置进行取值。案例如下：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846666" y="3268134"/>
            <a:ext cx="4446354" cy="2620385"/>
            <a:chOff x="2548464" y="3190264"/>
            <a:chExt cx="3899409" cy="3525770"/>
          </a:xfrm>
        </p:grpSpPr>
        <p:sp>
          <p:nvSpPr>
            <p:cNvPr id="7" name="矩形 6">
              <a:extLst>
                <a:ext uri="{FF2B5EF4-FFF2-40B4-BE49-F238E27FC236}">
                  <a16:creationId xmlns:a16="http://schemas.microsoft.com/office/drawing/2014/main" id="{FC9DA9A1-1AE2-D978-3E0A-CE73A470935B}"/>
                </a:ext>
              </a:extLst>
            </p:cNvPr>
            <p:cNvSpPr/>
            <p:nvPr/>
          </p:nvSpPr>
          <p:spPr bwMode="auto">
            <a:xfrm>
              <a:off x="2548464" y="3190264"/>
              <a:ext cx="3757143" cy="352577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626817" y="3190264"/>
              <a:ext cx="3821056" cy="3478593"/>
            </a:xfrm>
            <a:prstGeom prst="rect">
              <a:avLst/>
            </a:prstGeom>
            <a:noFill/>
          </p:spPr>
          <p:txBody>
            <a:bodyPr wrap="square">
              <a:spAutoFit/>
            </a:bodyPr>
            <a:lstStyle/>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创建空的列表变量</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alist.append</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(32)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添加元素的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append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方法</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print(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alist.append</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print(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alist.append</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("hello world")</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print(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grpSp>
        <p:nvGrpSpPr>
          <p:cNvPr id="9" name="组合 8">
            <a:extLst>
              <a:ext uri="{FF2B5EF4-FFF2-40B4-BE49-F238E27FC236}">
                <a16:creationId xmlns:a16="http://schemas.microsoft.com/office/drawing/2014/main" id="{A1E13485-C04B-943F-91A3-5417820E8734}"/>
              </a:ext>
            </a:extLst>
          </p:cNvPr>
          <p:cNvGrpSpPr/>
          <p:nvPr/>
        </p:nvGrpSpPr>
        <p:grpSpPr>
          <a:xfrm>
            <a:off x="5826092" y="3149603"/>
            <a:ext cx="5758957" cy="3689260"/>
            <a:chOff x="2548464" y="3190264"/>
            <a:chExt cx="3997593" cy="1780178"/>
          </a:xfrm>
        </p:grpSpPr>
        <p:sp>
          <p:nvSpPr>
            <p:cNvPr id="10" name="矩形 9">
              <a:extLst>
                <a:ext uri="{FF2B5EF4-FFF2-40B4-BE49-F238E27FC236}">
                  <a16:creationId xmlns:a16="http://schemas.microsoft.com/office/drawing/2014/main" id="{4EAB77CA-D89D-99FC-9E52-DD7D724B2E22}"/>
                </a:ext>
              </a:extLst>
            </p:cNvPr>
            <p:cNvSpPr/>
            <p:nvPr/>
          </p:nvSpPr>
          <p:spPr bwMode="auto">
            <a:xfrm>
              <a:off x="2548464" y="3190265"/>
              <a:ext cx="3757143" cy="148591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2C82C850-6AC9-8351-39F4-B8C2B6719A0C}"/>
                </a:ext>
              </a:extLst>
            </p:cNvPr>
            <p:cNvSpPr txBox="1"/>
            <p:nvPr/>
          </p:nvSpPr>
          <p:spPr>
            <a:xfrm>
              <a:off x="2626817" y="3190264"/>
              <a:ext cx="3919240" cy="1780178"/>
            </a:xfrm>
            <a:prstGeom prst="rect">
              <a:avLst/>
            </a:prstGeom>
            <a:noFill/>
          </p:spPr>
          <p:txBody>
            <a:bodyPr wrap="square">
              <a:spAutoFit/>
            </a:bodyPr>
            <a:lstStyle/>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按位进行添加元素的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insert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方法，</a:t>
              </a: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alist.insert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(2,"x")</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print(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r>
                <a:rPr lang="en-US" altLang="zh-CN" kern="100" dirty="0">
                  <a:latin typeface="Times New Roman" panose="02020603050405020304" pitchFamily="18" charset="0"/>
                  <a:cs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查询列表下标为</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的</a:t>
              </a:r>
              <a:endParaRPr lang="en-US" altLang="zh-CN" kern="100" dirty="0">
                <a:latin typeface="Times New Roman" panose="02020603050405020304" pitchFamily="18" charset="0"/>
                <a:cs typeface="Times New Roman" panose="02020603050405020304" pitchFamily="18" charset="0"/>
              </a:endParaRPr>
            </a:p>
            <a:p>
              <a:r>
                <a:rPr lang="en-US" altLang="zh-CN" sz="1800" dirty="0">
                  <a:effectLst/>
                  <a:latin typeface="Times New Roman" panose="02020603050405020304" pitchFamily="18" charset="0"/>
                  <a:ea typeface="宋体" panose="02010600030101010101" pitchFamily="2" charset="-122"/>
                </a:rPr>
                <a:t>print(</a:t>
              </a:r>
              <a:r>
                <a:rPr lang="en-US" altLang="zh-CN" sz="1800" dirty="0" err="1">
                  <a:effectLst/>
                  <a:latin typeface="Times New Roman" panose="02020603050405020304" pitchFamily="18" charset="0"/>
                  <a:ea typeface="宋体" panose="02010600030101010101" pitchFamily="2" charset="-122"/>
                </a:rPr>
                <a:t>alist</a:t>
              </a:r>
              <a:r>
                <a:rPr lang="en-US" altLang="zh-CN" sz="1800" dirty="0">
                  <a:effectLst/>
                  <a:latin typeface="Times New Roman" panose="02020603050405020304" pitchFamily="18" charset="0"/>
                  <a:ea typeface="宋体" panose="02010600030101010101" pitchFamily="2" charset="-122"/>
                </a:rPr>
                <a:t>[3])</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查询列表下标为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的元素，并</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修改</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y</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 = 'y'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1800" dirty="0">
                  <a:effectLst/>
                  <a:latin typeface="Times New Roman" panose="02020603050405020304" pitchFamily="18" charset="0"/>
                  <a:ea typeface="宋体" panose="02010600030101010101" pitchFamily="2" charset="-122"/>
                </a:rPr>
                <a:t>print(</a:t>
              </a:r>
              <a:r>
                <a:rPr lang="en-US" altLang="zh-CN" sz="1800" dirty="0" err="1">
                  <a:effectLst/>
                  <a:latin typeface="Times New Roman" panose="02020603050405020304" pitchFamily="18" charset="0"/>
                  <a:ea typeface="宋体" panose="02010600030101010101" pitchFamily="2" charset="-122"/>
                </a:rPr>
                <a:t>alist</a:t>
              </a:r>
              <a:r>
                <a:rPr lang="en-US" altLang="zh-CN" sz="1800" dirty="0">
                  <a:effectLst/>
                  <a:latin typeface="Times New Roman" panose="02020603050405020304" pitchFamily="18" charset="0"/>
                  <a:ea typeface="宋体" panose="02010600030101010101" pitchFamily="2" charset="-122"/>
                </a:rPr>
                <a:t>)</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查询列表下标为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的元素，并删除其中的元素</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del </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1800" dirty="0">
                  <a:effectLst/>
                  <a:latin typeface="Times New Roman" panose="02020603050405020304" pitchFamily="18" charset="0"/>
                  <a:ea typeface="宋体" panose="02010600030101010101" pitchFamily="2" charset="-122"/>
                </a:rPr>
                <a:t>print(</a:t>
              </a:r>
              <a:r>
                <a:rPr lang="en-US" altLang="zh-CN" sz="1800" dirty="0" err="1">
                  <a:effectLst/>
                  <a:latin typeface="Times New Roman" panose="02020603050405020304" pitchFamily="18" charset="0"/>
                  <a:ea typeface="宋体" panose="02010600030101010101" pitchFamily="2" charset="-122"/>
                </a:rPr>
                <a:t>alist</a:t>
              </a:r>
              <a:r>
                <a:rPr lang="en-US" altLang="zh-CN" sz="1800" dirty="0">
                  <a:effectLst/>
                  <a:latin typeface="Times New Roman" panose="02020603050405020304" pitchFamily="18" charset="0"/>
                  <a:ea typeface="宋体" panose="02010600030101010101" pitchFamily="2" charset="-122"/>
                </a:rPr>
                <a:t>)</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229770655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45424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归一化</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547793" y="1938537"/>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以上过程的实现，还可以直接使用专门的标准化函数来进行处理，实现代码如下所示：</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9A156648-A5F4-BEAB-1DF2-88253E17F463}"/>
              </a:ext>
            </a:extLst>
          </p:cNvPr>
          <p:cNvSpPr txBox="1"/>
          <p:nvPr/>
        </p:nvSpPr>
        <p:spPr>
          <a:xfrm>
            <a:off x="547793" y="2475283"/>
            <a:ext cx="11191978" cy="1291379"/>
          </a:xfrm>
          <a:prstGeom prst="rect">
            <a:avLst/>
          </a:prstGeom>
          <a:noFill/>
        </p:spPr>
        <p:txBody>
          <a:bodyPr wrap="square">
            <a:spAutoFit/>
          </a:bodyPr>
          <a:lstStyle/>
          <a:p>
            <a:pPr>
              <a:lnSpc>
                <a:spcPct val="150000"/>
              </a:lnSpc>
            </a:pP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如第</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行代码所示，首先从</a:t>
            </a:r>
            <a:r>
              <a:rPr lang="en-US" altLang="zh-CN" sz="1800" dirty="0" err="1">
                <a:effectLst/>
                <a:latin typeface="Times New Roman" panose="02020603050405020304" pitchFamily="18" charset="0"/>
                <a:ea typeface="宋体" panose="02010600030101010101" pitchFamily="2" charset="-122"/>
                <a:cs typeface="Times New Roman" panose="02020603050405020304" pitchFamily="18" charset="0"/>
              </a:rPr>
              <a:t>sklearn.preprocessing</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模块中导出</a:t>
            </a:r>
            <a:r>
              <a:rPr lang="en-US" altLang="zh-CN" sz="1800" dirty="0" err="1">
                <a:effectLst/>
                <a:latin typeface="Times New Roman" panose="02020603050405020304" pitchFamily="18" charset="0"/>
                <a:ea typeface="宋体" panose="02010600030101010101" pitchFamily="2" charset="-122"/>
                <a:cs typeface="Times New Roman" panose="02020603050405020304" pitchFamily="18" charset="0"/>
              </a:rPr>
              <a:t>StandardScaler</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并将其名为</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s1</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，如第</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行代码所示，使用</a:t>
            </a:r>
            <a:r>
              <a:rPr lang="en-US" altLang="zh-CN" sz="1800" dirty="0" err="1">
                <a:effectLst/>
                <a:latin typeface="Times New Roman" panose="02020603050405020304" pitchFamily="18" charset="0"/>
                <a:ea typeface="宋体" panose="02010600030101010101" pitchFamily="2" charset="-122"/>
                <a:cs typeface="Times New Roman" panose="02020603050405020304" pitchFamily="18" charset="0"/>
              </a:rPr>
              <a:t>StandardScaler</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函数中的</a:t>
            </a:r>
            <a:r>
              <a:rPr lang="en-US" altLang="zh-CN" sz="1800" dirty="0" err="1">
                <a:effectLst/>
                <a:latin typeface="Times New Roman" panose="02020603050405020304" pitchFamily="18" charset="0"/>
                <a:ea typeface="宋体" panose="02010600030101010101" pitchFamily="2" charset="-122"/>
                <a:cs typeface="Times New Roman" panose="02020603050405020304" pitchFamily="18" charset="0"/>
              </a:rPr>
              <a:t>fit_transform</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函数来对表格数据的前四列数值进行处理得到的结果为</a:t>
            </a:r>
            <a:r>
              <a:rPr lang="en-US" altLang="zh-CN" sz="1800" dirty="0" err="1">
                <a:effectLst/>
                <a:latin typeface="Times New Roman" panose="02020603050405020304" pitchFamily="18" charset="0"/>
                <a:ea typeface="宋体" panose="02010600030101010101" pitchFamily="2" charset="-122"/>
                <a:cs typeface="Times New Roman" panose="02020603050405020304" pitchFamily="18" charset="0"/>
              </a:rPr>
              <a:t>numpy</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类型的二维数组。如右图所示，最后使用数组的方式来查看前</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行。</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7" name="图片 6">
            <a:extLst>
              <a:ext uri="{FF2B5EF4-FFF2-40B4-BE49-F238E27FC236}">
                <a16:creationId xmlns:a16="http://schemas.microsoft.com/office/drawing/2014/main" id="{A87C967F-CD14-67B0-A2AF-1CFE6CAF777A}"/>
              </a:ext>
            </a:extLst>
          </p:cNvPr>
          <p:cNvPicPr>
            <a:picLocks noChangeAspect="1"/>
          </p:cNvPicPr>
          <p:nvPr/>
        </p:nvPicPr>
        <p:blipFill>
          <a:blip r:embed="rId6"/>
          <a:stretch>
            <a:fillRect/>
          </a:stretch>
        </p:blipFill>
        <p:spPr>
          <a:xfrm>
            <a:off x="250257" y="3901684"/>
            <a:ext cx="5714985" cy="1847306"/>
          </a:xfrm>
          <a:prstGeom prst="rect">
            <a:avLst/>
          </a:prstGeom>
        </p:spPr>
      </p:pic>
      <p:pic>
        <p:nvPicPr>
          <p:cNvPr id="10" name="图片 9">
            <a:extLst>
              <a:ext uri="{FF2B5EF4-FFF2-40B4-BE49-F238E27FC236}">
                <a16:creationId xmlns:a16="http://schemas.microsoft.com/office/drawing/2014/main" id="{2DEB0211-BD22-0ED6-A1F2-814C42B6107D}"/>
              </a:ext>
            </a:extLst>
          </p:cNvPr>
          <p:cNvPicPr>
            <a:picLocks noChangeAspect="1"/>
          </p:cNvPicPr>
          <p:nvPr/>
        </p:nvPicPr>
        <p:blipFill rotWithShape="1">
          <a:blip r:embed="rId7"/>
          <a:srcRect b="9847"/>
          <a:stretch/>
        </p:blipFill>
        <p:spPr bwMode="auto">
          <a:xfrm>
            <a:off x="6024786" y="3901683"/>
            <a:ext cx="6264530" cy="15462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9301092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45424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归一化</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874533"/>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）归一化方式的选择：在未进行归一化鸢尾花数据</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中，查看每一列对应的概率密度曲线，如果，该曲线近似满足正态分布，即可对其进行正态归一化操作，否则，则不可以对该列数据进行正态归一化操作。</a:t>
            </a:r>
          </a:p>
        </p:txBody>
      </p:sp>
      <p:pic>
        <p:nvPicPr>
          <p:cNvPr id="3" name="图片 2">
            <a:extLst>
              <a:ext uri="{FF2B5EF4-FFF2-40B4-BE49-F238E27FC236}">
                <a16:creationId xmlns:a16="http://schemas.microsoft.com/office/drawing/2014/main" id="{0C958A52-5E36-E2F6-35C8-2034356DD3AB}"/>
              </a:ext>
            </a:extLst>
          </p:cNvPr>
          <p:cNvPicPr>
            <a:picLocks noChangeAspect="1"/>
          </p:cNvPicPr>
          <p:nvPr/>
        </p:nvPicPr>
        <p:blipFill>
          <a:blip r:embed="rId6"/>
          <a:stretch>
            <a:fillRect/>
          </a:stretch>
        </p:blipFill>
        <p:spPr>
          <a:xfrm>
            <a:off x="0" y="2804236"/>
            <a:ext cx="4196615" cy="4196615"/>
          </a:xfrm>
          <a:prstGeom prst="rect">
            <a:avLst/>
          </a:prstGeom>
        </p:spPr>
      </p:pic>
      <p:sp>
        <p:nvSpPr>
          <p:cNvPr id="12" name="文本框 11">
            <a:extLst>
              <a:ext uri="{FF2B5EF4-FFF2-40B4-BE49-F238E27FC236}">
                <a16:creationId xmlns:a16="http://schemas.microsoft.com/office/drawing/2014/main" id="{553927FB-C603-3DED-847B-0E76ABAC40EF}"/>
              </a:ext>
            </a:extLst>
          </p:cNvPr>
          <p:cNvSpPr txBox="1"/>
          <p:nvPr/>
        </p:nvSpPr>
        <p:spPr>
          <a:xfrm>
            <a:off x="4499811" y="2861348"/>
            <a:ext cx="6708808" cy="3368871"/>
          </a:xfrm>
          <a:prstGeom prst="rect">
            <a:avLst/>
          </a:prstGeom>
          <a:noFill/>
        </p:spPr>
        <p:txBody>
          <a:bodyPr wrap="square">
            <a:spAutoFit/>
          </a:bodyPr>
          <a:lstStyle/>
          <a:p>
            <a:pPr>
              <a:lnSpc>
                <a:spcPct val="15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使用绘图库</a:t>
            </a:r>
            <a:r>
              <a:rPr lang="en-US" altLang="zh-CN" sz="1800" dirty="0">
                <a:effectLst/>
                <a:latin typeface="Times New Roman" panose="02020603050405020304" pitchFamily="18" charset="0"/>
                <a:ea typeface="宋体" panose="02010600030101010101" pitchFamily="2" charset="-122"/>
              </a:rPr>
              <a:t>matplotlib</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中的字库</a:t>
            </a:r>
            <a:r>
              <a:rPr lang="en-US" altLang="zh-CN" sz="1800" dirty="0">
                <a:effectLst/>
                <a:latin typeface="Times New Roman" panose="02020603050405020304" pitchFamily="18" charset="0"/>
                <a:ea typeface="宋体" panose="02010600030101010101" pitchFamily="2" charset="-122"/>
              </a:rPr>
              <a:t>plot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dirty="0">
                <a:effectLst/>
                <a:latin typeface="Times New Roman" panose="02020603050405020304" pitchFamily="18" charset="0"/>
                <a:ea typeface="宋体" panose="02010600030101010101" pitchFamily="2" charset="-122"/>
              </a:rPr>
              <a:t>seaborn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a:t>
            </a:r>
            <a:r>
              <a:rPr lang="en-US" altLang="zh-CN" sz="1800" dirty="0">
                <a:effectLst/>
                <a:latin typeface="Times New Roman" panose="02020603050405020304" pitchFamily="18" charset="0"/>
                <a:ea typeface="宋体" panose="02010600030101010101" pitchFamily="2" charset="-122"/>
              </a:rPr>
              <a:t>for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循环在前四列中逐一取出每一列数据，传入</a:t>
            </a:r>
            <a:r>
              <a:rPr lang="en-US" altLang="zh-CN" sz="1800" dirty="0">
                <a:effectLst/>
                <a:latin typeface="Times New Roman" panose="02020603050405020304" pitchFamily="18" charset="0"/>
                <a:ea typeface="宋体" panose="02010600030101010101" pitchFamily="2" charset="-122"/>
              </a:rPr>
              <a:t>seaborn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1800" dirty="0" err="1">
                <a:effectLst/>
                <a:latin typeface="Times New Roman" panose="02020603050405020304" pitchFamily="18" charset="0"/>
                <a:ea typeface="宋体" panose="02010600030101010101" pitchFamily="2" charset="-122"/>
              </a:rPr>
              <a:t>kdeplot</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函数来绘制每一列数据对应的概率密度曲线，并用不同的颜色进行标识；通过将每一列的列名传入</a:t>
            </a:r>
            <a:r>
              <a:rPr lang="en-US" altLang="zh-CN" sz="1800" dirty="0" err="1">
                <a:effectLst/>
                <a:latin typeface="Times New Roman" panose="02020603050405020304" pitchFamily="18" charset="0"/>
                <a:ea typeface="宋体" panose="02010600030101010101" pitchFamily="2" charset="-122"/>
              </a:rPr>
              <a:t>plt.legend</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函数形成图像的图例来对应曲线的名称。通过观察输出的图像可以看出，绿色和红色曲线接近正态分布，对其可以使用正态归一化处理，而蓝色和黑色的曲线有两个峰值，不满足正态分布，可以使用最大最小归一化进行处理。此处，对四列数据统一进行最大最小值处理。</a:t>
            </a:r>
            <a:endParaRPr lang="zh-CN" altLang="en-US" dirty="0"/>
          </a:p>
        </p:txBody>
      </p:sp>
    </p:spTree>
    <p:extLst>
      <p:ext uri="{BB962C8B-B14F-4D97-AF65-F5344CB8AC3E}">
        <p14:creationId xmlns:p14="http://schemas.microsoft.com/office/powerpoint/2010/main" val="136048970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145424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归一化</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701796" y="1893205"/>
            <a:ext cx="11384492" cy="458908"/>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直接将方式一中归一化产生的数据对原数据进行覆盖，即可完成对数据的最大最小归一化操作。</a:t>
            </a:r>
          </a:p>
        </p:txBody>
      </p:sp>
      <p:pic>
        <p:nvPicPr>
          <p:cNvPr id="7" name="图片 6">
            <a:extLst>
              <a:ext uri="{FF2B5EF4-FFF2-40B4-BE49-F238E27FC236}">
                <a16:creationId xmlns:a16="http://schemas.microsoft.com/office/drawing/2014/main" id="{D3F7D471-EA57-5FCC-C4AD-DAFDDCCC3B7F}"/>
              </a:ext>
            </a:extLst>
          </p:cNvPr>
          <p:cNvPicPr>
            <a:picLocks noChangeAspect="1"/>
          </p:cNvPicPr>
          <p:nvPr/>
        </p:nvPicPr>
        <p:blipFill>
          <a:blip r:embed="rId6"/>
          <a:stretch>
            <a:fillRect/>
          </a:stretch>
        </p:blipFill>
        <p:spPr>
          <a:xfrm>
            <a:off x="1799924" y="2639961"/>
            <a:ext cx="6689558" cy="2909478"/>
          </a:xfrm>
          <a:prstGeom prst="rect">
            <a:avLst/>
          </a:prstGeom>
        </p:spPr>
      </p:pic>
    </p:spTree>
    <p:extLst>
      <p:ext uri="{BB962C8B-B14F-4D97-AF65-F5344CB8AC3E}">
        <p14:creationId xmlns:p14="http://schemas.microsoft.com/office/powerpoint/2010/main" val="348489857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数据相关性分析</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数据集中的每一列数据都代表一种特征，如果数据集中有多列数据，为了提高最终分类的准确性，可以选择表现力强的特征来训练模型，从而减少数据的计算，提高预测模型的性能。</a:t>
            </a:r>
          </a:p>
        </p:txBody>
      </p:sp>
      <p:sp>
        <p:nvSpPr>
          <p:cNvPr id="12" name="文本框 11">
            <a:extLst>
              <a:ext uri="{FF2B5EF4-FFF2-40B4-BE49-F238E27FC236}">
                <a16:creationId xmlns:a16="http://schemas.microsoft.com/office/drawing/2014/main" id="{553927FB-C603-3DED-847B-0E76ABAC40EF}"/>
              </a:ext>
            </a:extLst>
          </p:cNvPr>
          <p:cNvSpPr txBox="1"/>
          <p:nvPr/>
        </p:nvSpPr>
        <p:spPr>
          <a:xfrm>
            <a:off x="6193857" y="3035645"/>
            <a:ext cx="5507421" cy="2953373"/>
          </a:xfrm>
          <a:prstGeom prst="rect">
            <a:avLst/>
          </a:prstGeom>
          <a:noFill/>
        </p:spPr>
        <p:txBody>
          <a:bodyPr wrap="square">
            <a:spAutoFit/>
          </a:bodyPr>
          <a:lstStyle/>
          <a:p>
            <a:pPr>
              <a:lnSpc>
                <a:spcPct val="15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如图所示，在表格数据对象</a:t>
            </a:r>
            <a:r>
              <a:rPr lang="en-US" altLang="zh-CN" sz="1800" dirty="0">
                <a:effectLst/>
                <a:latin typeface="Times New Roman" panose="02020603050405020304" pitchFamily="18" charset="0"/>
                <a:ea typeface="宋体" panose="02010600030101010101" pitchFamily="2" charset="-122"/>
              </a:rPr>
              <a:t>data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1800" dirty="0" err="1">
                <a:effectLst/>
                <a:latin typeface="Times New Roman" panose="02020603050405020304" pitchFamily="18" charset="0"/>
                <a:ea typeface="宋体" panose="02010600030101010101" pitchFamily="2" charset="-122"/>
              </a:rPr>
              <a:t>corr</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方法可以计算每一列数据与剩余其他列的相关程度。其中，数据为正数表示正相关，数据为负数表示负相关。数值的绝对值越大表示相关的程度高，通过观察可以发现：“</a:t>
            </a:r>
            <a:r>
              <a:rPr lang="en-US" altLang="zh-CN" sz="1800" dirty="0" err="1">
                <a:effectLst/>
                <a:latin typeface="Times New Roman" panose="02020603050405020304" pitchFamily="18" charset="0"/>
                <a:ea typeface="宋体" panose="02010600030101010101" pitchFamily="2" charset="-122"/>
              </a:rPr>
              <a:t>Petal.Width</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dirty="0" err="1">
                <a:effectLst/>
                <a:latin typeface="Times New Roman" panose="02020603050405020304" pitchFamily="18" charset="0"/>
                <a:ea typeface="宋体" panose="02010600030101010101" pitchFamily="2" charset="-122"/>
              </a:rPr>
              <a:t>Petal.Length</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”的相关性最高，如果特征较多时，可以利用数据的相关性来删除列数据。本数据只有</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列，所以这</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列都保留。</a:t>
            </a:r>
            <a:endParaRPr lang="zh-CN" altLang="en-US" dirty="0"/>
          </a:p>
        </p:txBody>
      </p:sp>
      <p:pic>
        <p:nvPicPr>
          <p:cNvPr id="7" name="图片 6">
            <a:extLst>
              <a:ext uri="{FF2B5EF4-FFF2-40B4-BE49-F238E27FC236}">
                <a16:creationId xmlns:a16="http://schemas.microsoft.com/office/drawing/2014/main" id="{956C2FE2-8DA4-03B9-490A-B34798E247F4}"/>
              </a:ext>
            </a:extLst>
          </p:cNvPr>
          <p:cNvPicPr>
            <a:picLocks noChangeAspect="1"/>
          </p:cNvPicPr>
          <p:nvPr/>
        </p:nvPicPr>
        <p:blipFill>
          <a:blip r:embed="rId6"/>
          <a:stretch>
            <a:fillRect/>
          </a:stretch>
        </p:blipFill>
        <p:spPr>
          <a:xfrm>
            <a:off x="316786" y="2970626"/>
            <a:ext cx="5259748" cy="2275142"/>
          </a:xfrm>
          <a:prstGeom prst="rect">
            <a:avLst/>
          </a:prstGeom>
        </p:spPr>
      </p:pic>
    </p:spTree>
    <p:extLst>
      <p:ext uri="{BB962C8B-B14F-4D97-AF65-F5344CB8AC3E}">
        <p14:creationId xmlns:p14="http://schemas.microsoft.com/office/powerpoint/2010/main" val="57740045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2685351"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数据相关性分析</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：特征编码和相关性分析</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62125"/>
            <a:ext cx="11384492" cy="1289905"/>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相关性结果可以通过热力图的方式来查看，使用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seaborn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heatmap()</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函数来显示相关性分析的数据，数值绝对值大在图中对应的色块颜色深，表明数据的相关程度高；数值绝对值小在图中对应的色块颜色浅，表明数据的相关程度低。</a:t>
            </a:r>
          </a:p>
        </p:txBody>
      </p:sp>
      <p:pic>
        <p:nvPicPr>
          <p:cNvPr id="3" name="图片 2">
            <a:extLst>
              <a:ext uri="{FF2B5EF4-FFF2-40B4-BE49-F238E27FC236}">
                <a16:creationId xmlns:a16="http://schemas.microsoft.com/office/drawing/2014/main" id="{0FD6E01A-EBF8-EA0B-1881-D403912F7F8F}"/>
              </a:ext>
            </a:extLst>
          </p:cNvPr>
          <p:cNvPicPr>
            <a:picLocks noChangeAspect="1"/>
          </p:cNvPicPr>
          <p:nvPr/>
        </p:nvPicPr>
        <p:blipFill>
          <a:blip r:embed="rId6"/>
          <a:stretch>
            <a:fillRect/>
          </a:stretch>
        </p:blipFill>
        <p:spPr>
          <a:xfrm>
            <a:off x="3012706" y="2791274"/>
            <a:ext cx="4163761" cy="3320754"/>
          </a:xfrm>
          <a:prstGeom prst="rect">
            <a:avLst/>
          </a:prstGeom>
        </p:spPr>
      </p:pic>
    </p:spTree>
    <p:extLst>
      <p:ext uri="{BB962C8B-B14F-4D97-AF65-F5344CB8AC3E}">
        <p14:creationId xmlns:p14="http://schemas.microsoft.com/office/powerpoint/2010/main" val="71585719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237757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数据集的切分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1289905"/>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按照</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的比例来对数据进行切分，经过处理后数据集中共有</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145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条数据，因此，将数据以第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116</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行为切割点，前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116</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行数据为训练集，在训练集中前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列为训练数据，最后一列“</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为训练标签；后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29</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行数据为测试集，在测试集中前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列为测试数据，最后一列“</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Species”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为测试标签。操作代码如下：</a:t>
            </a:r>
          </a:p>
        </p:txBody>
      </p:sp>
      <p:pic>
        <p:nvPicPr>
          <p:cNvPr id="3" name="图片 2">
            <a:extLst>
              <a:ext uri="{FF2B5EF4-FFF2-40B4-BE49-F238E27FC236}">
                <a16:creationId xmlns:a16="http://schemas.microsoft.com/office/drawing/2014/main" id="{BF7EB1F0-243C-1682-2AAA-1297A0DFE5AE}"/>
              </a:ext>
            </a:extLst>
          </p:cNvPr>
          <p:cNvPicPr>
            <a:picLocks noChangeAspect="1"/>
          </p:cNvPicPr>
          <p:nvPr/>
        </p:nvPicPr>
        <p:blipFill rotWithShape="1">
          <a:blip r:embed="rId6"/>
          <a:srcRect l="1173" t="821" r="1580" b="2309"/>
          <a:stretch/>
        </p:blipFill>
        <p:spPr bwMode="auto">
          <a:xfrm>
            <a:off x="1115683" y="3245999"/>
            <a:ext cx="7907441" cy="23996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1692784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237757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数据集的切分</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201877" y="4523150"/>
            <a:ext cx="11788246" cy="1289905"/>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图中第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行代码所示，以数据集的倒数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29</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行为分界点，将前的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116</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行数据和后</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29</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行数据分别作为训练集</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train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和测试集</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test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；如代码第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行所示，在训练集的基础上将训练集合中的前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列和最后一列分别作为训练数据和训练标签；如代码第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和第</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行所示，在测试集的基础上将训练集合中的前</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列和最后一列分别作为测试数据和测试标签。</a:t>
            </a:r>
          </a:p>
        </p:txBody>
      </p:sp>
      <p:pic>
        <p:nvPicPr>
          <p:cNvPr id="3" name="图片 2">
            <a:extLst>
              <a:ext uri="{FF2B5EF4-FFF2-40B4-BE49-F238E27FC236}">
                <a16:creationId xmlns:a16="http://schemas.microsoft.com/office/drawing/2014/main" id="{BF7EB1F0-243C-1682-2AAA-1297A0DFE5AE}"/>
              </a:ext>
            </a:extLst>
          </p:cNvPr>
          <p:cNvPicPr>
            <a:picLocks noChangeAspect="1"/>
          </p:cNvPicPr>
          <p:nvPr/>
        </p:nvPicPr>
        <p:blipFill rotWithShape="1">
          <a:blip r:embed="rId6"/>
          <a:srcRect l="1173" t="821" r="1580" b="2309"/>
          <a:stretch/>
        </p:blipFill>
        <p:spPr bwMode="auto">
          <a:xfrm>
            <a:off x="2026776" y="1874533"/>
            <a:ext cx="8738118" cy="26517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962161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338105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KNN</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分类模型的训练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458908"/>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）模型的初始化与训练</a:t>
            </a:r>
          </a:p>
        </p:txBody>
      </p:sp>
      <p:pic>
        <p:nvPicPr>
          <p:cNvPr id="7" name="图片 6">
            <a:extLst>
              <a:ext uri="{FF2B5EF4-FFF2-40B4-BE49-F238E27FC236}">
                <a16:creationId xmlns:a16="http://schemas.microsoft.com/office/drawing/2014/main" id="{560E5630-5538-A9A3-797D-A750E6A80817}"/>
              </a:ext>
            </a:extLst>
          </p:cNvPr>
          <p:cNvPicPr>
            <a:picLocks noChangeAspect="1"/>
          </p:cNvPicPr>
          <p:nvPr/>
        </p:nvPicPr>
        <p:blipFill>
          <a:blip r:embed="rId6"/>
          <a:stretch>
            <a:fillRect/>
          </a:stretch>
        </p:blipFill>
        <p:spPr>
          <a:xfrm>
            <a:off x="2131022" y="2318452"/>
            <a:ext cx="6710756" cy="1047984"/>
          </a:xfrm>
          <a:prstGeom prst="rect">
            <a:avLst/>
          </a:prstGeom>
        </p:spPr>
      </p:pic>
      <p:sp>
        <p:nvSpPr>
          <p:cNvPr id="9" name="文本框 8">
            <a:extLst>
              <a:ext uri="{FF2B5EF4-FFF2-40B4-BE49-F238E27FC236}">
                <a16:creationId xmlns:a16="http://schemas.microsoft.com/office/drawing/2014/main" id="{424D94AE-2C5D-B308-F889-FE1739DA78C7}"/>
              </a:ext>
            </a:extLst>
          </p:cNvPr>
          <p:cNvSpPr txBox="1"/>
          <p:nvPr/>
        </p:nvSpPr>
        <p:spPr>
          <a:xfrm>
            <a:off x="316786" y="3301626"/>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从机器学习库</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中导出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KNN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模型，其中</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KNN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包含了分类模型和回归模型，选择其中的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KNeighborsClassifier</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分类器来对数据进行分类。</a:t>
            </a:r>
          </a:p>
        </p:txBody>
      </p:sp>
      <p:pic>
        <p:nvPicPr>
          <p:cNvPr id="10" name="图片 9">
            <a:extLst>
              <a:ext uri="{FF2B5EF4-FFF2-40B4-BE49-F238E27FC236}">
                <a16:creationId xmlns:a16="http://schemas.microsoft.com/office/drawing/2014/main" id="{BAB2B478-4D09-AACF-B7AA-479F1F4FD854}"/>
              </a:ext>
            </a:extLst>
          </p:cNvPr>
          <p:cNvPicPr>
            <a:picLocks noChangeAspect="1"/>
          </p:cNvPicPr>
          <p:nvPr/>
        </p:nvPicPr>
        <p:blipFill>
          <a:blip r:embed="rId7"/>
          <a:stretch>
            <a:fillRect/>
          </a:stretch>
        </p:blipFill>
        <p:spPr>
          <a:xfrm>
            <a:off x="2238320" y="4182018"/>
            <a:ext cx="5442641" cy="1263701"/>
          </a:xfrm>
          <a:prstGeom prst="rect">
            <a:avLst/>
          </a:prstGeom>
        </p:spPr>
      </p:pic>
      <p:sp>
        <p:nvSpPr>
          <p:cNvPr id="12" name="文本框 11">
            <a:extLst>
              <a:ext uri="{FF2B5EF4-FFF2-40B4-BE49-F238E27FC236}">
                <a16:creationId xmlns:a16="http://schemas.microsoft.com/office/drawing/2014/main" id="{801638C7-9025-9DA0-3AA5-003A3BB9BE8D}"/>
              </a:ext>
            </a:extLst>
          </p:cNvPr>
          <p:cNvSpPr txBox="1"/>
          <p:nvPr/>
        </p:nvSpPr>
        <p:spPr>
          <a:xfrm>
            <a:off x="213737" y="5382853"/>
            <a:ext cx="11590589" cy="875881"/>
          </a:xfrm>
          <a:prstGeom prst="rect">
            <a:avLst/>
          </a:prstGeom>
          <a:noFill/>
        </p:spPr>
        <p:txBody>
          <a:bodyPr wrap="square">
            <a:spAutoFit/>
          </a:bodyPr>
          <a:lstStyle/>
          <a:p>
            <a:pPr>
              <a:lnSpc>
                <a:spcPct val="150000"/>
              </a:lnSpc>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通过</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KNeighborsClassifier</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类实例化分类器对象</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k1</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，通过设置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n_neighbors</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，查询距离该数据最近最小的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个训练数据的标签；其他参数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weights</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leaf_size</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n_jobs</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等参数可根据作用酌情设定。</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29971990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338105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KNN</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分类模型的训练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458908"/>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）模型的测试与评价：对于多分类问题</a:t>
            </a:r>
          </a:p>
        </p:txBody>
      </p:sp>
      <p:sp>
        <p:nvSpPr>
          <p:cNvPr id="9" name="文本框 8">
            <a:extLst>
              <a:ext uri="{FF2B5EF4-FFF2-40B4-BE49-F238E27FC236}">
                <a16:creationId xmlns:a16="http://schemas.microsoft.com/office/drawing/2014/main" id="{424D94AE-2C5D-B308-F889-FE1739DA78C7}"/>
              </a:ext>
            </a:extLst>
          </p:cNvPr>
          <p:cNvSpPr txBox="1"/>
          <p:nvPr/>
        </p:nvSpPr>
        <p:spPr>
          <a:xfrm>
            <a:off x="316786" y="3973256"/>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对训练好的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KNN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分类模型</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k1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predict()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函数对测试数据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test_data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中每行数据进行预测，从而产生每一行的对应的标签。</a:t>
            </a:r>
          </a:p>
        </p:txBody>
      </p:sp>
      <p:pic>
        <p:nvPicPr>
          <p:cNvPr id="3" name="图片 2">
            <a:extLst>
              <a:ext uri="{FF2B5EF4-FFF2-40B4-BE49-F238E27FC236}">
                <a16:creationId xmlns:a16="http://schemas.microsoft.com/office/drawing/2014/main" id="{A40F835D-2BB6-B366-FF30-5E293D30A8D4}"/>
              </a:ext>
            </a:extLst>
          </p:cNvPr>
          <p:cNvPicPr>
            <a:picLocks noChangeAspect="1"/>
          </p:cNvPicPr>
          <p:nvPr/>
        </p:nvPicPr>
        <p:blipFill>
          <a:blip r:embed="rId6"/>
          <a:stretch>
            <a:fillRect/>
          </a:stretch>
        </p:blipFill>
        <p:spPr>
          <a:xfrm>
            <a:off x="2409612" y="2578836"/>
            <a:ext cx="7198840" cy="1263125"/>
          </a:xfrm>
          <a:prstGeom prst="rect">
            <a:avLst/>
          </a:prstGeom>
        </p:spPr>
      </p:pic>
    </p:spTree>
    <p:extLst>
      <p:ext uri="{BB962C8B-B14F-4D97-AF65-F5344CB8AC3E}">
        <p14:creationId xmlns:p14="http://schemas.microsoft.com/office/powerpoint/2010/main" val="50854240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338105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 KNN</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分类模型的训练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424D94AE-2C5D-B308-F889-FE1739DA78C7}"/>
              </a:ext>
            </a:extLst>
          </p:cNvPr>
          <p:cNvSpPr txBox="1"/>
          <p:nvPr/>
        </p:nvSpPr>
        <p:spPr>
          <a:xfrm>
            <a:off x="547793" y="4771455"/>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从</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库中调用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classification_report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方法，传入预测标签和真实标签，实现计算每一类的精确率、召回率、</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F1-score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值，最终，所有类别的平均准确率为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0.9</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7" name="图片 6">
            <a:extLst>
              <a:ext uri="{FF2B5EF4-FFF2-40B4-BE49-F238E27FC236}">
                <a16:creationId xmlns:a16="http://schemas.microsoft.com/office/drawing/2014/main" id="{D4B62C19-CA65-DF27-E195-8890477DBF3C}"/>
              </a:ext>
            </a:extLst>
          </p:cNvPr>
          <p:cNvPicPr>
            <a:picLocks noChangeAspect="1"/>
          </p:cNvPicPr>
          <p:nvPr/>
        </p:nvPicPr>
        <p:blipFill rotWithShape="1">
          <a:blip r:embed="rId6"/>
          <a:srcRect t="2109"/>
          <a:stretch/>
        </p:blipFill>
        <p:spPr bwMode="auto">
          <a:xfrm>
            <a:off x="3150468" y="1895852"/>
            <a:ext cx="5319763" cy="28756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565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列表结构</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任务3 </a:t>
            </a:r>
            <a:r>
              <a:rPr lang="zh-CN" altLang="en-US" dirty="0"/>
              <a:t> 数据存储</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数组元素的</a:t>
            </a:r>
            <a:r>
              <a:rPr kumimoji="0" lang="zh-CN" altLang="en-US" sz="1800" b="1" dirty="0">
                <a:solidFill>
                  <a:srgbClr val="000000"/>
                </a:solidFill>
                <a:latin typeface="微软雅黑" panose="020B0503020204020204" pitchFamily="34" charset="-122"/>
                <a:ea typeface="微软雅黑" panose="020B0503020204020204" pitchFamily="34" charset="-122"/>
              </a:rPr>
              <a:t>遍历</a:t>
            </a:r>
            <a:r>
              <a:rPr kumimoji="0" lang="zh-CN" altLang="en-US" sz="1800" dirty="0">
                <a:solidFill>
                  <a:srgbClr val="000000"/>
                </a:solidFill>
                <a:latin typeface="微软雅黑" panose="020B0503020204020204" pitchFamily="34" charset="-122"/>
                <a:ea typeface="微软雅黑" panose="020B0503020204020204" pitchFamily="34" charset="-122"/>
              </a:rPr>
              <a:t>：对列表中的元素进行遍历，即取出列表当中的每一个元素，不能重复也不能遗漏。</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1040046" y="2713531"/>
            <a:ext cx="4536166" cy="2857845"/>
            <a:chOff x="2548464" y="3190264"/>
            <a:chExt cx="3821056" cy="3845277"/>
          </a:xfrm>
        </p:grpSpPr>
        <p:sp>
          <p:nvSpPr>
            <p:cNvPr id="7" name="矩形 6">
              <a:extLst>
                <a:ext uri="{FF2B5EF4-FFF2-40B4-BE49-F238E27FC236}">
                  <a16:creationId xmlns:a16="http://schemas.microsoft.com/office/drawing/2014/main" id="{FC9DA9A1-1AE2-D978-3E0A-CE73A470935B}"/>
                </a:ext>
              </a:extLst>
            </p:cNvPr>
            <p:cNvSpPr/>
            <p:nvPr/>
          </p:nvSpPr>
          <p:spPr bwMode="auto">
            <a:xfrm>
              <a:off x="2548464" y="3190264"/>
              <a:ext cx="3757143" cy="352577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548464" y="3370593"/>
              <a:ext cx="3821056" cy="3664948"/>
            </a:xfrm>
            <a:prstGeom prst="rect">
              <a:avLst/>
            </a:prstGeom>
            <a:noFill/>
          </p:spPr>
          <p:txBody>
            <a:bodyPr wrap="square">
              <a:spAutoFit/>
            </a:bodyPr>
            <a:lstStyle/>
            <a:p>
              <a:pPr algn="l">
                <a:lnSpc>
                  <a:spcPct val="150000"/>
                </a:lnSpc>
              </a:pPr>
              <a:r>
                <a:rPr lang="zh-CN" altLang="en-US" sz="1800" b="1" kern="100" dirty="0">
                  <a:effectLst/>
                  <a:latin typeface="Times New Roman" panose="02020603050405020304" pitchFamily="18" charset="0"/>
                  <a:ea typeface="宋体" panose="02010600030101010101" pitchFamily="2" charset="-122"/>
                  <a:cs typeface="Times New Roman" panose="02020603050405020304" pitchFamily="18" charset="0"/>
                </a:rPr>
                <a:t>第一种方式：</a:t>
              </a:r>
              <a:endParaRPr lang="en-US" altLang="zh-CN" sz="18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直接使用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for</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循环顺次找出其中的每个值，并输出</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for value in </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alist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print(value)</a:t>
              </a:r>
            </a:p>
            <a:p>
              <a:pPr algn="l"/>
              <a:endParaRPr lang="en-US" altLang="zh-CN" kern="100" dirty="0">
                <a:latin typeface="Times New Roman" panose="02020603050405020304" pitchFamily="18" charset="0"/>
                <a:cs typeface="Times New Roman" panose="02020603050405020304" pitchFamily="18" charset="0"/>
              </a:endParaRPr>
            </a:p>
            <a:p>
              <a:pPr algn="l"/>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grpSp>
        <p:nvGrpSpPr>
          <p:cNvPr id="4" name="组合 3">
            <a:extLst>
              <a:ext uri="{FF2B5EF4-FFF2-40B4-BE49-F238E27FC236}">
                <a16:creationId xmlns:a16="http://schemas.microsoft.com/office/drawing/2014/main" id="{342EE183-73AC-A814-F736-B0C5CA73E582}"/>
              </a:ext>
            </a:extLst>
          </p:cNvPr>
          <p:cNvGrpSpPr/>
          <p:nvPr/>
        </p:nvGrpSpPr>
        <p:grpSpPr>
          <a:xfrm>
            <a:off x="6615789" y="2671926"/>
            <a:ext cx="4715786" cy="3723429"/>
            <a:chOff x="2548464" y="3190264"/>
            <a:chExt cx="3821056" cy="3982207"/>
          </a:xfrm>
        </p:grpSpPr>
        <p:sp>
          <p:nvSpPr>
            <p:cNvPr id="8" name="矩形 7">
              <a:extLst>
                <a:ext uri="{FF2B5EF4-FFF2-40B4-BE49-F238E27FC236}">
                  <a16:creationId xmlns:a16="http://schemas.microsoft.com/office/drawing/2014/main" id="{0BF940AA-125F-66B0-A14F-1FA278BB2A8D}"/>
                </a:ext>
              </a:extLst>
            </p:cNvPr>
            <p:cNvSpPr/>
            <p:nvPr/>
          </p:nvSpPr>
          <p:spPr bwMode="auto">
            <a:xfrm>
              <a:off x="2548464" y="3190264"/>
              <a:ext cx="3757143" cy="352577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4" name="文本框 13">
              <a:extLst>
                <a:ext uri="{FF2B5EF4-FFF2-40B4-BE49-F238E27FC236}">
                  <a16:creationId xmlns:a16="http://schemas.microsoft.com/office/drawing/2014/main" id="{16B84A6A-5CC1-2D5A-B5D6-2CB4D53DA333}"/>
                </a:ext>
              </a:extLst>
            </p:cNvPr>
            <p:cNvSpPr txBox="1"/>
            <p:nvPr/>
          </p:nvSpPr>
          <p:spPr>
            <a:xfrm>
              <a:off x="2548464" y="3370593"/>
              <a:ext cx="3821056" cy="3801878"/>
            </a:xfrm>
            <a:prstGeom prst="rect">
              <a:avLst/>
            </a:prstGeom>
            <a:noFill/>
          </p:spPr>
          <p:txBody>
            <a:bodyPr wrap="square">
              <a:spAutoFit/>
            </a:bodyPr>
            <a:lstStyle/>
            <a:p>
              <a:pPr algn="l">
                <a:lnSpc>
                  <a:spcPct val="150000"/>
                </a:lnSpc>
              </a:pPr>
              <a:r>
                <a:rPr lang="zh-CN" altLang="en-US" sz="1800" b="1" kern="100" dirty="0">
                  <a:effectLst/>
                  <a:latin typeface="Times New Roman" panose="02020603050405020304" pitchFamily="18" charset="0"/>
                  <a:ea typeface="宋体" panose="02010600030101010101" pitchFamily="2" charset="-122"/>
                  <a:cs typeface="Times New Roman" panose="02020603050405020304" pitchFamily="18" charset="0"/>
                </a:rPr>
                <a:t>第二种方式：</a:t>
              </a:r>
              <a:endParaRPr lang="en-US" altLang="zh-CN" sz="18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间接取值，使用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while</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循环根据每个值的位置取出其中的值，并输出</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pt-BR"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num =0</a:t>
              </a:r>
            </a:p>
            <a:p>
              <a:pPr algn="l">
                <a:lnSpc>
                  <a:spcPct val="150000"/>
                </a:lnSpc>
              </a:pPr>
              <a:r>
                <a:rPr lang="pt-BR"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while(num&lt;len(alist)):</a:t>
              </a:r>
            </a:p>
            <a:p>
              <a:pPr algn="l">
                <a:lnSpc>
                  <a:spcPct val="150000"/>
                </a:lnSpc>
              </a:pPr>
              <a:r>
                <a:rPr lang="pt-BR"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print(alist[num])</a:t>
              </a:r>
            </a:p>
            <a:p>
              <a:pPr algn="l">
                <a:lnSpc>
                  <a:spcPct val="150000"/>
                </a:lnSpc>
              </a:pPr>
              <a:r>
                <a:rPr lang="pt-BR"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num = num+1</a:t>
              </a:r>
            </a:p>
            <a:p>
              <a:pPr algn="l"/>
              <a:endParaRPr lang="en-US" altLang="zh-CN" kern="100" dirty="0">
                <a:latin typeface="Times New Roman" panose="02020603050405020304" pitchFamily="18" charset="0"/>
                <a:cs typeface="Times New Roman" panose="02020603050405020304" pitchFamily="18" charset="0"/>
              </a:endParaRPr>
            </a:p>
            <a:p>
              <a:pPr algn="l"/>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sp>
        <p:nvSpPr>
          <p:cNvPr id="15" name="文本框 14">
            <a:extLst>
              <a:ext uri="{FF2B5EF4-FFF2-40B4-BE49-F238E27FC236}">
                <a16:creationId xmlns:a16="http://schemas.microsoft.com/office/drawing/2014/main" id="{5AC1D89D-F334-BB66-0C9C-68892193D8FC}"/>
              </a:ext>
            </a:extLst>
          </p:cNvPr>
          <p:cNvSpPr txBox="1"/>
          <p:nvPr/>
        </p:nvSpPr>
        <p:spPr>
          <a:xfrm>
            <a:off x="1078589" y="5571376"/>
            <a:ext cx="5265061" cy="458908"/>
          </a:xfrm>
          <a:prstGeom prst="rect">
            <a:avLst/>
          </a:prstGeom>
          <a:noFill/>
        </p:spPr>
        <p:txBody>
          <a:bodyPr wrap="square">
            <a:spAutoFit/>
          </a:bodyPr>
          <a:lstStyle/>
          <a:p>
            <a:pPr marL="285750" indent="-285750" algn="l">
              <a:lnSpc>
                <a:spcPct val="150000"/>
              </a:lnSpc>
              <a:buFont typeface="Arial" panose="020B0604020202020204" pitchFamily="34" charset="0"/>
              <a:buChar char="•"/>
            </a:pPr>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dirty="0" err="1">
                <a:effectLst/>
                <a:latin typeface="Times New Roman" panose="02020603050405020304" pitchFamily="18" charset="0"/>
                <a:ea typeface="宋体" panose="02010600030101010101" pitchFamily="2" charset="-122"/>
              </a:rPr>
              <a:t>len</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函数用来查看序列当中元素的个数。</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0933703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338105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SVM</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分类模型的训练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458908"/>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）模型的初始化与训练</a:t>
            </a:r>
          </a:p>
        </p:txBody>
      </p:sp>
      <p:sp>
        <p:nvSpPr>
          <p:cNvPr id="9" name="文本框 8">
            <a:extLst>
              <a:ext uri="{FF2B5EF4-FFF2-40B4-BE49-F238E27FC236}">
                <a16:creationId xmlns:a16="http://schemas.microsoft.com/office/drawing/2014/main" id="{424D94AE-2C5D-B308-F889-FE1739DA78C7}"/>
              </a:ext>
            </a:extLst>
          </p:cNvPr>
          <p:cNvSpPr txBox="1"/>
          <p:nvPr/>
        </p:nvSpPr>
        <p:spPr>
          <a:xfrm>
            <a:off x="316786" y="3301626"/>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从机器学习库</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中导出</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svm</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模型，其中</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svm</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包含了分类模型</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SVC</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和回归模型</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SVR</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，选择其中的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SVC</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分类器来对数据进行分类。</a:t>
            </a:r>
          </a:p>
        </p:txBody>
      </p:sp>
      <p:sp>
        <p:nvSpPr>
          <p:cNvPr id="12" name="文本框 11">
            <a:extLst>
              <a:ext uri="{FF2B5EF4-FFF2-40B4-BE49-F238E27FC236}">
                <a16:creationId xmlns:a16="http://schemas.microsoft.com/office/drawing/2014/main" id="{801638C7-9025-9DA0-3AA5-003A3BB9BE8D}"/>
              </a:ext>
            </a:extLst>
          </p:cNvPr>
          <p:cNvSpPr txBox="1"/>
          <p:nvPr/>
        </p:nvSpPr>
        <p:spPr>
          <a:xfrm>
            <a:off x="213737" y="5382853"/>
            <a:ext cx="11590589" cy="875881"/>
          </a:xfrm>
          <a:prstGeom prst="rect">
            <a:avLst/>
          </a:prstGeom>
          <a:noFill/>
        </p:spPr>
        <p:txBody>
          <a:bodyPr wrap="square">
            <a:spAutoFit/>
          </a:bodyPr>
          <a:lstStyle/>
          <a:p>
            <a:pPr>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SVC</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类实例化分类器对象</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，通过设置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n_neighbors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，查询距离该数据最近最小的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个训练数据的标签；其他参数</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weights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leaf_size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n_jobs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等参数可根据作用酌情设定。</a:t>
            </a:r>
          </a:p>
        </p:txBody>
      </p:sp>
      <p:pic>
        <p:nvPicPr>
          <p:cNvPr id="3" name="图片 2">
            <a:extLst>
              <a:ext uri="{FF2B5EF4-FFF2-40B4-BE49-F238E27FC236}">
                <a16:creationId xmlns:a16="http://schemas.microsoft.com/office/drawing/2014/main" id="{EDD38E76-C101-38C5-FB88-D62BC1AB3932}"/>
              </a:ext>
            </a:extLst>
          </p:cNvPr>
          <p:cNvPicPr>
            <a:picLocks noChangeAspect="1"/>
          </p:cNvPicPr>
          <p:nvPr/>
        </p:nvPicPr>
        <p:blipFill>
          <a:blip r:embed="rId6"/>
          <a:stretch>
            <a:fillRect/>
          </a:stretch>
        </p:blipFill>
        <p:spPr>
          <a:xfrm>
            <a:off x="3508040" y="1922241"/>
            <a:ext cx="5496211" cy="1373400"/>
          </a:xfrm>
          <a:prstGeom prst="rect">
            <a:avLst/>
          </a:prstGeom>
        </p:spPr>
      </p:pic>
      <p:pic>
        <p:nvPicPr>
          <p:cNvPr id="14" name="图片 13">
            <a:extLst>
              <a:ext uri="{FF2B5EF4-FFF2-40B4-BE49-F238E27FC236}">
                <a16:creationId xmlns:a16="http://schemas.microsoft.com/office/drawing/2014/main" id="{123A435E-B66F-0F9F-D509-FFF80E9711F3}"/>
              </a:ext>
            </a:extLst>
          </p:cNvPr>
          <p:cNvPicPr>
            <a:picLocks noChangeAspect="1"/>
          </p:cNvPicPr>
          <p:nvPr/>
        </p:nvPicPr>
        <p:blipFill rotWithShape="1">
          <a:blip r:embed="rId7"/>
          <a:srcRect t="1912" b="4377"/>
          <a:stretch/>
        </p:blipFill>
        <p:spPr bwMode="auto">
          <a:xfrm>
            <a:off x="3530746" y="3864010"/>
            <a:ext cx="5130507" cy="1409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1033493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338105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SVM</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分类模型的训练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458908"/>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）模型的测试与评价</a:t>
            </a:r>
          </a:p>
        </p:txBody>
      </p:sp>
      <p:sp>
        <p:nvSpPr>
          <p:cNvPr id="9" name="文本框 8">
            <a:extLst>
              <a:ext uri="{FF2B5EF4-FFF2-40B4-BE49-F238E27FC236}">
                <a16:creationId xmlns:a16="http://schemas.microsoft.com/office/drawing/2014/main" id="{424D94AE-2C5D-B308-F889-FE1739DA78C7}"/>
              </a:ext>
            </a:extLst>
          </p:cNvPr>
          <p:cNvSpPr txBox="1"/>
          <p:nvPr/>
        </p:nvSpPr>
        <p:spPr>
          <a:xfrm>
            <a:off x="220534" y="4304582"/>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对训练好的</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SVC</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分类模型</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s1</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predict()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函数对测试数据</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test_data</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中每行数据进行预测，从而产生每一行的对应的标签。</a:t>
            </a:r>
          </a:p>
        </p:txBody>
      </p:sp>
      <p:pic>
        <p:nvPicPr>
          <p:cNvPr id="7" name="图片 6">
            <a:extLst>
              <a:ext uri="{FF2B5EF4-FFF2-40B4-BE49-F238E27FC236}">
                <a16:creationId xmlns:a16="http://schemas.microsoft.com/office/drawing/2014/main" id="{3326EF26-8A99-058D-CC70-9893DEB13276}"/>
              </a:ext>
            </a:extLst>
          </p:cNvPr>
          <p:cNvPicPr>
            <a:picLocks noChangeAspect="1"/>
          </p:cNvPicPr>
          <p:nvPr/>
        </p:nvPicPr>
        <p:blipFill>
          <a:blip r:embed="rId6"/>
          <a:stretch>
            <a:fillRect/>
          </a:stretch>
        </p:blipFill>
        <p:spPr>
          <a:xfrm>
            <a:off x="1715323" y="2512335"/>
            <a:ext cx="9061212" cy="1682963"/>
          </a:xfrm>
          <a:prstGeom prst="rect">
            <a:avLst/>
          </a:prstGeom>
        </p:spPr>
      </p:pic>
    </p:spTree>
    <p:extLst>
      <p:ext uri="{BB962C8B-B14F-4D97-AF65-F5344CB8AC3E}">
        <p14:creationId xmlns:p14="http://schemas.microsoft.com/office/powerpoint/2010/main" val="85809467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47793" y="1191176"/>
            <a:ext cx="3381054" cy="461665"/>
          </a:xfrm>
          <a:prstGeom prst="rect">
            <a:avLst/>
          </a:prstGeom>
          <a:noFill/>
        </p:spPr>
        <p:txBody>
          <a:bodyPr wrap="none" rtlCol="0">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 SVM</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分类模型的训练</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：分类模型的训练与评估</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框 7">
            <a:extLst>
              <a:ext uri="{FF2B5EF4-FFF2-40B4-BE49-F238E27FC236}">
                <a16:creationId xmlns:a16="http://schemas.microsoft.com/office/drawing/2014/main" id="{9C52806C-CE97-D28C-B4E6-4628B9EB17A2}"/>
              </a:ext>
            </a:extLst>
          </p:cNvPr>
          <p:cNvSpPr txBox="1"/>
          <p:nvPr/>
        </p:nvSpPr>
        <p:spPr>
          <a:xfrm>
            <a:off x="316786" y="1775864"/>
            <a:ext cx="11384492" cy="458908"/>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）模型的测试与评价</a:t>
            </a:r>
          </a:p>
        </p:txBody>
      </p:sp>
      <p:sp>
        <p:nvSpPr>
          <p:cNvPr id="9" name="文本框 8">
            <a:extLst>
              <a:ext uri="{FF2B5EF4-FFF2-40B4-BE49-F238E27FC236}">
                <a16:creationId xmlns:a16="http://schemas.microsoft.com/office/drawing/2014/main" id="{424D94AE-2C5D-B308-F889-FE1739DA78C7}"/>
              </a:ext>
            </a:extLst>
          </p:cNvPr>
          <p:cNvSpPr txBox="1"/>
          <p:nvPr/>
        </p:nvSpPr>
        <p:spPr>
          <a:xfrm>
            <a:off x="403754" y="5229620"/>
            <a:ext cx="11384492" cy="874407"/>
          </a:xfrm>
          <a:prstGeom prst="rect">
            <a:avLst/>
          </a:prstGeom>
          <a:noFill/>
        </p:spPr>
        <p:txBody>
          <a:bodyPr wrap="square">
            <a:spAutoFit/>
          </a:bodyPr>
          <a:lstStyle/>
          <a:p>
            <a:pPr algn="just">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从</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库中调用</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中的</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classification_report</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方法，传入预测标签和真实标签，实现计算每一类的精确率、召回率、</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F1-score</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值，最终，所有类别的平均准确率为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0.9</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7F76FD82-2523-CA2A-F7C2-676B39B9C474}"/>
              </a:ext>
            </a:extLst>
          </p:cNvPr>
          <p:cNvPicPr>
            <a:picLocks noChangeAspect="1"/>
          </p:cNvPicPr>
          <p:nvPr/>
        </p:nvPicPr>
        <p:blipFill>
          <a:blip r:embed="rId6"/>
          <a:stretch>
            <a:fillRect/>
          </a:stretch>
        </p:blipFill>
        <p:spPr>
          <a:xfrm>
            <a:off x="3037447" y="2234772"/>
            <a:ext cx="5426277" cy="2888916"/>
          </a:xfrm>
          <a:prstGeom prst="rect">
            <a:avLst/>
          </a:prstGeom>
        </p:spPr>
      </p:pic>
    </p:spTree>
    <p:extLst>
      <p:ext uri="{BB962C8B-B14F-4D97-AF65-F5344CB8AC3E}">
        <p14:creationId xmlns:p14="http://schemas.microsoft.com/office/powerpoint/2010/main" val="402129268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总结</a:t>
            </a:r>
          </a:p>
        </p:txBody>
      </p:sp>
      <p:sp>
        <p:nvSpPr>
          <p:cNvPr id="7" name="TextBox 5"/>
          <p:cNvSpPr txBox="1">
            <a:spLocks noChangeArrowheads="1"/>
          </p:cNvSpPr>
          <p:nvPr/>
        </p:nvSpPr>
        <p:spPr bwMode="auto">
          <a:xfrm>
            <a:off x="1009650" y="1150620"/>
            <a:ext cx="10056495"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Font typeface="Wingdings" panose="05000000000000000000" pitchFamily="2" charset="2"/>
              <a:buNone/>
            </a:pPr>
            <a:r>
              <a:rPr kumimoji="0" lang="zh-CN" sz="2000" dirty="0">
                <a:solidFill>
                  <a:srgbClr val="000000"/>
                </a:solidFill>
                <a:latin typeface="微软雅黑" panose="020B0503020204020204" pitchFamily="34" charset="-122"/>
                <a:ea typeface="微软雅黑" panose="020B0503020204020204" pitchFamily="34" charset="-122"/>
              </a:rPr>
              <a:t>通过对本项目的学习，能够让学生：</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掌握</a:t>
            </a:r>
            <a:r>
              <a:rPr kumimoji="0" lang="en-US" altLang="zh-CN" sz="2000" dirty="0">
                <a:solidFill>
                  <a:srgbClr val="000000"/>
                </a:solidFill>
                <a:latin typeface="微软雅黑" panose="020B0503020204020204" pitchFamily="34" charset="-122"/>
                <a:ea typeface="微软雅黑" panose="020B0503020204020204" pitchFamily="34" charset="-122"/>
              </a:rPr>
              <a:t>Python</a:t>
            </a:r>
            <a:r>
              <a:rPr kumimoji="0" lang="zh-CN" altLang="en-US" sz="2000" dirty="0">
                <a:solidFill>
                  <a:srgbClr val="000000"/>
                </a:solidFill>
                <a:latin typeface="微软雅黑" panose="020B0503020204020204" pitchFamily="34" charset="-122"/>
                <a:ea typeface="微软雅黑" panose="020B0503020204020204" pitchFamily="34" charset="-122"/>
              </a:rPr>
              <a:t>中变量、选择结构、循环结构、面向过程编程；</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a:t>
            </a:r>
            <a:r>
              <a:rPr kumimoji="0" sz="2000" dirty="0" err="1">
                <a:solidFill>
                  <a:srgbClr val="000000"/>
                </a:solidFill>
                <a:latin typeface="微软雅黑" panose="020B0503020204020204" pitchFamily="34" charset="-122"/>
                <a:ea typeface="微软雅黑" panose="020B0503020204020204" pitchFamily="34" charset="-122"/>
              </a:rPr>
              <a:t>掌握</a:t>
            </a:r>
            <a:r>
              <a:rPr kumimoji="0" lang="zh-CN" altLang="en-US" sz="2000" dirty="0">
                <a:solidFill>
                  <a:srgbClr val="000000"/>
                </a:solidFill>
                <a:latin typeface="微软雅黑" panose="020B0503020204020204" pitchFamily="34" charset="-122"/>
                <a:ea typeface="微软雅黑" panose="020B0503020204020204" pitchFamily="34" charset="-122"/>
              </a:rPr>
              <a:t>机器学习的任务和流程</a:t>
            </a: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掌握分类与回归任务的评价标准</a:t>
            </a:r>
            <a:endParaRPr kumimoji="0" lang="en-US" altLang="zh-CN"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a:t>
            </a:r>
            <a:r>
              <a:rPr kumimoji="0" sz="2000" dirty="0" err="1">
                <a:solidFill>
                  <a:srgbClr val="000000"/>
                </a:solidFill>
                <a:latin typeface="微软雅黑" panose="020B0503020204020204" pitchFamily="34" charset="-122"/>
                <a:ea typeface="微软雅黑" panose="020B0503020204020204" pitchFamily="34" charset="-122"/>
              </a:rPr>
              <a:t>掌握</a:t>
            </a:r>
            <a:r>
              <a:rPr kumimoji="0" lang="zh-CN" altLang="en-US" sz="2000" dirty="0">
                <a:solidFill>
                  <a:srgbClr val="000000"/>
                </a:solidFill>
                <a:latin typeface="微软雅黑" panose="020B0503020204020204" pitchFamily="34" charset="-122"/>
                <a:ea typeface="微软雅黑" panose="020B0503020204020204" pitchFamily="34" charset="-122"/>
              </a:rPr>
              <a:t>分类任务中的数据读取、相关性分析、归一化处理等方法</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sz="2000" dirty="0">
                <a:solidFill>
                  <a:srgbClr val="000000"/>
                </a:solidFill>
                <a:latin typeface="微软雅黑" panose="020B0503020204020204" pitchFamily="34" charset="-122"/>
                <a:ea typeface="微软雅黑" panose="020B0503020204020204" pitchFamily="34" charset="-122"/>
              </a:rPr>
              <a:t></a:t>
            </a:r>
            <a:r>
              <a:rPr kumimoji="0" sz="2000" dirty="0" err="1">
                <a:solidFill>
                  <a:srgbClr val="000000"/>
                </a:solidFill>
                <a:latin typeface="微软雅黑" panose="020B0503020204020204" pitchFamily="34" charset="-122"/>
                <a:ea typeface="微软雅黑" panose="020B0503020204020204" pitchFamily="34" charset="-122"/>
              </a:rPr>
              <a:t>掌握</a:t>
            </a:r>
            <a:r>
              <a:rPr kumimoji="0" lang="zh-CN" altLang="en-US" sz="2000" dirty="0">
                <a:solidFill>
                  <a:srgbClr val="000000"/>
                </a:solidFill>
                <a:latin typeface="微软雅黑" panose="020B0503020204020204" pitchFamily="34" charset="-122"/>
                <a:ea typeface="微软雅黑" panose="020B0503020204020204" pitchFamily="34" charset="-122"/>
              </a:rPr>
              <a:t>回归任务中的数据清洗、相关性分析、特性选择、模型的选择与评价。</a:t>
            </a:r>
            <a:endParaRPr kumimoji="0" sz="200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
                <a:schemeClr val="tx2"/>
              </a:buClr>
              <a:buFont typeface="Wingdings" panose="05000000000000000000" pitchFamily="2" charset="2"/>
              <a:buChar char="Ø"/>
            </a:pPr>
            <a:r>
              <a:rPr kumimoji="0" lang="en-US" sz="2000"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完成对泰坦尼克号数据集的预测。</a:t>
            </a:r>
            <a:endParaRPr kumimoji="0"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left)">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wipe(left)">
                                      <p:cBhvr>
                                        <p:cTn id="3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2009613" y="2197053"/>
            <a:ext cx="8170261" cy="1106805"/>
          </a:xfrm>
          <a:prstGeom prst="rect">
            <a:avLst/>
          </a:prstGeom>
          <a:noFill/>
        </p:spPr>
        <p:txBody>
          <a:bodyPr wrap="square" rtlCol="0">
            <a:spAutoFit/>
          </a:bodyPr>
          <a:lstStyle/>
          <a:p>
            <a:pPr lvl="0" algn="ctr">
              <a:defRPr/>
            </a:pPr>
            <a:r>
              <a:rPr lang="zh-CN" altLang="en-US" sz="6600" b="1" dirty="0">
                <a:solidFill>
                  <a:schemeClr val="accent1"/>
                </a:solidFill>
                <a:effectLst>
                  <a:reflection blurRad="6350" stA="16920" endPos="37000" dist="67371" dir="5400000" sy="-100000" algn="bl" rotWithShape="0"/>
                </a:effectLst>
                <a:latin typeface="江城斜宋体 900W" panose="02020900000000090000" pitchFamily="18" charset="-128"/>
                <a:ea typeface="江城斜宋体 900W" panose="02020900000000090000" pitchFamily="18" charset="-128"/>
                <a:cs typeface="Times New Roman" panose="02020603050405020304" pitchFamily="18" charset="0"/>
              </a:rPr>
              <a:t>谢谢</a:t>
            </a:r>
          </a:p>
        </p:txBody>
      </p:sp>
      <p:grpSp>
        <p:nvGrpSpPr>
          <p:cNvPr id="26" name="组合 25"/>
          <p:cNvGrpSpPr/>
          <p:nvPr/>
        </p:nvGrpSpPr>
        <p:grpSpPr>
          <a:xfrm>
            <a:off x="1936309" y="3374590"/>
            <a:ext cx="8492128" cy="824030"/>
            <a:chOff x="1830515" y="2904095"/>
            <a:chExt cx="8492128" cy="824030"/>
          </a:xfrm>
        </p:grpSpPr>
        <p:sp>
          <p:nvSpPr>
            <p:cNvPr id="27" name="任意多边形: 形状 157"/>
            <p:cNvSpPr/>
            <p:nvPr>
              <p:custDataLst>
                <p:tags r:id="rId2"/>
              </p:custDataLst>
            </p:nvPr>
          </p:nvSpPr>
          <p:spPr>
            <a:xfrm>
              <a:off x="2837863" y="2904095"/>
              <a:ext cx="6477431" cy="758190"/>
            </a:xfrm>
            <a:custGeom>
              <a:avLst/>
              <a:gdLst>
                <a:gd name="connsiteX0" fmla="*/ 170498 w 6477431"/>
                <a:gd name="connsiteY0" fmla="*/ 0 h 758190"/>
                <a:gd name="connsiteX1" fmla="*/ 516280 w 6477431"/>
                <a:gd name="connsiteY1" fmla="*/ 0 h 758190"/>
                <a:gd name="connsiteX2" fmla="*/ 1112520 w 6477431"/>
                <a:gd name="connsiteY2" fmla="*/ 0 h 758190"/>
                <a:gd name="connsiteX3" fmla="*/ 1759381 w 6477431"/>
                <a:gd name="connsiteY3" fmla="*/ 0 h 758190"/>
                <a:gd name="connsiteX4" fmla="*/ 2107908 w 6477431"/>
                <a:gd name="connsiteY4" fmla="*/ 0 h 758190"/>
                <a:gd name="connsiteX5" fmla="*/ 2355621 w 6477431"/>
                <a:gd name="connsiteY5" fmla="*/ 0 h 758190"/>
                <a:gd name="connsiteX6" fmla="*/ 2701403 w 6477431"/>
                <a:gd name="connsiteY6" fmla="*/ 0 h 758190"/>
                <a:gd name="connsiteX7" fmla="*/ 2704148 w 6477431"/>
                <a:gd name="connsiteY7" fmla="*/ 0 h 758190"/>
                <a:gd name="connsiteX8" fmla="*/ 3297643 w 6477431"/>
                <a:gd name="connsiteY8" fmla="*/ 0 h 758190"/>
                <a:gd name="connsiteX9" fmla="*/ 3773284 w 6477431"/>
                <a:gd name="connsiteY9" fmla="*/ 0 h 758190"/>
                <a:gd name="connsiteX10" fmla="*/ 4293031 w 6477431"/>
                <a:gd name="connsiteY10" fmla="*/ 0 h 758190"/>
                <a:gd name="connsiteX11" fmla="*/ 4369524 w 6477431"/>
                <a:gd name="connsiteY11" fmla="*/ 0 h 758190"/>
                <a:gd name="connsiteX12" fmla="*/ 4715306 w 6477431"/>
                <a:gd name="connsiteY12" fmla="*/ 0 h 758190"/>
                <a:gd name="connsiteX13" fmla="*/ 4889271 w 6477431"/>
                <a:gd name="connsiteY13" fmla="*/ 0 h 758190"/>
                <a:gd name="connsiteX14" fmla="*/ 5311546 w 6477431"/>
                <a:gd name="connsiteY14" fmla="*/ 0 h 758190"/>
                <a:gd name="connsiteX15" fmla="*/ 6306934 w 6477431"/>
                <a:gd name="connsiteY15" fmla="*/ 0 h 758190"/>
                <a:gd name="connsiteX16" fmla="*/ 6477431 w 6477431"/>
                <a:gd name="connsiteY16" fmla="*/ 508635 h 758190"/>
                <a:gd name="connsiteX17" fmla="*/ 6293599 w 6477431"/>
                <a:gd name="connsiteY17" fmla="*/ 758190 h 758190"/>
                <a:gd name="connsiteX18" fmla="*/ 5311546 w 6477431"/>
                <a:gd name="connsiteY18" fmla="*/ 758190 h 758190"/>
                <a:gd name="connsiteX19" fmla="*/ 4875936 w 6477431"/>
                <a:gd name="connsiteY19" fmla="*/ 758190 h 758190"/>
                <a:gd name="connsiteX20" fmla="*/ 4715306 w 6477431"/>
                <a:gd name="connsiteY20" fmla="*/ 758190 h 758190"/>
                <a:gd name="connsiteX21" fmla="*/ 4381906 w 6477431"/>
                <a:gd name="connsiteY21" fmla="*/ 758190 h 758190"/>
                <a:gd name="connsiteX22" fmla="*/ 4279696 w 6477431"/>
                <a:gd name="connsiteY22" fmla="*/ 758190 h 758190"/>
                <a:gd name="connsiteX23" fmla="*/ 3785666 w 6477431"/>
                <a:gd name="connsiteY23" fmla="*/ 758190 h 758190"/>
                <a:gd name="connsiteX24" fmla="*/ 3297643 w 6477431"/>
                <a:gd name="connsiteY24" fmla="*/ 758190 h 758190"/>
                <a:gd name="connsiteX25" fmla="*/ 2701403 w 6477431"/>
                <a:gd name="connsiteY25" fmla="*/ 758190 h 758190"/>
                <a:gd name="connsiteX26" fmla="*/ 2690813 w 6477431"/>
                <a:gd name="connsiteY26" fmla="*/ 758190 h 758190"/>
                <a:gd name="connsiteX27" fmla="*/ 2368003 w 6477431"/>
                <a:gd name="connsiteY27" fmla="*/ 758190 h 758190"/>
                <a:gd name="connsiteX28" fmla="*/ 2094573 w 6477431"/>
                <a:gd name="connsiteY28" fmla="*/ 758190 h 758190"/>
                <a:gd name="connsiteX29" fmla="*/ 1771763 w 6477431"/>
                <a:gd name="connsiteY29" fmla="*/ 758190 h 758190"/>
                <a:gd name="connsiteX30" fmla="*/ 1112520 w 6477431"/>
                <a:gd name="connsiteY30" fmla="*/ 758190 h 758190"/>
                <a:gd name="connsiteX31" fmla="*/ 516280 w 6477431"/>
                <a:gd name="connsiteY31" fmla="*/ 758190 h 758190"/>
                <a:gd name="connsiteX32" fmla="*/ 182880 w 6477431"/>
                <a:gd name="connsiteY32" fmla="*/ 758190 h 758190"/>
                <a:gd name="connsiteX33" fmla="*/ 0 w 6477431"/>
                <a:gd name="connsiteY33" fmla="*/ 508635 h 7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77431" h="758190">
                  <a:moveTo>
                    <a:pt x="170498" y="0"/>
                  </a:moveTo>
                  <a:lnTo>
                    <a:pt x="516280" y="0"/>
                  </a:lnTo>
                  <a:lnTo>
                    <a:pt x="1112520" y="0"/>
                  </a:lnTo>
                  <a:lnTo>
                    <a:pt x="1759381" y="0"/>
                  </a:lnTo>
                  <a:lnTo>
                    <a:pt x="2107908" y="0"/>
                  </a:lnTo>
                  <a:lnTo>
                    <a:pt x="2355621" y="0"/>
                  </a:lnTo>
                  <a:lnTo>
                    <a:pt x="2701403" y="0"/>
                  </a:lnTo>
                  <a:lnTo>
                    <a:pt x="2704148" y="0"/>
                  </a:lnTo>
                  <a:lnTo>
                    <a:pt x="3297643" y="0"/>
                  </a:lnTo>
                  <a:lnTo>
                    <a:pt x="3773284" y="0"/>
                  </a:lnTo>
                  <a:lnTo>
                    <a:pt x="4293031" y="0"/>
                  </a:lnTo>
                  <a:lnTo>
                    <a:pt x="4369524" y="0"/>
                  </a:lnTo>
                  <a:lnTo>
                    <a:pt x="4715306" y="0"/>
                  </a:lnTo>
                  <a:lnTo>
                    <a:pt x="4889271" y="0"/>
                  </a:lnTo>
                  <a:lnTo>
                    <a:pt x="5311546" y="0"/>
                  </a:lnTo>
                  <a:lnTo>
                    <a:pt x="6306934" y="0"/>
                  </a:lnTo>
                  <a:lnTo>
                    <a:pt x="6477431" y="508635"/>
                  </a:lnTo>
                  <a:lnTo>
                    <a:pt x="6293599" y="758190"/>
                  </a:lnTo>
                  <a:lnTo>
                    <a:pt x="5311546" y="758190"/>
                  </a:lnTo>
                  <a:lnTo>
                    <a:pt x="4875936" y="758190"/>
                  </a:lnTo>
                  <a:lnTo>
                    <a:pt x="4715306" y="758190"/>
                  </a:lnTo>
                  <a:lnTo>
                    <a:pt x="4381906" y="758190"/>
                  </a:lnTo>
                  <a:lnTo>
                    <a:pt x="4279696" y="758190"/>
                  </a:lnTo>
                  <a:lnTo>
                    <a:pt x="3785666" y="758190"/>
                  </a:lnTo>
                  <a:lnTo>
                    <a:pt x="3297643" y="758190"/>
                  </a:lnTo>
                  <a:lnTo>
                    <a:pt x="2701403" y="758190"/>
                  </a:lnTo>
                  <a:lnTo>
                    <a:pt x="2690813" y="758190"/>
                  </a:lnTo>
                  <a:lnTo>
                    <a:pt x="2368003" y="758190"/>
                  </a:lnTo>
                  <a:lnTo>
                    <a:pt x="2094573" y="758190"/>
                  </a:lnTo>
                  <a:lnTo>
                    <a:pt x="1771763" y="758190"/>
                  </a:lnTo>
                  <a:lnTo>
                    <a:pt x="1112520" y="758190"/>
                  </a:lnTo>
                  <a:lnTo>
                    <a:pt x="516280" y="758190"/>
                  </a:lnTo>
                  <a:lnTo>
                    <a:pt x="182880" y="758190"/>
                  </a:lnTo>
                  <a:lnTo>
                    <a:pt x="0" y="508635"/>
                  </a:lnTo>
                  <a:close/>
                </a:path>
              </a:pathLst>
            </a:custGeom>
            <a:gradFill>
              <a:gsLst>
                <a:gs pos="100000">
                  <a:srgbClr val="01AAF4">
                    <a:alpha val="41000"/>
                  </a:srgbClr>
                </a:gs>
                <a:gs pos="0">
                  <a:srgbClr val="003598">
                    <a:alpha val="58000"/>
                  </a:srgbClr>
                </a:gs>
              </a:gsLst>
              <a:lin ang="0" scaled="1"/>
            </a:gradFill>
            <a:ln w="9525" cap="flat" cmpd="sng" algn="ctr">
              <a:solidFill>
                <a:srgbClr val="003598"/>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pitchFamily="34" charset="0"/>
                <a:ea typeface="思源黑体 CN Regular"/>
                <a:cs typeface="+mn-ea"/>
              </a:endParaRPr>
            </a:p>
          </p:txBody>
        </p:sp>
        <p:sp>
          <p:nvSpPr>
            <p:cNvPr id="28" name="文本框 27"/>
            <p:cNvSpPr txBox="1"/>
            <p:nvPr>
              <p:custDataLst>
                <p:tags r:id="rId3"/>
              </p:custDataLst>
            </p:nvPr>
          </p:nvSpPr>
          <p:spPr>
            <a:xfrm>
              <a:off x="3462567" y="3021580"/>
              <a:ext cx="5120626" cy="521970"/>
            </a:xfrm>
            <a:prstGeom prst="rect">
              <a:avLst/>
            </a:prstGeom>
            <a:noFill/>
          </p:spPr>
          <p:txBody>
            <a:bodyPr wrap="square" rtlCol="0">
              <a:spAutoFit/>
            </a:bodyPr>
            <a:lstStyle/>
            <a:p>
              <a:pPr lvl="0" algn="ctr">
                <a:defRPr/>
              </a:pPr>
              <a:r>
                <a:rPr lang="en-US" altLang="zh-CN" sz="2800" dirty="0">
                  <a:solidFill>
                    <a:prstClr val="white"/>
                  </a:solidFill>
                  <a:latin typeface="微软雅黑" panose="020B0503020204020204" pitchFamily="34" charset="-122"/>
                  <a:ea typeface="微软雅黑" panose="020B0503020204020204" pitchFamily="34" charset="-122"/>
                </a:rPr>
                <a:t>Python</a:t>
              </a:r>
              <a:r>
                <a:rPr lang="zh-CN" altLang="en-US" sz="2800" dirty="0">
                  <a:solidFill>
                    <a:prstClr val="white"/>
                  </a:solidFill>
                  <a:latin typeface="微软雅黑" panose="020B0503020204020204" pitchFamily="34" charset="-122"/>
                  <a:ea typeface="微软雅黑" panose="020B0503020204020204" pitchFamily="34" charset="-122"/>
                </a:rPr>
                <a:t>数据分析</a:t>
              </a:r>
            </a:p>
          </p:txBody>
        </p:sp>
        <p:grpSp>
          <p:nvGrpSpPr>
            <p:cNvPr id="29" name="组合 28"/>
            <p:cNvGrpSpPr/>
            <p:nvPr/>
          </p:nvGrpSpPr>
          <p:grpSpPr>
            <a:xfrm>
              <a:off x="8738635" y="2928978"/>
              <a:ext cx="1584008" cy="799147"/>
              <a:chOff x="6914196" y="4986271"/>
              <a:chExt cx="1584008" cy="799147"/>
            </a:xfrm>
          </p:grpSpPr>
          <p:sp>
            <p:nvSpPr>
              <p:cNvPr id="30" name="任意多边形: 形状 134"/>
              <p:cNvSpPr/>
              <p:nvPr>
                <p:custDataLst>
                  <p:tags r:id="rId11"/>
                </p:custDataLst>
              </p:nvPr>
            </p:nvSpPr>
            <p:spPr>
              <a:xfrm>
                <a:off x="7402829" y="4986271"/>
                <a:ext cx="220027" cy="431482"/>
              </a:xfrm>
              <a:custGeom>
                <a:avLst/>
                <a:gdLst>
                  <a:gd name="connsiteX0" fmla="*/ 144780 w 220027"/>
                  <a:gd name="connsiteY0" fmla="*/ 431483 h 431482"/>
                  <a:gd name="connsiteX1" fmla="*/ 220027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7" y="431483"/>
                    </a:lnTo>
                    <a:lnTo>
                      <a:pt x="75247" y="0"/>
                    </a:lnTo>
                    <a:lnTo>
                      <a:pt x="0" y="0"/>
                    </a:lnTo>
                    <a:close/>
                  </a:path>
                </a:pathLst>
              </a:custGeom>
              <a:gradFill>
                <a:gsLst>
                  <a:gs pos="0">
                    <a:srgbClr val="003598"/>
                  </a:gs>
                  <a:gs pos="100000">
                    <a:srgbClr val="003598"/>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1" name="任意多边形: 形状 135"/>
              <p:cNvSpPr/>
              <p:nvPr>
                <p:custDataLst>
                  <p:tags r:id="rId12"/>
                </p:custDataLst>
              </p:nvPr>
            </p:nvSpPr>
            <p:spPr>
              <a:xfrm>
                <a:off x="7665719" y="5408229"/>
                <a:ext cx="541020" cy="9525"/>
              </a:xfrm>
              <a:custGeom>
                <a:avLst/>
                <a:gdLst>
                  <a:gd name="connsiteX0" fmla="*/ 0 w 541020"/>
                  <a:gd name="connsiteY0" fmla="*/ 0 h 9525"/>
                  <a:gd name="connsiteX1" fmla="*/ 541020 w 541020"/>
                  <a:gd name="connsiteY1" fmla="*/ 0 h 9525"/>
                  <a:gd name="connsiteX2" fmla="*/ 541020 w 541020"/>
                  <a:gd name="connsiteY2" fmla="*/ 9525 h 9525"/>
                  <a:gd name="connsiteX3" fmla="*/ 0 w 541020"/>
                  <a:gd name="connsiteY3" fmla="*/ 9525 h 9525"/>
                </a:gdLst>
                <a:ahLst/>
                <a:cxnLst>
                  <a:cxn ang="0">
                    <a:pos x="connsiteX0" y="connsiteY0"/>
                  </a:cxn>
                  <a:cxn ang="0">
                    <a:pos x="connsiteX1" y="connsiteY1"/>
                  </a:cxn>
                  <a:cxn ang="0">
                    <a:pos x="connsiteX2" y="connsiteY2"/>
                  </a:cxn>
                  <a:cxn ang="0">
                    <a:pos x="connsiteX3" y="connsiteY3"/>
                  </a:cxn>
                </a:cxnLst>
                <a:rect l="l" t="t" r="r" b="b"/>
                <a:pathLst>
                  <a:path w="541020" h="9525">
                    <a:moveTo>
                      <a:pt x="0" y="0"/>
                    </a:moveTo>
                    <a:lnTo>
                      <a:pt x="541020" y="0"/>
                    </a:lnTo>
                    <a:lnTo>
                      <a:pt x="541020" y="9525"/>
                    </a:lnTo>
                    <a:lnTo>
                      <a:pt x="0" y="9525"/>
                    </a:lnTo>
                    <a:close/>
                  </a:path>
                </a:pathLst>
              </a:custGeom>
              <a:gradFill>
                <a:gsLst>
                  <a:gs pos="0">
                    <a:srgbClr val="01AAF4"/>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2" name="任意多边形: 形状 136"/>
              <p:cNvSpPr/>
              <p:nvPr>
                <p:custDataLst>
                  <p:tags r:id="rId13"/>
                </p:custDataLst>
              </p:nvPr>
            </p:nvSpPr>
            <p:spPr>
              <a:xfrm>
                <a:off x="8201977" y="5376796"/>
                <a:ext cx="68579" cy="72389"/>
              </a:xfrm>
              <a:custGeom>
                <a:avLst/>
                <a:gdLst>
                  <a:gd name="connsiteX0" fmla="*/ 0 w 68579"/>
                  <a:gd name="connsiteY0" fmla="*/ 36195 h 72389"/>
                  <a:gd name="connsiteX1" fmla="*/ 34290 w 68579"/>
                  <a:gd name="connsiteY1" fmla="*/ 0 h 72389"/>
                  <a:gd name="connsiteX2" fmla="*/ 68580 w 68579"/>
                  <a:gd name="connsiteY2" fmla="*/ 36195 h 72389"/>
                  <a:gd name="connsiteX3" fmla="*/ 34290 w 68579"/>
                  <a:gd name="connsiteY3" fmla="*/ 72390 h 72389"/>
                  <a:gd name="connsiteX4" fmla="*/ 0 w 68579"/>
                  <a:gd name="connsiteY4" fmla="*/ 36195 h 72389"/>
                  <a:gd name="connsiteX5" fmla="*/ 9525 w 68579"/>
                  <a:gd name="connsiteY5" fmla="*/ 36195 h 72389"/>
                  <a:gd name="connsiteX6" fmla="*/ 35242 w 68579"/>
                  <a:gd name="connsiteY6" fmla="*/ 62865 h 72389"/>
                  <a:gd name="connsiteX7" fmla="*/ 60960 w 68579"/>
                  <a:gd name="connsiteY7" fmla="*/ 36195 h 72389"/>
                  <a:gd name="connsiteX8" fmla="*/ 35242 w 68579"/>
                  <a:gd name="connsiteY8" fmla="*/ 9525 h 72389"/>
                  <a:gd name="connsiteX9" fmla="*/ 9525 w 68579"/>
                  <a:gd name="connsiteY9" fmla="*/ 36195 h 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79" h="72389">
                    <a:moveTo>
                      <a:pt x="0" y="36195"/>
                    </a:moveTo>
                    <a:cubicBezTo>
                      <a:pt x="0" y="16193"/>
                      <a:pt x="15240" y="0"/>
                      <a:pt x="34290" y="0"/>
                    </a:cubicBezTo>
                    <a:cubicBezTo>
                      <a:pt x="53340" y="0"/>
                      <a:pt x="68580" y="16193"/>
                      <a:pt x="68580" y="36195"/>
                    </a:cubicBezTo>
                    <a:cubicBezTo>
                      <a:pt x="68580" y="56198"/>
                      <a:pt x="53340" y="72390"/>
                      <a:pt x="34290" y="72390"/>
                    </a:cubicBezTo>
                    <a:cubicBezTo>
                      <a:pt x="15240" y="72390"/>
                      <a:pt x="0" y="56198"/>
                      <a:pt x="0" y="36195"/>
                    </a:cubicBezTo>
                    <a:close/>
                    <a:moveTo>
                      <a:pt x="9525" y="36195"/>
                    </a:moveTo>
                    <a:cubicBezTo>
                      <a:pt x="9525" y="51435"/>
                      <a:pt x="20955" y="62865"/>
                      <a:pt x="35242" y="62865"/>
                    </a:cubicBezTo>
                    <a:cubicBezTo>
                      <a:pt x="49530" y="62865"/>
                      <a:pt x="60960" y="50482"/>
                      <a:pt x="60960" y="36195"/>
                    </a:cubicBezTo>
                    <a:cubicBezTo>
                      <a:pt x="60960" y="20955"/>
                      <a:pt x="49530" y="9525"/>
                      <a:pt x="35242" y="9525"/>
                    </a:cubicBezTo>
                    <a:cubicBezTo>
                      <a:pt x="20955" y="9525"/>
                      <a:pt x="9525" y="20955"/>
                      <a:pt x="9525" y="36195"/>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3" name="任意多边形: 形状 137"/>
              <p:cNvSpPr/>
              <p:nvPr>
                <p:custDataLst>
                  <p:tags r:id="rId14"/>
                </p:custDataLst>
              </p:nvPr>
            </p:nvSpPr>
            <p:spPr>
              <a:xfrm>
                <a:off x="7540942" y="5503478"/>
                <a:ext cx="957262" cy="49530"/>
              </a:xfrm>
              <a:custGeom>
                <a:avLst/>
                <a:gdLst>
                  <a:gd name="connsiteX0" fmla="*/ 0 w 957262"/>
                  <a:gd name="connsiteY0" fmla="*/ 49530 h 49530"/>
                  <a:gd name="connsiteX1" fmla="*/ 919163 w 957262"/>
                  <a:gd name="connsiteY1" fmla="*/ 49530 h 49530"/>
                  <a:gd name="connsiteX2" fmla="*/ 957263 w 957262"/>
                  <a:gd name="connsiteY2" fmla="*/ 0 h 49530"/>
                  <a:gd name="connsiteX3" fmla="*/ 37147 w 957262"/>
                  <a:gd name="connsiteY3" fmla="*/ 0 h 49530"/>
                </a:gdLst>
                <a:ahLst/>
                <a:cxnLst>
                  <a:cxn ang="0">
                    <a:pos x="connsiteX0" y="connsiteY0"/>
                  </a:cxn>
                  <a:cxn ang="0">
                    <a:pos x="connsiteX1" y="connsiteY1"/>
                  </a:cxn>
                  <a:cxn ang="0">
                    <a:pos x="connsiteX2" y="connsiteY2"/>
                  </a:cxn>
                  <a:cxn ang="0">
                    <a:pos x="connsiteX3" y="connsiteY3"/>
                  </a:cxn>
                </a:cxnLst>
                <a:rect l="l" t="t" r="r" b="b"/>
                <a:pathLst>
                  <a:path w="957262" h="49530">
                    <a:moveTo>
                      <a:pt x="0" y="49530"/>
                    </a:moveTo>
                    <a:lnTo>
                      <a:pt x="919163" y="49530"/>
                    </a:lnTo>
                    <a:lnTo>
                      <a:pt x="957263" y="0"/>
                    </a:lnTo>
                    <a:lnTo>
                      <a:pt x="37147" y="0"/>
                    </a:lnTo>
                    <a:close/>
                  </a:path>
                </a:pathLst>
              </a:custGeom>
              <a:gradFill flip="none" rotWithShape="1">
                <a:gsLst>
                  <a:gs pos="0">
                    <a:srgbClr val="003598"/>
                  </a:gs>
                  <a:gs pos="72000">
                    <a:srgbClr val="01AAF4"/>
                  </a:gs>
                </a:gsLst>
                <a:lin ang="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4" name="任意多边形: 形状 138"/>
              <p:cNvSpPr/>
              <p:nvPr>
                <p:custDataLst>
                  <p:tags r:id="rId15"/>
                </p:custDataLst>
              </p:nvPr>
            </p:nvSpPr>
            <p:spPr>
              <a:xfrm>
                <a:off x="6914196" y="5503478"/>
                <a:ext cx="671512" cy="281940"/>
              </a:xfrm>
              <a:custGeom>
                <a:avLst/>
                <a:gdLst>
                  <a:gd name="connsiteX0" fmla="*/ 0 w 671512"/>
                  <a:gd name="connsiteY0" fmla="*/ 281940 h 281940"/>
                  <a:gd name="connsiteX1" fmla="*/ 462915 w 671512"/>
                  <a:gd name="connsiteY1" fmla="*/ 281940 h 281940"/>
                  <a:gd name="connsiteX2" fmla="*/ 671513 w 671512"/>
                  <a:gd name="connsiteY2" fmla="*/ 6668 h 281940"/>
                  <a:gd name="connsiteX3" fmla="*/ 663893 w 671512"/>
                  <a:gd name="connsiteY3" fmla="*/ 0 h 281940"/>
                  <a:gd name="connsiteX4" fmla="*/ 458153 w 671512"/>
                  <a:gd name="connsiteY4" fmla="*/ 272415 h 281940"/>
                  <a:gd name="connsiteX5" fmla="*/ 0 w 671512"/>
                  <a:gd name="connsiteY5" fmla="*/ 272415 h 281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1512" h="281940">
                    <a:moveTo>
                      <a:pt x="0" y="281940"/>
                    </a:moveTo>
                    <a:lnTo>
                      <a:pt x="462915" y="281940"/>
                    </a:lnTo>
                    <a:lnTo>
                      <a:pt x="671513" y="6668"/>
                    </a:lnTo>
                    <a:lnTo>
                      <a:pt x="663893" y="0"/>
                    </a:lnTo>
                    <a:lnTo>
                      <a:pt x="458153" y="272415"/>
                    </a:lnTo>
                    <a:lnTo>
                      <a:pt x="0" y="272415"/>
                    </a:lnTo>
                    <a:close/>
                  </a:path>
                </a:pathLst>
              </a:custGeom>
              <a:solidFill>
                <a:srgbClr val="00359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5" name="任意多边形: 形状 140"/>
              <p:cNvSpPr/>
              <p:nvPr>
                <p:custDataLst>
                  <p:tags r:id="rId16"/>
                </p:custDataLst>
              </p:nvPr>
            </p:nvSpPr>
            <p:spPr>
              <a:xfrm>
                <a:off x="8226742" y="5402514"/>
                <a:ext cx="19050" cy="20955"/>
              </a:xfrm>
              <a:custGeom>
                <a:avLst/>
                <a:gdLst>
                  <a:gd name="connsiteX0" fmla="*/ 0 w 19050"/>
                  <a:gd name="connsiteY0" fmla="*/ 10477 h 20955"/>
                  <a:gd name="connsiteX1" fmla="*/ 9525 w 19050"/>
                  <a:gd name="connsiteY1" fmla="*/ 20955 h 20955"/>
                  <a:gd name="connsiteX2" fmla="*/ 19050 w 19050"/>
                  <a:gd name="connsiteY2" fmla="*/ 10477 h 20955"/>
                  <a:gd name="connsiteX3" fmla="*/ 9525 w 19050"/>
                  <a:gd name="connsiteY3" fmla="*/ 0 h 20955"/>
                  <a:gd name="connsiteX4" fmla="*/ 0 w 19050"/>
                  <a:gd name="connsiteY4" fmla="*/ 10477 h 20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0955">
                    <a:moveTo>
                      <a:pt x="0" y="10477"/>
                    </a:moveTo>
                    <a:cubicBezTo>
                      <a:pt x="0" y="16193"/>
                      <a:pt x="4763" y="20955"/>
                      <a:pt x="9525" y="20955"/>
                    </a:cubicBezTo>
                    <a:cubicBezTo>
                      <a:pt x="15240" y="20955"/>
                      <a:pt x="19050" y="16193"/>
                      <a:pt x="19050" y="10477"/>
                    </a:cubicBezTo>
                    <a:cubicBezTo>
                      <a:pt x="19050" y="4763"/>
                      <a:pt x="14288" y="0"/>
                      <a:pt x="9525" y="0"/>
                    </a:cubicBezTo>
                    <a:cubicBezTo>
                      <a:pt x="4763" y="0"/>
                      <a:pt x="0" y="4763"/>
                      <a:pt x="0" y="10477"/>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6" name="任意多边形: 形状 133"/>
              <p:cNvSpPr/>
              <p:nvPr>
                <p:custDataLst>
                  <p:tags r:id="rId17"/>
                </p:custDataLst>
              </p:nvPr>
            </p:nvSpPr>
            <p:spPr>
              <a:xfrm>
                <a:off x="7520939" y="4986271"/>
                <a:ext cx="220027" cy="431482"/>
              </a:xfrm>
              <a:custGeom>
                <a:avLst/>
                <a:gdLst>
                  <a:gd name="connsiteX0" fmla="*/ 144780 w 220027"/>
                  <a:gd name="connsiteY0" fmla="*/ 431483 h 431482"/>
                  <a:gd name="connsiteX1" fmla="*/ 220028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8" y="431483"/>
                    </a:lnTo>
                    <a:lnTo>
                      <a:pt x="75247" y="0"/>
                    </a:lnTo>
                    <a:lnTo>
                      <a:pt x="0" y="0"/>
                    </a:lnTo>
                    <a:close/>
                  </a:path>
                </a:pathLst>
              </a:custGeom>
              <a:gradFill>
                <a:gsLst>
                  <a:gs pos="0">
                    <a:srgbClr val="003598"/>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grpSp>
        <p:grpSp>
          <p:nvGrpSpPr>
            <p:cNvPr id="37" name="组合 36"/>
            <p:cNvGrpSpPr/>
            <p:nvPr/>
          </p:nvGrpSpPr>
          <p:grpSpPr>
            <a:xfrm flipH="1">
              <a:off x="1830515" y="2928978"/>
              <a:ext cx="1584008" cy="799147"/>
              <a:chOff x="6914196" y="4986271"/>
              <a:chExt cx="1584008" cy="799147"/>
            </a:xfrm>
          </p:grpSpPr>
          <p:sp>
            <p:nvSpPr>
              <p:cNvPr id="38" name="任意多边形: 形状 145"/>
              <p:cNvSpPr/>
              <p:nvPr>
                <p:custDataLst>
                  <p:tags r:id="rId4"/>
                </p:custDataLst>
              </p:nvPr>
            </p:nvSpPr>
            <p:spPr>
              <a:xfrm>
                <a:off x="7402829" y="4986271"/>
                <a:ext cx="220027" cy="431482"/>
              </a:xfrm>
              <a:custGeom>
                <a:avLst/>
                <a:gdLst>
                  <a:gd name="connsiteX0" fmla="*/ 144780 w 220027"/>
                  <a:gd name="connsiteY0" fmla="*/ 431483 h 431482"/>
                  <a:gd name="connsiteX1" fmla="*/ 220027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7" y="431483"/>
                    </a:lnTo>
                    <a:lnTo>
                      <a:pt x="75247" y="0"/>
                    </a:lnTo>
                    <a:lnTo>
                      <a:pt x="0" y="0"/>
                    </a:lnTo>
                    <a:close/>
                  </a:path>
                </a:pathLst>
              </a:custGeom>
              <a:gradFill>
                <a:gsLst>
                  <a:gs pos="0">
                    <a:srgbClr val="003598"/>
                  </a:gs>
                  <a:gs pos="100000">
                    <a:srgbClr val="003598"/>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39" name="任意多边形: 形状 146"/>
              <p:cNvSpPr/>
              <p:nvPr>
                <p:custDataLst>
                  <p:tags r:id="rId5"/>
                </p:custDataLst>
              </p:nvPr>
            </p:nvSpPr>
            <p:spPr>
              <a:xfrm>
                <a:off x="7665719" y="5408229"/>
                <a:ext cx="541020" cy="9525"/>
              </a:xfrm>
              <a:custGeom>
                <a:avLst/>
                <a:gdLst>
                  <a:gd name="connsiteX0" fmla="*/ 0 w 541020"/>
                  <a:gd name="connsiteY0" fmla="*/ 0 h 9525"/>
                  <a:gd name="connsiteX1" fmla="*/ 541020 w 541020"/>
                  <a:gd name="connsiteY1" fmla="*/ 0 h 9525"/>
                  <a:gd name="connsiteX2" fmla="*/ 541020 w 541020"/>
                  <a:gd name="connsiteY2" fmla="*/ 9525 h 9525"/>
                  <a:gd name="connsiteX3" fmla="*/ 0 w 541020"/>
                  <a:gd name="connsiteY3" fmla="*/ 9525 h 9525"/>
                </a:gdLst>
                <a:ahLst/>
                <a:cxnLst>
                  <a:cxn ang="0">
                    <a:pos x="connsiteX0" y="connsiteY0"/>
                  </a:cxn>
                  <a:cxn ang="0">
                    <a:pos x="connsiteX1" y="connsiteY1"/>
                  </a:cxn>
                  <a:cxn ang="0">
                    <a:pos x="connsiteX2" y="connsiteY2"/>
                  </a:cxn>
                  <a:cxn ang="0">
                    <a:pos x="connsiteX3" y="connsiteY3"/>
                  </a:cxn>
                </a:cxnLst>
                <a:rect l="l" t="t" r="r" b="b"/>
                <a:pathLst>
                  <a:path w="541020" h="9525">
                    <a:moveTo>
                      <a:pt x="0" y="0"/>
                    </a:moveTo>
                    <a:lnTo>
                      <a:pt x="541020" y="0"/>
                    </a:lnTo>
                    <a:lnTo>
                      <a:pt x="541020" y="9525"/>
                    </a:lnTo>
                    <a:lnTo>
                      <a:pt x="0" y="9525"/>
                    </a:lnTo>
                    <a:close/>
                  </a:path>
                </a:pathLst>
              </a:custGeom>
              <a:gradFill>
                <a:gsLst>
                  <a:gs pos="0">
                    <a:srgbClr val="01AAF4"/>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0" name="任意多边形: 形状 147"/>
              <p:cNvSpPr/>
              <p:nvPr>
                <p:custDataLst>
                  <p:tags r:id="rId6"/>
                </p:custDataLst>
              </p:nvPr>
            </p:nvSpPr>
            <p:spPr>
              <a:xfrm>
                <a:off x="8201977" y="5376796"/>
                <a:ext cx="68579" cy="72389"/>
              </a:xfrm>
              <a:custGeom>
                <a:avLst/>
                <a:gdLst>
                  <a:gd name="connsiteX0" fmla="*/ 0 w 68579"/>
                  <a:gd name="connsiteY0" fmla="*/ 36195 h 72389"/>
                  <a:gd name="connsiteX1" fmla="*/ 34290 w 68579"/>
                  <a:gd name="connsiteY1" fmla="*/ 0 h 72389"/>
                  <a:gd name="connsiteX2" fmla="*/ 68580 w 68579"/>
                  <a:gd name="connsiteY2" fmla="*/ 36195 h 72389"/>
                  <a:gd name="connsiteX3" fmla="*/ 34290 w 68579"/>
                  <a:gd name="connsiteY3" fmla="*/ 72390 h 72389"/>
                  <a:gd name="connsiteX4" fmla="*/ 0 w 68579"/>
                  <a:gd name="connsiteY4" fmla="*/ 36195 h 72389"/>
                  <a:gd name="connsiteX5" fmla="*/ 9525 w 68579"/>
                  <a:gd name="connsiteY5" fmla="*/ 36195 h 72389"/>
                  <a:gd name="connsiteX6" fmla="*/ 35242 w 68579"/>
                  <a:gd name="connsiteY6" fmla="*/ 62865 h 72389"/>
                  <a:gd name="connsiteX7" fmla="*/ 60960 w 68579"/>
                  <a:gd name="connsiteY7" fmla="*/ 36195 h 72389"/>
                  <a:gd name="connsiteX8" fmla="*/ 35242 w 68579"/>
                  <a:gd name="connsiteY8" fmla="*/ 9525 h 72389"/>
                  <a:gd name="connsiteX9" fmla="*/ 9525 w 68579"/>
                  <a:gd name="connsiteY9" fmla="*/ 36195 h 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79" h="72389">
                    <a:moveTo>
                      <a:pt x="0" y="36195"/>
                    </a:moveTo>
                    <a:cubicBezTo>
                      <a:pt x="0" y="16193"/>
                      <a:pt x="15240" y="0"/>
                      <a:pt x="34290" y="0"/>
                    </a:cubicBezTo>
                    <a:cubicBezTo>
                      <a:pt x="53340" y="0"/>
                      <a:pt x="68580" y="16193"/>
                      <a:pt x="68580" y="36195"/>
                    </a:cubicBezTo>
                    <a:cubicBezTo>
                      <a:pt x="68580" y="56198"/>
                      <a:pt x="53340" y="72390"/>
                      <a:pt x="34290" y="72390"/>
                    </a:cubicBezTo>
                    <a:cubicBezTo>
                      <a:pt x="15240" y="72390"/>
                      <a:pt x="0" y="56198"/>
                      <a:pt x="0" y="36195"/>
                    </a:cubicBezTo>
                    <a:close/>
                    <a:moveTo>
                      <a:pt x="9525" y="36195"/>
                    </a:moveTo>
                    <a:cubicBezTo>
                      <a:pt x="9525" y="51435"/>
                      <a:pt x="20955" y="62865"/>
                      <a:pt x="35242" y="62865"/>
                    </a:cubicBezTo>
                    <a:cubicBezTo>
                      <a:pt x="49530" y="62865"/>
                      <a:pt x="60960" y="50482"/>
                      <a:pt x="60960" y="36195"/>
                    </a:cubicBezTo>
                    <a:cubicBezTo>
                      <a:pt x="60960" y="20955"/>
                      <a:pt x="49530" y="9525"/>
                      <a:pt x="35242" y="9525"/>
                    </a:cubicBezTo>
                    <a:cubicBezTo>
                      <a:pt x="20955" y="9525"/>
                      <a:pt x="9525" y="20955"/>
                      <a:pt x="9525" y="36195"/>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1" name="任意多边形: 形状 148"/>
              <p:cNvSpPr/>
              <p:nvPr>
                <p:custDataLst>
                  <p:tags r:id="rId7"/>
                </p:custDataLst>
              </p:nvPr>
            </p:nvSpPr>
            <p:spPr>
              <a:xfrm>
                <a:off x="7540942" y="5503478"/>
                <a:ext cx="957262" cy="49530"/>
              </a:xfrm>
              <a:custGeom>
                <a:avLst/>
                <a:gdLst>
                  <a:gd name="connsiteX0" fmla="*/ 0 w 957262"/>
                  <a:gd name="connsiteY0" fmla="*/ 49530 h 49530"/>
                  <a:gd name="connsiteX1" fmla="*/ 919163 w 957262"/>
                  <a:gd name="connsiteY1" fmla="*/ 49530 h 49530"/>
                  <a:gd name="connsiteX2" fmla="*/ 957263 w 957262"/>
                  <a:gd name="connsiteY2" fmla="*/ 0 h 49530"/>
                  <a:gd name="connsiteX3" fmla="*/ 37147 w 957262"/>
                  <a:gd name="connsiteY3" fmla="*/ 0 h 49530"/>
                </a:gdLst>
                <a:ahLst/>
                <a:cxnLst>
                  <a:cxn ang="0">
                    <a:pos x="connsiteX0" y="connsiteY0"/>
                  </a:cxn>
                  <a:cxn ang="0">
                    <a:pos x="connsiteX1" y="connsiteY1"/>
                  </a:cxn>
                  <a:cxn ang="0">
                    <a:pos x="connsiteX2" y="connsiteY2"/>
                  </a:cxn>
                  <a:cxn ang="0">
                    <a:pos x="connsiteX3" y="connsiteY3"/>
                  </a:cxn>
                </a:cxnLst>
                <a:rect l="l" t="t" r="r" b="b"/>
                <a:pathLst>
                  <a:path w="957262" h="49530">
                    <a:moveTo>
                      <a:pt x="0" y="49530"/>
                    </a:moveTo>
                    <a:lnTo>
                      <a:pt x="919163" y="49530"/>
                    </a:lnTo>
                    <a:lnTo>
                      <a:pt x="957263" y="0"/>
                    </a:lnTo>
                    <a:lnTo>
                      <a:pt x="37147" y="0"/>
                    </a:lnTo>
                    <a:close/>
                  </a:path>
                </a:pathLst>
              </a:custGeom>
              <a:gradFill flip="none" rotWithShape="1">
                <a:gsLst>
                  <a:gs pos="0">
                    <a:srgbClr val="003598"/>
                  </a:gs>
                  <a:gs pos="72000">
                    <a:srgbClr val="01AAF4"/>
                  </a:gs>
                </a:gsLst>
                <a:lin ang="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2" name="任意多边形: 形状 149"/>
              <p:cNvSpPr/>
              <p:nvPr>
                <p:custDataLst>
                  <p:tags r:id="rId8"/>
                </p:custDataLst>
              </p:nvPr>
            </p:nvSpPr>
            <p:spPr>
              <a:xfrm>
                <a:off x="6914196" y="5503478"/>
                <a:ext cx="671512" cy="281940"/>
              </a:xfrm>
              <a:custGeom>
                <a:avLst/>
                <a:gdLst>
                  <a:gd name="connsiteX0" fmla="*/ 0 w 671512"/>
                  <a:gd name="connsiteY0" fmla="*/ 281940 h 281940"/>
                  <a:gd name="connsiteX1" fmla="*/ 462915 w 671512"/>
                  <a:gd name="connsiteY1" fmla="*/ 281940 h 281940"/>
                  <a:gd name="connsiteX2" fmla="*/ 671513 w 671512"/>
                  <a:gd name="connsiteY2" fmla="*/ 6668 h 281940"/>
                  <a:gd name="connsiteX3" fmla="*/ 663893 w 671512"/>
                  <a:gd name="connsiteY3" fmla="*/ 0 h 281940"/>
                  <a:gd name="connsiteX4" fmla="*/ 458153 w 671512"/>
                  <a:gd name="connsiteY4" fmla="*/ 272415 h 281940"/>
                  <a:gd name="connsiteX5" fmla="*/ 0 w 671512"/>
                  <a:gd name="connsiteY5" fmla="*/ 272415 h 281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1512" h="281940">
                    <a:moveTo>
                      <a:pt x="0" y="281940"/>
                    </a:moveTo>
                    <a:lnTo>
                      <a:pt x="462915" y="281940"/>
                    </a:lnTo>
                    <a:lnTo>
                      <a:pt x="671513" y="6668"/>
                    </a:lnTo>
                    <a:lnTo>
                      <a:pt x="663893" y="0"/>
                    </a:lnTo>
                    <a:lnTo>
                      <a:pt x="458153" y="272415"/>
                    </a:lnTo>
                    <a:lnTo>
                      <a:pt x="0" y="272415"/>
                    </a:lnTo>
                    <a:close/>
                  </a:path>
                </a:pathLst>
              </a:custGeom>
              <a:solidFill>
                <a:srgbClr val="00359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3" name="任意多边形: 形状 150"/>
              <p:cNvSpPr/>
              <p:nvPr>
                <p:custDataLst>
                  <p:tags r:id="rId9"/>
                </p:custDataLst>
              </p:nvPr>
            </p:nvSpPr>
            <p:spPr>
              <a:xfrm>
                <a:off x="8226742" y="5402514"/>
                <a:ext cx="19050" cy="20955"/>
              </a:xfrm>
              <a:custGeom>
                <a:avLst/>
                <a:gdLst>
                  <a:gd name="connsiteX0" fmla="*/ 0 w 19050"/>
                  <a:gd name="connsiteY0" fmla="*/ 10477 h 20955"/>
                  <a:gd name="connsiteX1" fmla="*/ 9525 w 19050"/>
                  <a:gd name="connsiteY1" fmla="*/ 20955 h 20955"/>
                  <a:gd name="connsiteX2" fmla="*/ 19050 w 19050"/>
                  <a:gd name="connsiteY2" fmla="*/ 10477 h 20955"/>
                  <a:gd name="connsiteX3" fmla="*/ 9525 w 19050"/>
                  <a:gd name="connsiteY3" fmla="*/ 0 h 20955"/>
                  <a:gd name="connsiteX4" fmla="*/ 0 w 19050"/>
                  <a:gd name="connsiteY4" fmla="*/ 10477 h 20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0955">
                    <a:moveTo>
                      <a:pt x="0" y="10477"/>
                    </a:moveTo>
                    <a:cubicBezTo>
                      <a:pt x="0" y="16193"/>
                      <a:pt x="4763" y="20955"/>
                      <a:pt x="9525" y="20955"/>
                    </a:cubicBezTo>
                    <a:cubicBezTo>
                      <a:pt x="15240" y="20955"/>
                      <a:pt x="19050" y="16193"/>
                      <a:pt x="19050" y="10477"/>
                    </a:cubicBezTo>
                    <a:cubicBezTo>
                      <a:pt x="19050" y="4763"/>
                      <a:pt x="14288" y="0"/>
                      <a:pt x="9525" y="0"/>
                    </a:cubicBezTo>
                    <a:cubicBezTo>
                      <a:pt x="4763" y="0"/>
                      <a:pt x="0" y="4763"/>
                      <a:pt x="0" y="10477"/>
                    </a:cubicBezTo>
                    <a:close/>
                  </a:path>
                </a:pathLst>
              </a:custGeom>
              <a:solidFill>
                <a:srgbClr val="01AAF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sp>
            <p:nvSpPr>
              <p:cNvPr id="44" name="任意多边形: 形状 151"/>
              <p:cNvSpPr/>
              <p:nvPr>
                <p:custDataLst>
                  <p:tags r:id="rId10"/>
                </p:custDataLst>
              </p:nvPr>
            </p:nvSpPr>
            <p:spPr>
              <a:xfrm>
                <a:off x="7520939" y="4986271"/>
                <a:ext cx="220027" cy="431482"/>
              </a:xfrm>
              <a:custGeom>
                <a:avLst/>
                <a:gdLst>
                  <a:gd name="connsiteX0" fmla="*/ 144780 w 220027"/>
                  <a:gd name="connsiteY0" fmla="*/ 431483 h 431482"/>
                  <a:gd name="connsiteX1" fmla="*/ 220028 w 220027"/>
                  <a:gd name="connsiteY1" fmla="*/ 431483 h 431482"/>
                  <a:gd name="connsiteX2" fmla="*/ 75247 w 220027"/>
                  <a:gd name="connsiteY2" fmla="*/ 0 h 431482"/>
                  <a:gd name="connsiteX3" fmla="*/ 0 w 220027"/>
                  <a:gd name="connsiteY3" fmla="*/ 0 h 431482"/>
                </a:gdLst>
                <a:ahLst/>
                <a:cxnLst>
                  <a:cxn ang="0">
                    <a:pos x="connsiteX0" y="connsiteY0"/>
                  </a:cxn>
                  <a:cxn ang="0">
                    <a:pos x="connsiteX1" y="connsiteY1"/>
                  </a:cxn>
                  <a:cxn ang="0">
                    <a:pos x="connsiteX2" y="connsiteY2"/>
                  </a:cxn>
                  <a:cxn ang="0">
                    <a:pos x="connsiteX3" y="connsiteY3"/>
                  </a:cxn>
                </a:cxnLst>
                <a:rect l="l" t="t" r="r" b="b"/>
                <a:pathLst>
                  <a:path w="220027" h="431482">
                    <a:moveTo>
                      <a:pt x="144780" y="431483"/>
                    </a:moveTo>
                    <a:lnTo>
                      <a:pt x="220028" y="431483"/>
                    </a:lnTo>
                    <a:lnTo>
                      <a:pt x="75247" y="0"/>
                    </a:lnTo>
                    <a:lnTo>
                      <a:pt x="0" y="0"/>
                    </a:lnTo>
                    <a:close/>
                  </a:path>
                </a:pathLst>
              </a:custGeom>
              <a:gradFill>
                <a:gsLst>
                  <a:gs pos="0">
                    <a:srgbClr val="003598"/>
                  </a:gs>
                  <a:gs pos="100000">
                    <a:srgbClr val="01AAF4"/>
                  </a:gs>
                </a:gsLst>
                <a:lin ang="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a:cs typeface="+mn-ea"/>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750"/>
                                        <p:tgtEl>
                                          <p:spTgt spid="26"/>
                                        </p:tgtEl>
                                      </p:cBhvr>
                                    </p:animEffect>
                                    <p:anim calcmode="lin" valueType="num">
                                      <p:cBhvr>
                                        <p:cTn id="14" dur="750" fill="hold"/>
                                        <p:tgtEl>
                                          <p:spTgt spid="26"/>
                                        </p:tgtEl>
                                        <p:attrNameLst>
                                          <p:attrName>ppt_x</p:attrName>
                                        </p:attrNameLst>
                                      </p:cBhvr>
                                      <p:tavLst>
                                        <p:tav tm="0">
                                          <p:val>
                                            <p:strVal val="#ppt_x"/>
                                          </p:val>
                                        </p:tav>
                                        <p:tav tm="100000">
                                          <p:val>
                                            <p:strVal val="#ppt_x"/>
                                          </p:val>
                                        </p:tav>
                                      </p:tavLst>
                                    </p:anim>
                                    <p:anim calcmode="lin" valueType="num">
                                      <p:cBhvr>
                                        <p:cTn id="15"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选择语句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任务4 </a:t>
            </a:r>
            <a:r>
              <a:rPr lang="zh-CN" altLang="en-US" dirty="0"/>
              <a:t> 选择语句</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判断语句也称为选择语句，它的执行情况是在当程序下一步的执行存在多种情况，而程序只能从多种情况中挑选满足条件的一种情况进行执行，从而实现了多选一的方式对程序进行控制。</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4526327" y="3378484"/>
            <a:ext cx="1920146" cy="1977878"/>
            <a:chOff x="1972732" y="2774837"/>
            <a:chExt cx="5000173" cy="2669231"/>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5" cy="2669231"/>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70" y="2911261"/>
              <a:ext cx="4842935" cy="2019845"/>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if(</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判断条件</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代码块</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else: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代码块</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a:t>
              </a: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5"/>
            </p:custDataLst>
          </p:nvPr>
        </p:nvSpPr>
        <p:spPr bwMode="auto">
          <a:xfrm>
            <a:off x="646384" y="2762470"/>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）二选一的情况：语法如下：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8" name="TextBox 5">
            <a:extLst>
              <a:ext uri="{FF2B5EF4-FFF2-40B4-BE49-F238E27FC236}">
                <a16:creationId xmlns:a16="http://schemas.microsoft.com/office/drawing/2014/main" id="{CB461D1D-F1E9-A738-9221-D52665120942}"/>
              </a:ext>
            </a:extLst>
          </p:cNvPr>
          <p:cNvSpPr txBox="1">
            <a:spLocks noChangeArrowheads="1"/>
          </p:cNvSpPr>
          <p:nvPr>
            <p:custDataLst>
              <p:tags r:id="rId6"/>
            </p:custDataLst>
          </p:nvPr>
        </p:nvSpPr>
        <p:spPr bwMode="auto">
          <a:xfrm>
            <a:off x="819580" y="5447211"/>
            <a:ext cx="11093746"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b="1" dirty="0">
                <a:solidFill>
                  <a:srgbClr val="000000"/>
                </a:solidFill>
                <a:latin typeface="微软雅黑" panose="020B0503020204020204" pitchFamily="34" charset="-122"/>
                <a:ea typeface="微软雅黑" panose="020B0503020204020204" pitchFamily="34" charset="-122"/>
              </a:rPr>
              <a:t>注意：</a:t>
            </a:r>
            <a:r>
              <a:rPr lang="en-US" altLang="zh-CN" sz="1800" dirty="0">
                <a:effectLst/>
                <a:latin typeface="Times New Roman" panose="02020603050405020304" pitchFamily="18" charset="0"/>
                <a:ea typeface="宋体" panose="02010600030101010101" pitchFamily="2" charset="-122"/>
              </a:rPr>
              <a:t>if</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后要跟一个条件</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，如果满足条件执行代码块</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else</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后面</a:t>
            </a: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不跟条件</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，但是它代表的是条件为：不满足条件</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的所有情况，执行代码块</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8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9910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选择语句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任务4 </a:t>
            </a:r>
            <a:r>
              <a:rPr lang="zh-CN" altLang="en-US" dirty="0"/>
              <a:t> 选择语句</a:t>
            </a:r>
            <a:endParaRPr lang="en-US" altLang="zh-CN" dirty="0"/>
          </a:p>
        </p:txBody>
      </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398190" y="1914942"/>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）二选一的情况：案例如下：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57653008-FC52-632B-3440-2872E1C01FB5}"/>
              </a:ext>
            </a:extLst>
          </p:cNvPr>
          <p:cNvGrpSpPr/>
          <p:nvPr/>
        </p:nvGrpSpPr>
        <p:grpSpPr>
          <a:xfrm>
            <a:off x="354511" y="2536391"/>
            <a:ext cx="5758957" cy="3446525"/>
            <a:chOff x="2548464" y="3190264"/>
            <a:chExt cx="3997593" cy="1485911"/>
          </a:xfrm>
        </p:grpSpPr>
        <p:sp>
          <p:nvSpPr>
            <p:cNvPr id="10" name="矩形 9">
              <a:extLst>
                <a:ext uri="{FF2B5EF4-FFF2-40B4-BE49-F238E27FC236}">
                  <a16:creationId xmlns:a16="http://schemas.microsoft.com/office/drawing/2014/main" id="{E6E7F2EE-C2B3-80B7-57E6-FE1A2C705650}"/>
                </a:ext>
              </a:extLst>
            </p:cNvPr>
            <p:cNvSpPr/>
            <p:nvPr/>
          </p:nvSpPr>
          <p:spPr bwMode="auto">
            <a:xfrm>
              <a:off x="2548464" y="3190265"/>
              <a:ext cx="3757143" cy="148591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FAA4263A-AAEB-5CF9-4BA1-CEC9038FCE29}"/>
                </a:ext>
              </a:extLst>
            </p:cNvPr>
            <p:cNvSpPr txBox="1"/>
            <p:nvPr/>
          </p:nvSpPr>
          <p:spPr>
            <a:xfrm>
              <a:off x="2626817" y="3190264"/>
              <a:ext cx="3919240" cy="1472889"/>
            </a:xfrm>
            <a:prstGeom prst="rect">
              <a:avLst/>
            </a:prstGeom>
            <a:noFill/>
          </p:spPr>
          <p:txBody>
            <a:bodyPr wrap="square">
              <a:spAutoFit/>
            </a:bodyPr>
            <a:lstStyle/>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案例一：</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判断字符串存放的是否为“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hello”</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，如果是，输出：</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字符串中存放的是‘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hello’</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否则，输出：“不是‘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hello’</a:t>
              </a:r>
            </a:p>
            <a:p>
              <a:pPr algn="l"/>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name = “hello”</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if(name==“hello”):</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字符串中存放的是‘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hello’”)</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else:</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不是‘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hello’”)</a:t>
              </a:r>
            </a:p>
          </p:txBody>
        </p:sp>
      </p:grpSp>
      <p:grpSp>
        <p:nvGrpSpPr>
          <p:cNvPr id="14" name="组合 13">
            <a:extLst>
              <a:ext uri="{FF2B5EF4-FFF2-40B4-BE49-F238E27FC236}">
                <a16:creationId xmlns:a16="http://schemas.microsoft.com/office/drawing/2014/main" id="{858DD61C-AB88-473D-4182-6130E60CE775}"/>
              </a:ext>
            </a:extLst>
          </p:cNvPr>
          <p:cNvGrpSpPr/>
          <p:nvPr/>
        </p:nvGrpSpPr>
        <p:grpSpPr>
          <a:xfrm>
            <a:off x="6450524" y="2532035"/>
            <a:ext cx="5758957" cy="3446525"/>
            <a:chOff x="2548464" y="3190264"/>
            <a:chExt cx="3997593" cy="1485911"/>
          </a:xfrm>
        </p:grpSpPr>
        <p:sp>
          <p:nvSpPr>
            <p:cNvPr id="15" name="矩形 14">
              <a:extLst>
                <a:ext uri="{FF2B5EF4-FFF2-40B4-BE49-F238E27FC236}">
                  <a16:creationId xmlns:a16="http://schemas.microsoft.com/office/drawing/2014/main" id="{5DED51E6-CF7D-2547-9B74-B15624B89BD0}"/>
                </a:ext>
              </a:extLst>
            </p:cNvPr>
            <p:cNvSpPr/>
            <p:nvPr/>
          </p:nvSpPr>
          <p:spPr bwMode="auto">
            <a:xfrm>
              <a:off x="2548464" y="3190265"/>
              <a:ext cx="3757143" cy="1485910"/>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6" name="文本框 15">
              <a:extLst>
                <a:ext uri="{FF2B5EF4-FFF2-40B4-BE49-F238E27FC236}">
                  <a16:creationId xmlns:a16="http://schemas.microsoft.com/office/drawing/2014/main" id="{CB6D3EB8-D543-6575-B3F5-0D423F1444A7}"/>
                </a:ext>
              </a:extLst>
            </p:cNvPr>
            <p:cNvSpPr txBox="1"/>
            <p:nvPr/>
          </p:nvSpPr>
          <p:spPr>
            <a:xfrm>
              <a:off x="2626817" y="3190264"/>
              <a:ext cx="3919240" cy="1450220"/>
            </a:xfrm>
            <a:prstGeom prst="rect">
              <a:avLst/>
            </a:prstGeom>
            <a:noFill/>
          </p:spPr>
          <p:txBody>
            <a:bodyPr wrap="square">
              <a:spAutoFit/>
            </a:bodyPr>
            <a:lstStyle/>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案例二：判断输入的数是否大于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如果是，输出：“该数大于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否则，输出：该数字不大于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num=80</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if(num&gt;50):</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该数大于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else:</a:t>
              </a:r>
            </a:p>
            <a:p>
              <a:pPr algn="l">
                <a:lnSpc>
                  <a:spcPct val="150000"/>
                </a:lnSpc>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该数字不大于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50”)</a:t>
              </a:r>
            </a:p>
          </p:txBody>
        </p:sp>
      </p:grpSp>
    </p:spTree>
    <p:extLst>
      <p:ext uri="{BB962C8B-B14F-4D97-AF65-F5344CB8AC3E}">
        <p14:creationId xmlns:p14="http://schemas.microsoft.com/office/powerpoint/2010/main" val="1173567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知识引入</a:t>
            </a:r>
          </a:p>
        </p:txBody>
      </p:sp>
      <p:sp>
        <p:nvSpPr>
          <p:cNvPr id="67588" name="TextBox 5"/>
          <p:cNvSpPr txBox="1">
            <a:spLocks noChangeArrowheads="1"/>
          </p:cNvSpPr>
          <p:nvPr>
            <p:custDataLst>
              <p:tags r:id="rId1"/>
            </p:custDataLst>
          </p:nvPr>
        </p:nvSpPr>
        <p:spPr bwMode="auto">
          <a:xfrm>
            <a:off x="725864" y="1439074"/>
            <a:ext cx="10605711"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000">
                <a:latin typeface="微软雅黑" panose="020B0503020204020204" pitchFamily="34" charset="-122"/>
                <a:ea typeface="微软雅黑" panose="020B0503020204020204" pitchFamily="34" charset="-122"/>
              </a:rPr>
              <a:t>在</a:t>
            </a:r>
            <a:r>
              <a:rPr kumimoji="0" lang="zh-CN" altLang="en-US" sz="2000" dirty="0">
                <a:latin typeface="微软雅黑" panose="020B0503020204020204" pitchFamily="34" charset="-122"/>
                <a:ea typeface="微软雅黑" panose="020B0503020204020204" pitchFamily="34" charset="-122"/>
              </a:rPr>
              <a:t>计算机领域，人工智能技术引领了新一次的技术革命，机器学习方法作为人工智能的入门基础，通过机器学习提高学生对人工智能的认识，掌握人工智能技术。通过机器学习的学习帮助同学们理解机器学习的任务和流程，掌握机器学习中数据的预处理、模型训练、评估和预测的方法。</a:t>
            </a:r>
          </a:p>
          <a:p>
            <a:pPr eaLnBrk="1" hangingPunct="1">
              <a:lnSpc>
                <a:spcPct val="150000"/>
              </a:lnSpc>
              <a:spcBef>
                <a:spcPct val="0"/>
              </a:spcBef>
              <a:buClr>
                <a:schemeClr val="tx2"/>
              </a:buClr>
              <a:buFont typeface="Wingdings" panose="05000000000000000000" pitchFamily="2" charset="2"/>
              <a:buChar char="Ø"/>
            </a:pPr>
            <a:endParaRPr kumimoji="0"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选择语句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任务4 </a:t>
            </a:r>
            <a:r>
              <a:rPr lang="zh-CN" altLang="en-US" dirty="0"/>
              <a:t> 选择语句</a:t>
            </a:r>
            <a:endParaRPr lang="en-US" altLang="zh-CN" dirty="0"/>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4572000" y="2351184"/>
            <a:ext cx="3425746" cy="3063213"/>
            <a:chOff x="1972732" y="2774837"/>
            <a:chExt cx="6395089" cy="3251606"/>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5" cy="2669231"/>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8" y="2911261"/>
              <a:ext cx="6237853" cy="3115182"/>
            </a:xfrm>
            <a:prstGeom prst="rect">
              <a:avLst/>
            </a:prstGeom>
            <a:noFill/>
          </p:spPr>
          <p:txBody>
            <a:bodyPr wrap="square">
              <a:spAutoFit/>
            </a:bodyPr>
            <a:lstStyle/>
            <a:p>
              <a:pPr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判断条件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代码块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elif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判断条件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代码块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elif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判断条件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代码块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else: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代码块</a:t>
              </a:r>
              <a:r>
                <a:rPr lang="en-US" altLang="zh-CN" sz="1800" dirty="0">
                  <a:effectLst/>
                  <a:latin typeface="Times New Roman" panose="02020603050405020304" pitchFamily="18" charset="0"/>
                  <a:ea typeface="宋体" panose="02010600030101010101" pitchFamily="2" charset="-122"/>
                </a:rPr>
                <a:t>4</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646384" y="1854136"/>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）多选一的情况：语法如下：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8" name="TextBox 5">
            <a:extLst>
              <a:ext uri="{FF2B5EF4-FFF2-40B4-BE49-F238E27FC236}">
                <a16:creationId xmlns:a16="http://schemas.microsoft.com/office/drawing/2014/main" id="{CB461D1D-F1E9-A738-9221-D52665120942}"/>
              </a:ext>
            </a:extLst>
          </p:cNvPr>
          <p:cNvSpPr txBox="1">
            <a:spLocks noChangeArrowheads="1"/>
          </p:cNvSpPr>
          <p:nvPr>
            <p:custDataLst>
              <p:tags r:id="rId5"/>
            </p:custDataLst>
          </p:nvPr>
        </p:nvSpPr>
        <p:spPr bwMode="auto">
          <a:xfrm>
            <a:off x="338595" y="4970645"/>
            <a:ext cx="11246525" cy="129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indent="0" algn="just">
              <a:lnSpc>
                <a:spcPct val="150000"/>
              </a:lnSpc>
              <a:buNone/>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后要跟一个条件</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，如果满足条件执行代码块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elif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后面跟第二种情况，如果满足执行代码块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，如果后续还有多种情况，每一种对用</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elif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进行引导，满足条件时执行对应的代码块，最终，</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else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后面不跟条件，但是它代表的是条件为：上述多种情况都不满足时的情况，执行代码块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1603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选择语句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任务4 </a:t>
            </a:r>
            <a:r>
              <a:rPr lang="zh-CN" altLang="en-US" dirty="0"/>
              <a:t> 选择语句</a:t>
            </a:r>
            <a:endParaRPr lang="en-US" altLang="zh-CN" dirty="0"/>
          </a:p>
        </p:txBody>
      </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398190" y="1914942"/>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）多选一的情况：案例如下：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57653008-FC52-632B-3440-2872E1C01FB5}"/>
              </a:ext>
            </a:extLst>
          </p:cNvPr>
          <p:cNvGrpSpPr/>
          <p:nvPr/>
        </p:nvGrpSpPr>
        <p:grpSpPr>
          <a:xfrm>
            <a:off x="354511" y="2526666"/>
            <a:ext cx="5525439" cy="4099865"/>
            <a:chOff x="2548464" y="3190265"/>
            <a:chExt cx="3835496" cy="1762488"/>
          </a:xfrm>
        </p:grpSpPr>
        <p:sp>
          <p:nvSpPr>
            <p:cNvPr id="10" name="矩形 9">
              <a:extLst>
                <a:ext uri="{FF2B5EF4-FFF2-40B4-BE49-F238E27FC236}">
                  <a16:creationId xmlns:a16="http://schemas.microsoft.com/office/drawing/2014/main" id="{E6E7F2EE-C2B3-80B7-57E6-FE1A2C705650}"/>
                </a:ext>
              </a:extLst>
            </p:cNvPr>
            <p:cNvSpPr/>
            <p:nvPr/>
          </p:nvSpPr>
          <p:spPr bwMode="auto">
            <a:xfrm>
              <a:off x="2548464" y="3190265"/>
              <a:ext cx="3757143" cy="1739991"/>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FAA4263A-AAEB-5CF9-4BA1-CEC9038FCE29}"/>
                </a:ext>
              </a:extLst>
            </p:cNvPr>
            <p:cNvSpPr txBox="1"/>
            <p:nvPr/>
          </p:nvSpPr>
          <p:spPr>
            <a:xfrm>
              <a:off x="2626817" y="3241018"/>
              <a:ext cx="3757143" cy="1711735"/>
            </a:xfrm>
            <a:prstGeom prst="rect">
              <a:avLst/>
            </a:prstGeom>
            <a:noFill/>
          </p:spPr>
          <p:txBody>
            <a:bodyPr wrap="square">
              <a:spAutoFit/>
            </a:bodyPr>
            <a:lstStyle/>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案例一：将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60~100,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之间的分数段划分为四个等级，</a:t>
              </a:r>
            </a:p>
            <a:p>
              <a:pPr algn="l"/>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）当输入成绩小于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时，输出：不及格；</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）当输入成绩在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60~80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时，输出：良好；</a:t>
              </a:r>
            </a:p>
            <a:p>
              <a:pPr algn="l"/>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）当输入成绩在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80~100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时，输出：优秀；</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）当输入成绩大于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，输出：大于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num= 78</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if(num&lt;60):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不及格”</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elif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(60&lt;=num&lt;80):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良好”</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elif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(80&lt;=num&lt;100):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优秀”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else:</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100”)</a:t>
              </a:r>
            </a:p>
          </p:txBody>
        </p:sp>
      </p:grpSp>
      <p:grpSp>
        <p:nvGrpSpPr>
          <p:cNvPr id="3" name="组合 2">
            <a:extLst>
              <a:ext uri="{FF2B5EF4-FFF2-40B4-BE49-F238E27FC236}">
                <a16:creationId xmlns:a16="http://schemas.microsoft.com/office/drawing/2014/main" id="{D19E59EA-3C57-636C-8980-9D667078D616}"/>
              </a:ext>
            </a:extLst>
          </p:cNvPr>
          <p:cNvGrpSpPr/>
          <p:nvPr/>
        </p:nvGrpSpPr>
        <p:grpSpPr>
          <a:xfrm>
            <a:off x="6199174" y="2526666"/>
            <a:ext cx="5525439" cy="3578042"/>
            <a:chOff x="2548464" y="3190265"/>
            <a:chExt cx="3835496" cy="1739991"/>
          </a:xfrm>
        </p:grpSpPr>
        <p:sp>
          <p:nvSpPr>
            <p:cNvPr id="7" name="矩形 6">
              <a:extLst>
                <a:ext uri="{FF2B5EF4-FFF2-40B4-BE49-F238E27FC236}">
                  <a16:creationId xmlns:a16="http://schemas.microsoft.com/office/drawing/2014/main" id="{9B700616-E5B2-7F17-F6A9-F44E4863A967}"/>
                </a:ext>
              </a:extLst>
            </p:cNvPr>
            <p:cNvSpPr/>
            <p:nvPr/>
          </p:nvSpPr>
          <p:spPr bwMode="auto">
            <a:xfrm>
              <a:off x="2548464" y="3190265"/>
              <a:ext cx="3757143" cy="1739991"/>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8" name="文本框 7">
              <a:extLst>
                <a:ext uri="{FF2B5EF4-FFF2-40B4-BE49-F238E27FC236}">
                  <a16:creationId xmlns:a16="http://schemas.microsoft.com/office/drawing/2014/main" id="{AEB73C89-CFA9-6AFB-61AA-6678EE21D55C}"/>
                </a:ext>
              </a:extLst>
            </p:cNvPr>
            <p:cNvSpPr txBox="1"/>
            <p:nvPr/>
          </p:nvSpPr>
          <p:spPr>
            <a:xfrm>
              <a:off x="2626817" y="3241018"/>
              <a:ext cx="3757143" cy="1468639"/>
            </a:xfrm>
            <a:prstGeom prst="rect">
              <a:avLst/>
            </a:prstGeom>
            <a:noFill/>
          </p:spPr>
          <p:txBody>
            <a:bodyPr wrap="square">
              <a:spAutoFit/>
            </a:bodyPr>
            <a:lstStyle/>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方法二：利用</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if…else</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嵌套逐层进行分解</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num=80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if(num&gt;=60):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if(num&gt;80):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if(num&gt;100):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大于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100”)</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else:</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优秀”</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else:</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良好”</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else:</a:t>
              </a:r>
            </a:p>
            <a:p>
              <a:pPr algn="l"/>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print(“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不及格”</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p>
          </p:txBody>
        </p:sp>
      </p:grpSp>
    </p:spTree>
    <p:extLst>
      <p:ext uri="{BB962C8B-B14F-4D97-AF65-F5344CB8AC3E}">
        <p14:creationId xmlns:p14="http://schemas.microsoft.com/office/powerpoint/2010/main" val="2440414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循环语句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84151"/>
            <a:ext cx="10605711" cy="128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程序不但可以在多种情况中选择满足条件的一种情况进行多选一执行，还可以在满足一定条件下重复执行相应代码块。对于重复执行代码块的这种程序控制语句，被称为循环语句。</a:t>
            </a:r>
            <a:r>
              <a:rPr kumimoji="0" lang="en-US" altLang="zh-CN" sz="1800" dirty="0">
                <a:solidFill>
                  <a:srgbClr val="000000"/>
                </a:solidFill>
                <a:latin typeface="微软雅黑" panose="020B0503020204020204" pitchFamily="34" charset="-122"/>
                <a:ea typeface="微软雅黑" panose="020B0503020204020204" pitchFamily="34" charset="-122"/>
              </a:rPr>
              <a:t>Python</a:t>
            </a:r>
            <a:r>
              <a:rPr kumimoji="0" lang="zh-CN" altLang="en-US" sz="1800" dirty="0">
                <a:solidFill>
                  <a:srgbClr val="000000"/>
                </a:solidFill>
                <a:latin typeface="微软雅黑" panose="020B0503020204020204" pitchFamily="34" charset="-122"/>
                <a:ea typeface="微软雅黑" panose="020B0503020204020204" pitchFamily="34" charset="-122"/>
              </a:rPr>
              <a:t>中常用的循环语句有两种：一个是</a:t>
            </a:r>
            <a:r>
              <a:rPr kumimoji="0" lang="en-US" altLang="zh-CN" sz="1800" dirty="0">
                <a:solidFill>
                  <a:srgbClr val="000000"/>
                </a:solidFill>
                <a:latin typeface="微软雅黑" panose="020B0503020204020204" pitchFamily="34" charset="-122"/>
                <a:ea typeface="微软雅黑" panose="020B0503020204020204" pitchFamily="34" charset="-122"/>
              </a:rPr>
              <a:t>while</a:t>
            </a:r>
            <a:r>
              <a:rPr kumimoji="0" lang="zh-CN" altLang="en-US" sz="1800" dirty="0">
                <a:solidFill>
                  <a:srgbClr val="000000"/>
                </a:solidFill>
                <a:latin typeface="微软雅黑" panose="020B0503020204020204" pitchFamily="34" charset="-122"/>
                <a:ea typeface="微软雅黑" panose="020B0503020204020204" pitchFamily="34" charset="-122"/>
              </a:rPr>
              <a:t>循环，另一个是</a:t>
            </a:r>
            <a:r>
              <a:rPr kumimoji="0" lang="en-US" altLang="zh-CN" sz="1800" dirty="0">
                <a:solidFill>
                  <a:srgbClr val="000000"/>
                </a:solidFill>
                <a:latin typeface="微软雅黑" panose="020B0503020204020204" pitchFamily="34" charset="-122"/>
                <a:ea typeface="微软雅黑" panose="020B0503020204020204" pitchFamily="34" charset="-122"/>
              </a:rPr>
              <a:t>for</a:t>
            </a:r>
            <a:r>
              <a:rPr kumimoji="0" lang="zh-CN" altLang="en-US" sz="1800" dirty="0">
                <a:solidFill>
                  <a:srgbClr val="000000"/>
                </a:solidFill>
                <a:latin typeface="微软雅黑" panose="020B0503020204020204" pitchFamily="34" charset="-122"/>
                <a:ea typeface="微软雅黑" panose="020B0503020204020204" pitchFamily="34" charset="-122"/>
              </a:rPr>
              <a:t>循环。</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4175812" y="3747424"/>
            <a:ext cx="2621176" cy="966505"/>
            <a:chOff x="1972732" y="2774837"/>
            <a:chExt cx="5180909" cy="209537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911260"/>
              <a:ext cx="5023672" cy="1895705"/>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while(</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判断条件</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代码块</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5"/>
            </p:custDataLst>
          </p:nvPr>
        </p:nvSpPr>
        <p:spPr bwMode="auto">
          <a:xfrm>
            <a:off x="566928" y="3122208"/>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while</a:t>
            </a:r>
            <a:r>
              <a:rPr kumimoji="0" lang="zh-CN" altLang="en-US" sz="1800" dirty="0">
                <a:solidFill>
                  <a:srgbClr val="000000"/>
                </a:solidFill>
                <a:latin typeface="微软雅黑" panose="020B0503020204020204" pitchFamily="34" charset="-122"/>
                <a:ea typeface="微软雅黑" panose="020B0503020204020204" pitchFamily="34" charset="-122"/>
              </a:rPr>
              <a:t>循环的语法</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9" name="TextBox 5">
            <a:extLst>
              <a:ext uri="{FF2B5EF4-FFF2-40B4-BE49-F238E27FC236}">
                <a16:creationId xmlns:a16="http://schemas.microsoft.com/office/drawing/2014/main" id="{6F669424-30E7-E5D2-52FB-B4CCCD54D334}"/>
              </a:ext>
            </a:extLst>
          </p:cNvPr>
          <p:cNvSpPr txBox="1">
            <a:spLocks noChangeArrowheads="1"/>
          </p:cNvSpPr>
          <p:nvPr>
            <p:custDataLst>
              <p:tags r:id="rId6"/>
            </p:custDataLst>
          </p:nvPr>
        </p:nvSpPr>
        <p:spPr bwMode="auto">
          <a:xfrm>
            <a:off x="725864" y="4941199"/>
            <a:ext cx="11093746" cy="45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b="1" dirty="0">
                <a:solidFill>
                  <a:srgbClr val="000000"/>
                </a:solidFill>
                <a:latin typeface="微软雅黑" panose="020B0503020204020204" pitchFamily="34" charset="-122"/>
                <a:ea typeface="微软雅黑" panose="020B0503020204020204" pitchFamily="34" charset="-122"/>
              </a:rPr>
              <a:t>注意：</a:t>
            </a:r>
            <a:r>
              <a:rPr lang="en-US" altLang="zh-CN" sz="1800" dirty="0">
                <a:effectLst/>
                <a:latin typeface="Times New Roman" panose="02020603050405020304" pitchFamily="18" charset="0"/>
                <a:ea typeface="宋体" panose="02010600030101010101" pitchFamily="2" charset="-122"/>
              </a:rPr>
              <a:t>while</a:t>
            </a:r>
            <a:r>
              <a:rPr lang="zh-CN" altLang="en-US" sz="1800" dirty="0">
                <a:effectLst/>
                <a:latin typeface="Times New Roman" panose="02020603050405020304" pitchFamily="18" charset="0"/>
                <a:ea typeface="宋体" panose="02010600030101010101" pitchFamily="2" charset="-122"/>
              </a:rPr>
              <a:t>后要跟一个条件</a:t>
            </a:r>
            <a:r>
              <a:rPr lang="en-US" altLang="zh-CN" sz="1800" dirty="0">
                <a:effectLst/>
                <a:latin typeface="Times New Roman" panose="02020603050405020304" pitchFamily="18" charset="0"/>
                <a:ea typeface="宋体" panose="02010600030101010101" pitchFamily="2" charset="-122"/>
              </a:rPr>
              <a:t>1</a:t>
            </a:r>
            <a:r>
              <a:rPr lang="zh-CN" altLang="en-US" sz="1800" dirty="0">
                <a:effectLst/>
                <a:latin typeface="Times New Roman" panose="02020603050405020304" pitchFamily="18" charset="0"/>
                <a:ea typeface="宋体" panose="02010600030101010101" pitchFamily="2" charset="-122"/>
              </a:rPr>
              <a:t>，如果满足条件执行代码块</a:t>
            </a:r>
            <a:r>
              <a:rPr lang="en-US" altLang="zh-CN" sz="1800" dirty="0">
                <a:effectLst/>
                <a:latin typeface="Times New Roman" panose="02020603050405020304" pitchFamily="18" charset="0"/>
                <a:ea typeface="宋体" panose="02010600030101010101" pitchFamily="2" charset="-122"/>
              </a:rPr>
              <a:t>1</a:t>
            </a:r>
            <a:r>
              <a:rPr lang="zh-CN" altLang="en-US" sz="1800" dirty="0">
                <a:effectLst/>
                <a:latin typeface="Times New Roman" panose="02020603050405020304" pitchFamily="18" charset="0"/>
                <a:ea typeface="宋体" panose="02010600030101010101" pitchFamily="2" charset="-122"/>
              </a:rPr>
              <a:t>就执行对应的代码块</a:t>
            </a:r>
            <a:r>
              <a:rPr lang="en-US" altLang="zh-CN" sz="1800" dirty="0">
                <a:effectLst/>
                <a:latin typeface="Times New Roman" panose="02020603050405020304" pitchFamily="18" charset="0"/>
                <a:ea typeface="宋体" panose="02010600030101010101" pitchFamily="2" charset="-122"/>
              </a:rPr>
              <a:t>1</a:t>
            </a:r>
            <a:r>
              <a:rPr lang="zh-CN" altLang="en-US" sz="1800" dirty="0">
                <a:effectLst/>
                <a:latin typeface="Times New Roman" panose="02020603050405020304" pitchFamily="18" charset="0"/>
                <a:ea typeface="宋体" panose="02010600030101010101" pitchFamily="2" charset="-122"/>
              </a:rPr>
              <a:t>，</a:t>
            </a:r>
            <a:endParaRPr kumimoji="0" lang="en-US" altLang="zh-CN" sz="18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928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循环语句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910097" y="2462495"/>
            <a:ext cx="3400646" cy="3958352"/>
            <a:chOff x="1972732" y="2774837"/>
            <a:chExt cx="5180909" cy="258071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860161"/>
              <a:ext cx="5023672" cy="2495389"/>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案例一：输出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次</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hello world</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定义一个计数器</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counter=0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while(counter&lt;100):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counter+=1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print("hello world")</a:t>
              </a: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566928" y="1823906"/>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while</a:t>
            </a:r>
            <a:r>
              <a:rPr kumimoji="0" lang="zh-CN" altLang="en-US" sz="1800" dirty="0">
                <a:solidFill>
                  <a:srgbClr val="000000"/>
                </a:solidFill>
                <a:latin typeface="微软雅黑" panose="020B0503020204020204" pitchFamily="34" charset="-122"/>
                <a:ea typeface="微软雅黑" panose="020B0503020204020204" pitchFamily="34" charset="-122"/>
              </a:rPr>
              <a:t>循环的案例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AB2284AF-65C9-1028-9F54-B58013356763}"/>
              </a:ext>
            </a:extLst>
          </p:cNvPr>
          <p:cNvGrpSpPr/>
          <p:nvPr/>
        </p:nvGrpSpPr>
        <p:grpSpPr>
          <a:xfrm>
            <a:off x="5486400" y="2462495"/>
            <a:ext cx="3400646" cy="2633381"/>
            <a:chOff x="1972732" y="2774837"/>
            <a:chExt cx="5180909" cy="2095373"/>
          </a:xfrm>
        </p:grpSpPr>
        <p:sp>
          <p:nvSpPr>
            <p:cNvPr id="10" name="矩形 9">
              <a:extLst>
                <a:ext uri="{FF2B5EF4-FFF2-40B4-BE49-F238E27FC236}">
                  <a16:creationId xmlns:a16="http://schemas.microsoft.com/office/drawing/2014/main" id="{4304185C-437B-CB43-26C8-DB228A2D5F35}"/>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13E188AE-DF51-61BC-9BE1-13A3DB9C0F2C}"/>
                </a:ext>
              </a:extLst>
            </p:cNvPr>
            <p:cNvSpPr txBox="1"/>
            <p:nvPr/>
          </p:nvSpPr>
          <p:spPr>
            <a:xfrm>
              <a:off x="2129969" y="2860161"/>
              <a:ext cx="5023672" cy="1382757"/>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案例二：从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数到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counter=0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while(counter&lt;100):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counter+=1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print(counter)</a:t>
              </a:r>
            </a:p>
          </p:txBody>
        </p:sp>
      </p:grpSp>
    </p:spTree>
    <p:extLst>
      <p:ext uri="{BB962C8B-B14F-4D97-AF65-F5344CB8AC3E}">
        <p14:creationId xmlns:p14="http://schemas.microsoft.com/office/powerpoint/2010/main" val="2003203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循环语句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3474824" y="2766683"/>
            <a:ext cx="2621176" cy="1102519"/>
            <a:chOff x="1972732" y="2774837"/>
            <a:chExt cx="5180909" cy="209537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911261"/>
              <a:ext cx="5023672" cy="1170942"/>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变量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in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序列</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代码块</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707491" y="2034950"/>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for</a:t>
            </a:r>
            <a:r>
              <a:rPr kumimoji="0" lang="zh-CN" altLang="en-US" sz="1800" dirty="0">
                <a:solidFill>
                  <a:srgbClr val="000000"/>
                </a:solidFill>
                <a:latin typeface="微软雅黑" panose="020B0503020204020204" pitchFamily="34" charset="-122"/>
                <a:ea typeface="微软雅黑" panose="020B0503020204020204" pitchFamily="34" charset="-122"/>
              </a:rPr>
              <a:t>循环的语法</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9" name="TextBox 5">
            <a:extLst>
              <a:ext uri="{FF2B5EF4-FFF2-40B4-BE49-F238E27FC236}">
                <a16:creationId xmlns:a16="http://schemas.microsoft.com/office/drawing/2014/main" id="{6F669424-30E7-E5D2-52FB-B4CCCD54D334}"/>
              </a:ext>
            </a:extLst>
          </p:cNvPr>
          <p:cNvSpPr txBox="1">
            <a:spLocks noChangeArrowheads="1"/>
          </p:cNvSpPr>
          <p:nvPr>
            <p:custDataLst>
              <p:tags r:id="rId5"/>
            </p:custDataLst>
          </p:nvPr>
        </p:nvSpPr>
        <p:spPr bwMode="auto">
          <a:xfrm>
            <a:off x="1274504" y="4364143"/>
            <a:ext cx="11093746" cy="45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b="1" dirty="0">
                <a:solidFill>
                  <a:srgbClr val="000000"/>
                </a:solidFill>
                <a:latin typeface="微软雅黑" panose="020B0503020204020204" pitchFamily="34" charset="-122"/>
                <a:ea typeface="微软雅黑" panose="020B0503020204020204" pitchFamily="34" charset="-122"/>
              </a:rPr>
              <a:t>注意：</a:t>
            </a:r>
            <a:r>
              <a:rPr lang="en-US" altLang="zh-CN" sz="1800" dirty="0">
                <a:effectLst/>
                <a:latin typeface="Times New Roman" panose="02020603050405020304" pitchFamily="18" charset="0"/>
                <a:ea typeface="宋体" panose="02010600030101010101" pitchFamily="2" charset="-122"/>
              </a:rPr>
              <a:t>for </a:t>
            </a:r>
            <a:r>
              <a:rPr lang="zh-CN" altLang="en-US" sz="1800" dirty="0">
                <a:effectLst/>
                <a:latin typeface="Times New Roman" panose="02020603050405020304" pitchFamily="18" charset="0"/>
                <a:ea typeface="宋体" panose="02010600030101010101" pitchFamily="2" charset="-122"/>
              </a:rPr>
              <a:t>和 </a:t>
            </a:r>
            <a:r>
              <a:rPr lang="en-US" altLang="zh-CN" sz="1800" dirty="0">
                <a:effectLst/>
                <a:latin typeface="Times New Roman" panose="02020603050405020304" pitchFamily="18" charset="0"/>
                <a:ea typeface="宋体" panose="02010600030101010101" pitchFamily="2" charset="-122"/>
              </a:rPr>
              <a:t>in</a:t>
            </a:r>
            <a:r>
              <a:rPr lang="zh-CN" altLang="en-US" sz="1800" dirty="0">
                <a:effectLst/>
                <a:latin typeface="Times New Roman" panose="02020603050405020304" pitchFamily="18" charset="0"/>
                <a:ea typeface="宋体" panose="02010600030101010101" pitchFamily="2" charset="-122"/>
              </a:rPr>
              <a:t>是关键字，序列可以为字符串、列表、字典等数据结构。</a:t>
            </a:r>
            <a:endParaRPr kumimoji="0" lang="en-US" altLang="zh-CN" sz="18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5019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85339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循环语句</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1402951" y="2856304"/>
            <a:ext cx="4241263" cy="1741257"/>
            <a:chOff x="1852704" y="2836786"/>
            <a:chExt cx="5300937" cy="1135241"/>
          </a:xfrm>
        </p:grpSpPr>
        <p:sp>
          <p:nvSpPr>
            <p:cNvPr id="7" name="矩形 6">
              <a:extLst>
                <a:ext uri="{FF2B5EF4-FFF2-40B4-BE49-F238E27FC236}">
                  <a16:creationId xmlns:a16="http://schemas.microsoft.com/office/drawing/2014/main" id="{FC9DA9A1-1AE2-D978-3E0A-CE73A470935B}"/>
                </a:ext>
              </a:extLst>
            </p:cNvPr>
            <p:cNvSpPr/>
            <p:nvPr/>
          </p:nvSpPr>
          <p:spPr bwMode="auto">
            <a:xfrm>
              <a:off x="1852704" y="2836786"/>
              <a:ext cx="4842936" cy="1111866"/>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860161"/>
              <a:ext cx="5023672" cy="1111866"/>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案例一：输出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次</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hello world</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name in range(0,100):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print("hello world")</a:t>
              </a: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566928" y="1823906"/>
            <a:ext cx="354787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for</a:t>
            </a:r>
            <a:r>
              <a:rPr kumimoji="0" lang="zh-CN" altLang="en-US" sz="1800" dirty="0">
                <a:solidFill>
                  <a:srgbClr val="000000"/>
                </a:solidFill>
                <a:latin typeface="微软雅黑" panose="020B0503020204020204" pitchFamily="34" charset="-122"/>
                <a:ea typeface="微软雅黑" panose="020B0503020204020204" pitchFamily="34" charset="-122"/>
              </a:rPr>
              <a:t>循环的案例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AB2284AF-65C9-1028-9F54-B58013356763}"/>
              </a:ext>
            </a:extLst>
          </p:cNvPr>
          <p:cNvGrpSpPr/>
          <p:nvPr/>
        </p:nvGrpSpPr>
        <p:grpSpPr>
          <a:xfrm>
            <a:off x="6322423" y="2856303"/>
            <a:ext cx="3657600" cy="1705403"/>
            <a:chOff x="1972732" y="2774837"/>
            <a:chExt cx="5180909" cy="2095373"/>
          </a:xfrm>
        </p:grpSpPr>
        <p:sp>
          <p:nvSpPr>
            <p:cNvPr id="10" name="矩形 9">
              <a:extLst>
                <a:ext uri="{FF2B5EF4-FFF2-40B4-BE49-F238E27FC236}">
                  <a16:creationId xmlns:a16="http://schemas.microsoft.com/office/drawing/2014/main" id="{4304185C-437B-CB43-26C8-DB228A2D5F35}"/>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13E188AE-DF51-61BC-9BE1-13A3DB9C0F2C}"/>
                </a:ext>
              </a:extLst>
            </p:cNvPr>
            <p:cNvSpPr txBox="1"/>
            <p:nvPr/>
          </p:nvSpPr>
          <p:spPr>
            <a:xfrm>
              <a:off x="2129969" y="2860161"/>
              <a:ext cx="5023672" cy="1026373"/>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案例二：从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数到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name in range(1,101):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print(name)</a:t>
              </a:r>
            </a:p>
          </p:txBody>
        </p:sp>
      </p:grpSp>
      <p:sp>
        <p:nvSpPr>
          <p:cNvPr id="3" name="TextBox 5">
            <a:extLst>
              <a:ext uri="{FF2B5EF4-FFF2-40B4-BE49-F238E27FC236}">
                <a16:creationId xmlns:a16="http://schemas.microsoft.com/office/drawing/2014/main" id="{17CDF157-12C9-E9EB-76C3-2F0F5DF88308}"/>
              </a:ext>
            </a:extLst>
          </p:cNvPr>
          <p:cNvSpPr txBox="1">
            <a:spLocks noChangeArrowheads="1"/>
          </p:cNvSpPr>
          <p:nvPr>
            <p:custDataLst>
              <p:tags r:id="rId5"/>
            </p:custDataLst>
          </p:nvPr>
        </p:nvSpPr>
        <p:spPr bwMode="auto">
          <a:xfrm>
            <a:off x="1313692" y="4867929"/>
            <a:ext cx="11093746" cy="45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b="1" dirty="0">
                <a:solidFill>
                  <a:srgbClr val="000000"/>
                </a:solidFill>
                <a:latin typeface="微软雅黑" panose="020B0503020204020204" pitchFamily="34" charset="-122"/>
                <a:ea typeface="微软雅黑" panose="020B0503020204020204" pitchFamily="34" charset="-122"/>
              </a:rPr>
              <a:t>注意：</a:t>
            </a:r>
            <a:r>
              <a:rPr lang="en-US" altLang="zh-CN" sz="1800" dirty="0">
                <a:effectLst/>
                <a:latin typeface="Times New Roman" panose="02020603050405020304" pitchFamily="18" charset="0"/>
                <a:ea typeface="宋体" panose="02010600030101010101" pitchFamily="2" charset="-122"/>
              </a:rPr>
              <a:t>for</a:t>
            </a:r>
            <a:r>
              <a:rPr lang="zh-CN" altLang="en-US" sz="1800" dirty="0">
                <a:effectLst/>
                <a:latin typeface="Times New Roman" panose="02020603050405020304" pitchFamily="18" charset="0"/>
                <a:ea typeface="宋体" panose="02010600030101010101" pitchFamily="2" charset="-122"/>
              </a:rPr>
              <a:t>循环每次是从序列中取出一个元素，直到取出其中所有元素为止。</a:t>
            </a:r>
            <a:endParaRPr kumimoji="0" lang="en-US" altLang="zh-CN" sz="18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2575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6643614"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循环语句中的</a:t>
            </a:r>
            <a:r>
              <a:rPr lang="en-US" altLang="zh-CN" sz="2400" dirty="0">
                <a:latin typeface="微软雅黑" panose="020B0503020204020204" pitchFamily="34" charset="-122"/>
                <a:ea typeface="微软雅黑" panose="020B0503020204020204" pitchFamily="34" charset="-122"/>
              </a:rPr>
              <a:t>break</a:t>
            </a:r>
            <a:r>
              <a:rPr lang="zh-CN" altLang="en-US" sz="2400" dirty="0">
                <a:latin typeface="微软雅黑" panose="020B0503020204020204" pitchFamily="34" charset="-122"/>
                <a:ea typeface="微软雅黑" panose="020B0503020204020204" pitchFamily="34" charset="-122"/>
              </a:rPr>
              <a:t>与</a:t>
            </a:r>
            <a:r>
              <a:rPr lang="en-US" altLang="zh-CN" sz="2400" dirty="0">
                <a:latin typeface="微软雅黑" panose="020B0503020204020204" pitchFamily="34" charset="-122"/>
                <a:ea typeface="微软雅黑" panose="020B0503020204020204" pitchFamily="34" charset="-122"/>
              </a:rPr>
              <a:t>continue</a:t>
            </a:r>
            <a:r>
              <a:rPr lang="zh-CN" altLang="en-US" sz="2400" dirty="0">
                <a:latin typeface="微软雅黑" panose="020B0503020204020204" pitchFamily="34" charset="-122"/>
                <a:ea typeface="微软雅黑" panose="020B0503020204020204" pitchFamily="34" charset="-122"/>
              </a:rPr>
              <a:t>关键字的使用</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1707161" y="2896370"/>
            <a:ext cx="4249502" cy="3213927"/>
            <a:chOff x="1972732" y="2774837"/>
            <a:chExt cx="5180909" cy="209537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860161"/>
              <a:ext cx="5023672" cy="1924539"/>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案例一</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使用循环语句实现</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输出：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0,1,2,3, 7,8,9</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in range(0,10):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&gt;=4 and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&lt;=6:</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continue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else: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grpSp>
      <p:sp>
        <p:nvSpPr>
          <p:cNvPr id="4" name="TextBox 5">
            <a:extLst>
              <a:ext uri="{FF2B5EF4-FFF2-40B4-BE49-F238E27FC236}">
                <a16:creationId xmlns:a16="http://schemas.microsoft.com/office/drawing/2014/main" id="{C473AA2F-C6EB-5BB7-83C5-F10E9F0A5BBA}"/>
              </a:ext>
            </a:extLst>
          </p:cNvPr>
          <p:cNvSpPr txBox="1">
            <a:spLocks noChangeArrowheads="1"/>
          </p:cNvSpPr>
          <p:nvPr>
            <p:custDataLst>
              <p:tags r:id="rId4"/>
            </p:custDataLst>
          </p:nvPr>
        </p:nvSpPr>
        <p:spPr bwMode="auto">
          <a:xfrm>
            <a:off x="1581836" y="1762123"/>
            <a:ext cx="3547872"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(1)continue</a:t>
            </a:r>
            <a:r>
              <a:rPr kumimoji="0" lang="zh-CN" altLang="en-US" sz="1800" dirty="0">
                <a:solidFill>
                  <a:srgbClr val="000000"/>
                </a:solidFill>
                <a:latin typeface="微软雅黑" panose="020B0503020204020204" pitchFamily="34" charset="-122"/>
                <a:ea typeface="微软雅黑" panose="020B0503020204020204" pitchFamily="34" charset="-122"/>
              </a:rPr>
              <a:t>跳出当前本次循</a:t>
            </a:r>
            <a:r>
              <a:rPr kumimoji="0" lang="en-US" altLang="zh-CN" sz="1800" dirty="0">
                <a:solidFill>
                  <a:srgbClr val="000000"/>
                </a:solidFill>
                <a:latin typeface="微软雅黑" panose="020B0503020204020204" pitchFamily="34" charset="-122"/>
                <a:ea typeface="微软雅黑" panose="020B0503020204020204" pitchFamily="34" charset="-122"/>
              </a:rPr>
              <a:t>(2)break</a:t>
            </a:r>
            <a:r>
              <a:rPr kumimoji="0" lang="zh-CN" altLang="en-US" sz="1800" dirty="0">
                <a:solidFill>
                  <a:srgbClr val="000000"/>
                </a:solidFill>
                <a:latin typeface="微软雅黑" panose="020B0503020204020204" pitchFamily="34" charset="-122"/>
                <a:ea typeface="微软雅黑" panose="020B0503020204020204" pitchFamily="34" charset="-122"/>
              </a:rPr>
              <a:t>跳出当前整个循环</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AB2284AF-65C9-1028-9F54-B58013356763}"/>
              </a:ext>
            </a:extLst>
          </p:cNvPr>
          <p:cNvGrpSpPr/>
          <p:nvPr/>
        </p:nvGrpSpPr>
        <p:grpSpPr>
          <a:xfrm>
            <a:off x="6512552" y="2896370"/>
            <a:ext cx="6081230" cy="3250980"/>
            <a:chOff x="1972732" y="2774837"/>
            <a:chExt cx="6565462" cy="2095373"/>
          </a:xfrm>
        </p:grpSpPr>
        <p:sp>
          <p:nvSpPr>
            <p:cNvPr id="10" name="矩形 9">
              <a:extLst>
                <a:ext uri="{FF2B5EF4-FFF2-40B4-BE49-F238E27FC236}">
                  <a16:creationId xmlns:a16="http://schemas.microsoft.com/office/drawing/2014/main" id="{4304185C-437B-CB43-26C8-DB228A2D5F35}"/>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13E188AE-DF51-61BC-9BE1-13A3DB9C0F2C}"/>
                </a:ext>
              </a:extLst>
            </p:cNvPr>
            <p:cNvSpPr txBox="1"/>
            <p:nvPr/>
          </p:nvSpPr>
          <p:spPr>
            <a:xfrm>
              <a:off x="2158926" y="2912978"/>
              <a:ext cx="6379268" cy="1902604"/>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案例二</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使用循环语句，从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0~10</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中实现</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输出：</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0,1,2,3,4,5,6,7</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in range(0,11):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&gt;7:</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break</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else: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grpSp>
    </p:spTree>
    <p:extLst>
      <p:ext uri="{BB962C8B-B14F-4D97-AF65-F5344CB8AC3E}">
        <p14:creationId xmlns:p14="http://schemas.microsoft.com/office/powerpoint/2010/main" val="2157414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685351"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循环结构的嵌套</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grpSp>
        <p:nvGrpSpPr>
          <p:cNvPr id="8" name="组合 7">
            <a:extLst>
              <a:ext uri="{FF2B5EF4-FFF2-40B4-BE49-F238E27FC236}">
                <a16:creationId xmlns:a16="http://schemas.microsoft.com/office/drawing/2014/main" id="{AB2284AF-65C9-1028-9F54-B58013356763}"/>
              </a:ext>
            </a:extLst>
          </p:cNvPr>
          <p:cNvGrpSpPr/>
          <p:nvPr/>
        </p:nvGrpSpPr>
        <p:grpSpPr>
          <a:xfrm>
            <a:off x="835298" y="4329536"/>
            <a:ext cx="4421000" cy="2235052"/>
            <a:chOff x="2039893" y="2900907"/>
            <a:chExt cx="6498301" cy="1440571"/>
          </a:xfrm>
        </p:grpSpPr>
        <p:sp>
          <p:nvSpPr>
            <p:cNvPr id="10" name="矩形 9">
              <a:extLst>
                <a:ext uri="{FF2B5EF4-FFF2-40B4-BE49-F238E27FC236}">
                  <a16:creationId xmlns:a16="http://schemas.microsoft.com/office/drawing/2014/main" id="{4304185C-437B-CB43-26C8-DB228A2D5F35}"/>
                </a:ext>
              </a:extLst>
            </p:cNvPr>
            <p:cNvSpPr/>
            <p:nvPr/>
          </p:nvSpPr>
          <p:spPr bwMode="auto">
            <a:xfrm>
              <a:off x="2039893" y="2900907"/>
              <a:ext cx="4842936" cy="1440571"/>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3" name="文本框 12">
              <a:extLst>
                <a:ext uri="{FF2B5EF4-FFF2-40B4-BE49-F238E27FC236}">
                  <a16:creationId xmlns:a16="http://schemas.microsoft.com/office/drawing/2014/main" id="{13E188AE-DF51-61BC-9BE1-13A3DB9C0F2C}"/>
                </a:ext>
              </a:extLst>
            </p:cNvPr>
            <p:cNvSpPr txBox="1"/>
            <p:nvPr/>
          </p:nvSpPr>
          <p:spPr>
            <a:xfrm>
              <a:off x="2158926" y="2912978"/>
              <a:ext cx="6379268" cy="1366997"/>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方法一：</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循环实现</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in range(1,6):</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for j in range(1,6):</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i,j</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),end='\t’)</a:t>
              </a:r>
            </a:p>
            <a:p>
              <a:pPr algn="l">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p>
          </p:txBody>
        </p:sp>
      </p:grpSp>
      <p:grpSp>
        <p:nvGrpSpPr>
          <p:cNvPr id="9" name="组合 8">
            <a:extLst>
              <a:ext uri="{FF2B5EF4-FFF2-40B4-BE49-F238E27FC236}">
                <a16:creationId xmlns:a16="http://schemas.microsoft.com/office/drawing/2014/main" id="{CC9934D9-7E6C-E546-6F51-89CE20738511}"/>
              </a:ext>
            </a:extLst>
          </p:cNvPr>
          <p:cNvGrpSpPr/>
          <p:nvPr/>
        </p:nvGrpSpPr>
        <p:grpSpPr>
          <a:xfrm>
            <a:off x="566928" y="1927612"/>
            <a:ext cx="4689370" cy="2093052"/>
            <a:chOff x="1787821" y="3027242"/>
            <a:chExt cx="4689370" cy="2093052"/>
          </a:xfrm>
        </p:grpSpPr>
        <p:sp>
          <p:nvSpPr>
            <p:cNvPr id="11" name="文本框 10">
              <a:extLst>
                <a:ext uri="{FF2B5EF4-FFF2-40B4-BE49-F238E27FC236}">
                  <a16:creationId xmlns:a16="http://schemas.microsoft.com/office/drawing/2014/main" id="{5235B8AE-D59A-149A-7A36-2D540E1E4CA2}"/>
                </a:ext>
              </a:extLst>
            </p:cNvPr>
            <p:cNvSpPr txBox="1"/>
            <p:nvPr/>
          </p:nvSpPr>
          <p:spPr>
            <a:xfrm>
              <a:off x="1836130" y="3027242"/>
              <a:ext cx="4120533" cy="458909"/>
            </a:xfrm>
            <a:prstGeom prst="rect">
              <a:avLst/>
            </a:prstGeom>
            <a:noFill/>
          </p:spPr>
          <p:txBody>
            <a:bodyPr wrap="square">
              <a:spAutoFit/>
            </a:bodyPr>
            <a:lstStyle/>
            <a:p>
              <a:pPr algn="l">
                <a:lnSpc>
                  <a:spcPct val="150000"/>
                </a:lnSpc>
              </a:pP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案例一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输出如下图所示的数对：</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B7265964-41B8-4427-C172-D96EFBDAE9A3}"/>
                </a:ext>
              </a:extLst>
            </p:cNvPr>
            <p:cNvPicPr>
              <a:picLocks noChangeAspect="1"/>
            </p:cNvPicPr>
            <p:nvPr/>
          </p:nvPicPr>
          <p:blipFill rotWithShape="1">
            <a:blip r:embed="rId6"/>
            <a:srcRect t="5911" b="10257"/>
            <a:stretch/>
          </p:blipFill>
          <p:spPr bwMode="auto">
            <a:xfrm>
              <a:off x="1787821" y="3762870"/>
              <a:ext cx="4689370" cy="1357424"/>
            </a:xfrm>
            <a:prstGeom prst="rect">
              <a:avLst/>
            </a:prstGeom>
            <a:ln>
              <a:noFill/>
            </a:ln>
            <a:extLst>
              <a:ext uri="{53640926-AAD7-44D8-BBD7-CCE9431645EC}">
                <a14:shadowObscured xmlns:a14="http://schemas.microsoft.com/office/drawing/2010/main"/>
              </a:ext>
            </a:extLst>
          </p:spPr>
        </p:pic>
      </p:grpSp>
      <p:grpSp>
        <p:nvGrpSpPr>
          <p:cNvPr id="14" name="组合 13">
            <a:extLst>
              <a:ext uri="{FF2B5EF4-FFF2-40B4-BE49-F238E27FC236}">
                <a16:creationId xmlns:a16="http://schemas.microsoft.com/office/drawing/2014/main" id="{1318FC82-5842-C0B2-4AA6-DEEEFC0C7462}"/>
              </a:ext>
            </a:extLst>
          </p:cNvPr>
          <p:cNvGrpSpPr/>
          <p:nvPr/>
        </p:nvGrpSpPr>
        <p:grpSpPr>
          <a:xfrm>
            <a:off x="6096000" y="2139130"/>
            <a:ext cx="4421000" cy="6532132"/>
            <a:chOff x="2039893" y="2900907"/>
            <a:chExt cx="6498301" cy="2450282"/>
          </a:xfrm>
        </p:grpSpPr>
        <p:sp>
          <p:nvSpPr>
            <p:cNvPr id="15" name="矩形 14">
              <a:extLst>
                <a:ext uri="{FF2B5EF4-FFF2-40B4-BE49-F238E27FC236}">
                  <a16:creationId xmlns:a16="http://schemas.microsoft.com/office/drawing/2014/main" id="{5A2EDA8C-E347-461B-801A-E68230FBD777}"/>
                </a:ext>
              </a:extLst>
            </p:cNvPr>
            <p:cNvSpPr/>
            <p:nvPr/>
          </p:nvSpPr>
          <p:spPr bwMode="auto">
            <a:xfrm>
              <a:off x="2039893" y="2900907"/>
              <a:ext cx="4842936" cy="1440571"/>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6" name="文本框 15">
              <a:extLst>
                <a:ext uri="{FF2B5EF4-FFF2-40B4-BE49-F238E27FC236}">
                  <a16:creationId xmlns:a16="http://schemas.microsoft.com/office/drawing/2014/main" id="{539D1ECA-21CA-4DA1-1061-1D4913AAF4F3}"/>
                </a:ext>
              </a:extLst>
            </p:cNvPr>
            <p:cNvSpPr txBox="1"/>
            <p:nvPr/>
          </p:nvSpPr>
          <p:spPr>
            <a:xfrm>
              <a:off x="2158926" y="2912978"/>
              <a:ext cx="6379268" cy="2438211"/>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方法二：</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while</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循环实现</a:t>
              </a:r>
            </a:p>
            <a:p>
              <a:pPr algn="l">
                <a:lnSpc>
                  <a:spcPct val="150000"/>
                </a:lnSpc>
              </a:pP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while(</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&lt;6):</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j=1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while(j&lt;6):</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i,j</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),end="\t")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j+=1;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p:txBody>
        </p:sp>
      </p:grpSp>
    </p:spTree>
    <p:extLst>
      <p:ext uri="{BB962C8B-B14F-4D97-AF65-F5344CB8AC3E}">
        <p14:creationId xmlns:p14="http://schemas.microsoft.com/office/powerpoint/2010/main" val="1954429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8B9885E-F497-025D-CA33-A8DE63DBD2C0}"/>
              </a:ext>
            </a:extLst>
          </p:cNvPr>
          <p:cNvPicPr>
            <a:picLocks noChangeAspect="1"/>
          </p:cNvPicPr>
          <p:nvPr/>
        </p:nvPicPr>
        <p:blipFill>
          <a:blip r:embed="rId6"/>
          <a:stretch>
            <a:fillRect/>
          </a:stretch>
        </p:blipFill>
        <p:spPr>
          <a:xfrm>
            <a:off x="744728" y="3523675"/>
            <a:ext cx="8427530" cy="2364841"/>
          </a:xfrm>
          <a:prstGeom prst="rect">
            <a:avLst/>
          </a:prstGeom>
        </p:spPr>
      </p:pic>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685351"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循环结构的嵌套</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任务5 </a:t>
            </a:r>
            <a:r>
              <a:rPr lang="zh-CN" altLang="en-US" dirty="0"/>
              <a:t> 循环语句</a:t>
            </a:r>
            <a:endParaRPr lang="en-US" altLang="zh-CN" dirty="0"/>
          </a:p>
        </p:txBody>
      </p:sp>
      <p:sp>
        <p:nvSpPr>
          <p:cNvPr id="11" name="文本框 10">
            <a:extLst>
              <a:ext uri="{FF2B5EF4-FFF2-40B4-BE49-F238E27FC236}">
                <a16:creationId xmlns:a16="http://schemas.microsoft.com/office/drawing/2014/main" id="{5235B8AE-D59A-149A-7A36-2D540E1E4CA2}"/>
              </a:ext>
            </a:extLst>
          </p:cNvPr>
          <p:cNvSpPr txBox="1"/>
          <p:nvPr/>
        </p:nvSpPr>
        <p:spPr>
          <a:xfrm>
            <a:off x="566928" y="2036210"/>
            <a:ext cx="5061663" cy="458908"/>
          </a:xfrm>
          <a:prstGeom prst="rect">
            <a:avLst/>
          </a:prstGeom>
          <a:noFill/>
        </p:spPr>
        <p:txBody>
          <a:bodyPr wrap="square">
            <a:spAutoFit/>
          </a:bodyPr>
          <a:lstStyle/>
          <a:p>
            <a:pPr algn="l">
              <a:lnSpc>
                <a:spcPct val="150000"/>
              </a:lnSpc>
            </a:pP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案例二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编写程序实现如下所示的</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9*9</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乘法表</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4" name="组合 13">
            <a:extLst>
              <a:ext uri="{FF2B5EF4-FFF2-40B4-BE49-F238E27FC236}">
                <a16:creationId xmlns:a16="http://schemas.microsoft.com/office/drawing/2014/main" id="{1318FC82-5842-C0B2-4AA6-DEEEFC0C7462}"/>
              </a:ext>
            </a:extLst>
          </p:cNvPr>
          <p:cNvGrpSpPr/>
          <p:nvPr/>
        </p:nvGrpSpPr>
        <p:grpSpPr>
          <a:xfrm>
            <a:off x="5998972" y="2100485"/>
            <a:ext cx="5926328" cy="2657029"/>
            <a:chOff x="2039893" y="2900907"/>
            <a:chExt cx="8710940" cy="1228095"/>
          </a:xfrm>
        </p:grpSpPr>
        <p:sp>
          <p:nvSpPr>
            <p:cNvPr id="15" name="矩形 14">
              <a:extLst>
                <a:ext uri="{FF2B5EF4-FFF2-40B4-BE49-F238E27FC236}">
                  <a16:creationId xmlns:a16="http://schemas.microsoft.com/office/drawing/2014/main" id="{5A2EDA8C-E347-461B-801A-E68230FBD777}"/>
                </a:ext>
              </a:extLst>
            </p:cNvPr>
            <p:cNvSpPr/>
            <p:nvPr/>
          </p:nvSpPr>
          <p:spPr bwMode="auto">
            <a:xfrm>
              <a:off x="2039893" y="2900907"/>
              <a:ext cx="8449597" cy="1228095"/>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6" name="文本框 15">
              <a:extLst>
                <a:ext uri="{FF2B5EF4-FFF2-40B4-BE49-F238E27FC236}">
                  <a16:creationId xmlns:a16="http://schemas.microsoft.com/office/drawing/2014/main" id="{539D1ECA-21CA-4DA1-1061-1D4913AAF4F3}"/>
                </a:ext>
              </a:extLst>
            </p:cNvPr>
            <p:cNvSpPr txBox="1"/>
            <p:nvPr/>
          </p:nvSpPr>
          <p:spPr>
            <a:xfrm>
              <a:off x="2039893" y="2936879"/>
              <a:ext cx="8710940" cy="1172340"/>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方法一：</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循环实现</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in range(1,10):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for j in range(1,10):</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if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&gt;=j:</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print(‘{}*{}={}’.format(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j,i,j</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),end=‘\t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p>
          </p:txBody>
        </p:sp>
      </p:grpSp>
    </p:spTree>
    <p:extLst>
      <p:ext uri="{BB962C8B-B14F-4D97-AF65-F5344CB8AC3E}">
        <p14:creationId xmlns:p14="http://schemas.microsoft.com/office/powerpoint/2010/main" val="15081009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23783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函数</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84151"/>
            <a:ext cx="10605711" cy="253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函数是对重复代码的代替，他能够将重复执行的步骤封装起来，每次使用定义函数进行调用即可执行函数内涵的代码，从而实现使用调用函数即可等价执行重复代码，减少代码的书写提高代码的利用率。</a:t>
            </a:r>
            <a:endParaRPr kumimoji="0" lang="en-US" altLang="zh-CN" sz="18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Python</a:t>
            </a:r>
            <a:r>
              <a:rPr kumimoji="0" lang="zh-CN" altLang="en-US" sz="1800" dirty="0">
                <a:solidFill>
                  <a:srgbClr val="000000"/>
                </a:solidFill>
                <a:latin typeface="微软雅黑" panose="020B0503020204020204" pitchFamily="34" charset="-122"/>
                <a:ea typeface="微软雅黑" panose="020B0503020204020204" pitchFamily="34" charset="-122"/>
              </a:rPr>
              <a:t>的函数根据有无参数或返回值可以将函数分为</a:t>
            </a:r>
            <a:r>
              <a:rPr kumimoji="0" lang="en-US" altLang="zh-CN" sz="1800" dirty="0">
                <a:solidFill>
                  <a:srgbClr val="000000"/>
                </a:solidFill>
                <a:latin typeface="微软雅黑" panose="020B0503020204020204" pitchFamily="34" charset="-122"/>
                <a:ea typeface="微软雅黑" panose="020B0503020204020204" pitchFamily="34" charset="-122"/>
              </a:rPr>
              <a:t>4</a:t>
            </a:r>
            <a:r>
              <a:rPr kumimoji="0" lang="zh-CN" altLang="en-US" sz="1800" dirty="0">
                <a:solidFill>
                  <a:srgbClr val="000000"/>
                </a:solidFill>
                <a:latin typeface="微软雅黑" panose="020B0503020204020204" pitchFamily="34" charset="-122"/>
                <a:ea typeface="微软雅黑" panose="020B0503020204020204" pitchFamily="34" charset="-122"/>
              </a:rPr>
              <a:t>种：（</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）无参数无返回值的函数（</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）有参数无返回值的函数（</a:t>
            </a:r>
            <a:r>
              <a:rPr kumimoji="0" lang="en-US" altLang="zh-CN" sz="1800" dirty="0">
                <a:solidFill>
                  <a:srgbClr val="000000"/>
                </a:solidFill>
                <a:latin typeface="微软雅黑" panose="020B0503020204020204" pitchFamily="34" charset="-122"/>
                <a:ea typeface="微软雅黑" panose="020B0503020204020204" pitchFamily="34" charset="-122"/>
              </a:rPr>
              <a:t>3</a:t>
            </a:r>
            <a:r>
              <a:rPr kumimoji="0" lang="zh-CN" altLang="en-US" sz="1800" dirty="0">
                <a:solidFill>
                  <a:srgbClr val="000000"/>
                </a:solidFill>
                <a:latin typeface="微软雅黑" panose="020B0503020204020204" pitchFamily="34" charset="-122"/>
                <a:ea typeface="微软雅黑" panose="020B0503020204020204" pitchFamily="34" charset="-122"/>
              </a:rPr>
              <a:t>）无参数有的返回值（</a:t>
            </a:r>
            <a:r>
              <a:rPr kumimoji="0" lang="en-US" altLang="zh-CN" sz="1800" dirty="0">
                <a:solidFill>
                  <a:srgbClr val="000000"/>
                </a:solidFill>
                <a:latin typeface="微软雅黑" panose="020B0503020204020204" pitchFamily="34" charset="-122"/>
                <a:ea typeface="微软雅黑" panose="020B0503020204020204" pitchFamily="34" charset="-122"/>
              </a:rPr>
              <a:t>4</a:t>
            </a:r>
            <a:r>
              <a:rPr kumimoji="0" lang="zh-CN" altLang="en-US" sz="1800" dirty="0">
                <a:solidFill>
                  <a:srgbClr val="000000"/>
                </a:solidFill>
                <a:latin typeface="微软雅黑" panose="020B0503020204020204" pitchFamily="34" charset="-122"/>
                <a:ea typeface="微软雅黑" panose="020B0503020204020204" pitchFamily="34" charset="-122"/>
              </a:rPr>
              <a:t>）有参数有的返回值。</a:t>
            </a:r>
          </a:p>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注：</a:t>
            </a:r>
            <a:r>
              <a:rPr kumimoji="0" lang="en-US" altLang="zh-CN" sz="1800" dirty="0">
                <a:solidFill>
                  <a:srgbClr val="000000"/>
                </a:solidFill>
                <a:latin typeface="微软雅黑" panose="020B0503020204020204" pitchFamily="34" charset="-122"/>
                <a:ea typeface="微软雅黑" panose="020B0503020204020204" pitchFamily="34" charset="-122"/>
              </a:rPr>
              <a:t>Python</a:t>
            </a:r>
            <a:r>
              <a:rPr kumimoji="0" lang="zh-CN" altLang="en-US" sz="1800" dirty="0">
                <a:solidFill>
                  <a:srgbClr val="000000"/>
                </a:solidFill>
                <a:latin typeface="微软雅黑" panose="020B0503020204020204" pitchFamily="34" charset="-122"/>
                <a:ea typeface="微软雅黑" panose="020B0503020204020204" pitchFamily="34" charset="-122"/>
              </a:rPr>
              <a:t>中的函数一定要先定义再调用进行使用，同时，定义代码要在调用代码之前。</a:t>
            </a:r>
          </a:p>
          <a:p>
            <a:pPr marL="78105" indent="0" eaLnBrk="1" hangingPunct="1">
              <a:lnSpc>
                <a:spcPct val="150000"/>
              </a:lnSpc>
              <a:spcBef>
                <a:spcPct val="0"/>
              </a:spcBef>
              <a:buClr>
                <a:schemeClr val="tx2"/>
              </a:buClr>
              <a:buNone/>
            </a:pP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4175812" y="4922011"/>
            <a:ext cx="2621176" cy="966505"/>
            <a:chOff x="1972732" y="2774837"/>
            <a:chExt cx="5180909" cy="209537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911260"/>
              <a:ext cx="5023672" cy="1895705"/>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while(</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判断条件</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代码块</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p:txBody>
        </p:sp>
      </p:grpSp>
    </p:spTree>
    <p:extLst>
      <p:ext uri="{BB962C8B-B14F-4D97-AF65-F5344CB8AC3E}">
        <p14:creationId xmlns:p14="http://schemas.microsoft.com/office/powerpoint/2010/main" val="13463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知识框架</a:t>
            </a:r>
          </a:p>
        </p:txBody>
      </p:sp>
      <p:pic>
        <p:nvPicPr>
          <p:cNvPr id="2" name="图片 1">
            <a:extLst>
              <a:ext uri="{FF2B5EF4-FFF2-40B4-BE49-F238E27FC236}">
                <a16:creationId xmlns:a16="http://schemas.microsoft.com/office/drawing/2014/main" id="{26DFBF34-F556-D1A4-53BA-81A3C4EAEC71}"/>
              </a:ext>
            </a:extLst>
          </p:cNvPr>
          <p:cNvPicPr>
            <a:picLocks noChangeAspect="1"/>
          </p:cNvPicPr>
          <p:nvPr/>
        </p:nvPicPr>
        <p:blipFill>
          <a:blip r:embed="rId3" cstate="print">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2323750" y="1495388"/>
            <a:ext cx="8095565" cy="4260519"/>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无参数无返回值的函数</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84151"/>
            <a:ext cx="10605711" cy="128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       对于不同用户要使用完全相同的功能，并且功能中包括的实现步骤较多时，为了避免为每个用户都要重写一遍重复的实现步骤，可以将这些重复的步骤定义函数进行封装，后续每次使用直接使用定义好函数即可使用内部封装的实现步骤。定义无参数无返回值的函数，其结构如下：</a:t>
            </a: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1986306" y="3300692"/>
            <a:ext cx="5374588" cy="1030008"/>
            <a:chOff x="1972732" y="2774837"/>
            <a:chExt cx="5180909" cy="209537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911260"/>
              <a:ext cx="5023672" cy="994248"/>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函数名</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函数体</a:t>
              </a:r>
            </a:p>
          </p:txBody>
        </p:sp>
      </p:grpSp>
      <p:sp>
        <p:nvSpPr>
          <p:cNvPr id="4" name="TextBox 5">
            <a:extLst>
              <a:ext uri="{FF2B5EF4-FFF2-40B4-BE49-F238E27FC236}">
                <a16:creationId xmlns:a16="http://schemas.microsoft.com/office/drawing/2014/main" id="{6834E2E9-9140-766C-2194-A1D1FE38038C}"/>
              </a:ext>
            </a:extLst>
          </p:cNvPr>
          <p:cNvSpPr txBox="1">
            <a:spLocks noChangeArrowheads="1"/>
          </p:cNvSpPr>
          <p:nvPr>
            <p:custDataLst>
              <p:tags r:id="rId5"/>
            </p:custDataLst>
          </p:nvPr>
        </p:nvSpPr>
        <p:spPr bwMode="auto">
          <a:xfrm>
            <a:off x="725863" y="4433124"/>
            <a:ext cx="10605711" cy="128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其中，</a:t>
            </a:r>
            <a:r>
              <a:rPr kumimoji="0" lang="en-US" altLang="zh-CN" sz="1800" dirty="0">
                <a:solidFill>
                  <a:srgbClr val="000000"/>
                </a:solidFill>
                <a:latin typeface="微软雅黑" panose="020B0503020204020204" pitchFamily="34" charset="-122"/>
                <a:ea typeface="微软雅黑" panose="020B0503020204020204" pitchFamily="34" charset="-122"/>
              </a:rPr>
              <a:t>def </a:t>
            </a:r>
            <a:r>
              <a:rPr kumimoji="0" lang="zh-CN" altLang="en-US" sz="1800" dirty="0">
                <a:solidFill>
                  <a:srgbClr val="000000"/>
                </a:solidFill>
                <a:latin typeface="微软雅黑" panose="020B0503020204020204" pitchFamily="34" charset="-122"/>
                <a:ea typeface="微软雅黑" panose="020B0503020204020204" pitchFamily="34" charset="-122"/>
              </a:rPr>
              <a:t>是关键字用来定义函数使用，只限于在定义阶段使用，定义好了再调用的时候则不使用</a:t>
            </a:r>
            <a:r>
              <a:rPr kumimoji="0" lang="en-US" altLang="zh-CN" sz="1800" dirty="0">
                <a:solidFill>
                  <a:srgbClr val="000000"/>
                </a:solidFill>
                <a:latin typeface="微软雅黑" panose="020B0503020204020204" pitchFamily="34" charset="-122"/>
                <a:ea typeface="微软雅黑" panose="020B0503020204020204" pitchFamily="34" charset="-122"/>
              </a:rPr>
              <a:t>def</a:t>
            </a:r>
            <a:r>
              <a:rPr kumimoji="0" lang="zh-CN" altLang="en-US" sz="1800" dirty="0">
                <a:solidFill>
                  <a:srgbClr val="000000"/>
                </a:solidFill>
                <a:latin typeface="微软雅黑" panose="020B0503020204020204" pitchFamily="34" charset="-122"/>
                <a:ea typeface="微软雅黑" panose="020B0503020204020204" pitchFamily="34" charset="-122"/>
              </a:rPr>
              <a:t>。每个函数都要有具体的名字，函数名的命名遵循标识符的命名规则，在定义完的函数名之后的行末要有冒号结尾；在函数体中是实现该功能的步骤所对应的代码实现。</a:t>
            </a:r>
          </a:p>
        </p:txBody>
      </p:sp>
    </p:spTree>
    <p:extLst>
      <p:ext uri="{BB962C8B-B14F-4D97-AF65-F5344CB8AC3E}">
        <p14:creationId xmlns:p14="http://schemas.microsoft.com/office/powerpoint/2010/main" val="21586798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455605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无参数无返回值的函数</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grpSp>
        <p:nvGrpSpPr>
          <p:cNvPr id="8" name="组合 7">
            <a:extLst>
              <a:ext uri="{FF2B5EF4-FFF2-40B4-BE49-F238E27FC236}">
                <a16:creationId xmlns:a16="http://schemas.microsoft.com/office/drawing/2014/main" id="{EE6F721F-1CBF-B518-FFA3-6FE5641B589C}"/>
              </a:ext>
            </a:extLst>
          </p:cNvPr>
          <p:cNvGrpSpPr/>
          <p:nvPr/>
        </p:nvGrpSpPr>
        <p:grpSpPr>
          <a:xfrm>
            <a:off x="437773" y="1838321"/>
            <a:ext cx="4556055" cy="4613894"/>
            <a:chOff x="1852704" y="2836784"/>
            <a:chExt cx="5631754" cy="2447093"/>
          </a:xfrm>
        </p:grpSpPr>
        <p:sp>
          <p:nvSpPr>
            <p:cNvPr id="9" name="矩形 8">
              <a:extLst>
                <a:ext uri="{FF2B5EF4-FFF2-40B4-BE49-F238E27FC236}">
                  <a16:creationId xmlns:a16="http://schemas.microsoft.com/office/drawing/2014/main" id="{4A2E1A86-1095-2353-1CA7-4EBE652A918D}"/>
                </a:ext>
              </a:extLst>
            </p:cNvPr>
            <p:cNvSpPr/>
            <p:nvPr/>
          </p:nvSpPr>
          <p:spPr bwMode="auto">
            <a:xfrm>
              <a:off x="1852704" y="2836784"/>
              <a:ext cx="4842936" cy="241982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0" name="文本框 9">
              <a:extLst>
                <a:ext uri="{FF2B5EF4-FFF2-40B4-BE49-F238E27FC236}">
                  <a16:creationId xmlns:a16="http://schemas.microsoft.com/office/drawing/2014/main" id="{7C4A5276-8438-FE4D-77DE-6BFF921D23D1}"/>
                </a:ext>
              </a:extLst>
            </p:cNvPr>
            <p:cNvSpPr txBox="1"/>
            <p:nvPr/>
          </p:nvSpPr>
          <p:spPr>
            <a:xfrm>
              <a:off x="1911724" y="2836785"/>
              <a:ext cx="5572734" cy="2447092"/>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定义查询导航函数</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欢迎致电****</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话费及积分查询请按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密码服务请按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流量查询请按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3")</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归属地查询请按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4")</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语音提示已结束</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先定义再使用</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grpSp>
      <p:sp>
        <p:nvSpPr>
          <p:cNvPr id="14" name="文本框 13">
            <a:extLst>
              <a:ext uri="{FF2B5EF4-FFF2-40B4-BE49-F238E27FC236}">
                <a16:creationId xmlns:a16="http://schemas.microsoft.com/office/drawing/2014/main" id="{54F6F97B-0260-0E72-4DE7-3A9E8FC8EAED}"/>
              </a:ext>
            </a:extLst>
          </p:cNvPr>
          <p:cNvSpPr txBox="1"/>
          <p:nvPr/>
        </p:nvSpPr>
        <p:spPr>
          <a:xfrm>
            <a:off x="5041575" y="2139095"/>
            <a:ext cx="6096000" cy="1289905"/>
          </a:xfrm>
          <a:prstGeom prst="rect">
            <a:avLst/>
          </a:prstGeom>
          <a:noFill/>
        </p:spPr>
        <p:txBody>
          <a:bodyPr wrap="square">
            <a:spAutoFit/>
          </a:bodyPr>
          <a:lstStyle/>
          <a:p>
            <a:pPr algn="l">
              <a:lnSpc>
                <a:spcPct val="150000"/>
              </a:lnSpc>
            </a:pP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注：对于定义好的无参数无返回值函数，只有在调用才能将函数体中的实现步骤逐一执行。而对于无参数无返回值的函数的调用，直接使用函数名和圆括号。</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605763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有参数无返回值的函数</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84151"/>
            <a:ext cx="11212136"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       对于不同用户彼此使用的功能类似，功能只有局部存在不同。对于这种功能可以使用有参数无返回值的函数进行封装，用参数传入局部要修改的部分，从而实现为不同用户提供类似功能的目的。其结构如下：</a:t>
            </a: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2202206" y="3021687"/>
            <a:ext cx="5374588" cy="1030008"/>
            <a:chOff x="1972732" y="2774837"/>
            <a:chExt cx="5180909" cy="2095373"/>
          </a:xfrm>
        </p:grpSpPr>
        <p:sp>
          <p:nvSpPr>
            <p:cNvPr id="7" name="矩形 6">
              <a:extLst>
                <a:ext uri="{FF2B5EF4-FFF2-40B4-BE49-F238E27FC236}">
                  <a16:creationId xmlns:a16="http://schemas.microsoft.com/office/drawing/2014/main" id="{FC9DA9A1-1AE2-D978-3E0A-CE73A470935B}"/>
                </a:ext>
              </a:extLst>
            </p:cNvPr>
            <p:cNvSpPr/>
            <p:nvPr/>
          </p:nvSpPr>
          <p:spPr bwMode="auto">
            <a:xfrm>
              <a:off x="1972732" y="2774837"/>
              <a:ext cx="4842936" cy="209537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2129969" y="2911261"/>
              <a:ext cx="5023672" cy="1778830"/>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函数名</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 ,…,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n) :</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函数体</a:t>
              </a:r>
            </a:p>
          </p:txBody>
        </p:sp>
      </p:grpSp>
      <p:sp>
        <p:nvSpPr>
          <p:cNvPr id="4" name="TextBox 5">
            <a:extLst>
              <a:ext uri="{FF2B5EF4-FFF2-40B4-BE49-F238E27FC236}">
                <a16:creationId xmlns:a16="http://schemas.microsoft.com/office/drawing/2014/main" id="{6834E2E9-9140-766C-2194-A1D1FE38038C}"/>
              </a:ext>
            </a:extLst>
          </p:cNvPr>
          <p:cNvSpPr txBox="1">
            <a:spLocks noChangeArrowheads="1"/>
          </p:cNvSpPr>
          <p:nvPr>
            <p:custDataLst>
              <p:tags r:id="rId5"/>
            </p:custDataLst>
          </p:nvPr>
        </p:nvSpPr>
        <p:spPr bwMode="auto">
          <a:xfrm>
            <a:off x="725863" y="4433124"/>
            <a:ext cx="10605711"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1800" dirty="0">
                <a:solidFill>
                  <a:srgbClr val="000000"/>
                </a:solidFill>
                <a:latin typeface="微软雅黑" panose="020B0503020204020204" pitchFamily="34" charset="-122"/>
                <a:ea typeface="微软雅黑" panose="020B0503020204020204" pitchFamily="34" charset="-122"/>
              </a:rPr>
              <a:t>        </a:t>
            </a:r>
            <a:r>
              <a:rPr kumimoji="0" lang="zh-CN" altLang="en-US" sz="1800" dirty="0">
                <a:solidFill>
                  <a:srgbClr val="000000"/>
                </a:solidFill>
                <a:latin typeface="微软雅黑" panose="020B0503020204020204" pitchFamily="34" charset="-122"/>
                <a:ea typeface="微软雅黑" panose="020B0503020204020204" pitchFamily="34" charset="-122"/>
              </a:rPr>
              <a:t>其中，</a:t>
            </a:r>
            <a:r>
              <a:rPr kumimoji="0" lang="en-US" altLang="zh-CN" sz="1800" dirty="0">
                <a:solidFill>
                  <a:srgbClr val="000000"/>
                </a:solidFill>
                <a:latin typeface="微软雅黑" panose="020B0503020204020204" pitchFamily="34" charset="-122"/>
                <a:ea typeface="微软雅黑" panose="020B0503020204020204" pitchFamily="34" charset="-122"/>
              </a:rPr>
              <a:t>def </a:t>
            </a:r>
            <a:r>
              <a:rPr kumimoji="0" lang="zh-CN" altLang="en-US" sz="1800" dirty="0">
                <a:solidFill>
                  <a:srgbClr val="000000"/>
                </a:solidFill>
                <a:latin typeface="微软雅黑" panose="020B0503020204020204" pitchFamily="34" charset="-122"/>
                <a:ea typeface="微软雅黑" panose="020B0503020204020204" pitchFamily="34" charset="-122"/>
              </a:rPr>
              <a:t>是关键字用来定义函数使用，只限于在定义阶段使用，定义好了再调用的时候则不使用</a:t>
            </a:r>
            <a:r>
              <a:rPr kumimoji="0" lang="en-US" altLang="zh-CN" sz="1800" dirty="0">
                <a:solidFill>
                  <a:srgbClr val="000000"/>
                </a:solidFill>
                <a:latin typeface="微软雅黑" panose="020B0503020204020204" pitchFamily="34" charset="-122"/>
                <a:ea typeface="微软雅黑" panose="020B0503020204020204" pitchFamily="34" charset="-122"/>
              </a:rPr>
              <a:t>def</a:t>
            </a:r>
            <a:r>
              <a:rPr kumimoji="0" lang="zh-CN" altLang="en-US" sz="1800" dirty="0">
                <a:solidFill>
                  <a:srgbClr val="000000"/>
                </a:solidFill>
                <a:latin typeface="微软雅黑" panose="020B0503020204020204" pitchFamily="34" charset="-122"/>
                <a:ea typeface="微软雅黑" panose="020B0503020204020204" pitchFamily="34" charset="-122"/>
              </a:rPr>
              <a:t>；每个函数都要有具体的名字，函数名的命名遵循标识符的命名规则；在函数名的括号中需要传入参数，此时的参数</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、参数</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等只起到占位的作用，后续在调用的时候要用实际使用的参数来代替，在定义完的函数名之后的行末要有冒号结尾；函数体整体缩进</a:t>
            </a:r>
            <a:r>
              <a:rPr kumimoji="0" lang="en-US" altLang="zh-CN" sz="1800" dirty="0">
                <a:solidFill>
                  <a:srgbClr val="000000"/>
                </a:solidFill>
                <a:latin typeface="微软雅黑" panose="020B0503020204020204" pitchFamily="34" charset="-122"/>
                <a:ea typeface="微软雅黑" panose="020B0503020204020204" pitchFamily="34" charset="-122"/>
              </a:rPr>
              <a:t>4</a:t>
            </a:r>
            <a:r>
              <a:rPr kumimoji="0" lang="zh-CN" altLang="en-US" sz="1800" dirty="0">
                <a:solidFill>
                  <a:srgbClr val="000000"/>
                </a:solidFill>
                <a:latin typeface="微软雅黑" panose="020B0503020204020204" pitchFamily="34" charset="-122"/>
                <a:ea typeface="微软雅黑" panose="020B0503020204020204" pitchFamily="34" charset="-122"/>
              </a:rPr>
              <a:t>个空格，在函数体中是实现该功能的步骤所对应的代码实现。</a:t>
            </a:r>
          </a:p>
        </p:txBody>
      </p:sp>
    </p:spTree>
    <p:extLst>
      <p:ext uri="{BB962C8B-B14F-4D97-AF65-F5344CB8AC3E}">
        <p14:creationId xmlns:p14="http://schemas.microsoft.com/office/powerpoint/2010/main" val="2352356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455605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有参数无返回值的函数</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grpSp>
        <p:nvGrpSpPr>
          <p:cNvPr id="8" name="组合 7">
            <a:extLst>
              <a:ext uri="{FF2B5EF4-FFF2-40B4-BE49-F238E27FC236}">
                <a16:creationId xmlns:a16="http://schemas.microsoft.com/office/drawing/2014/main" id="{EE6F721F-1CBF-B518-FFA3-6FE5641B589C}"/>
              </a:ext>
            </a:extLst>
          </p:cNvPr>
          <p:cNvGrpSpPr/>
          <p:nvPr/>
        </p:nvGrpSpPr>
        <p:grpSpPr>
          <a:xfrm>
            <a:off x="437773" y="1838322"/>
            <a:ext cx="6382128" cy="5019678"/>
            <a:chOff x="1852703" y="2836784"/>
            <a:chExt cx="10589111" cy="2543641"/>
          </a:xfrm>
        </p:grpSpPr>
        <p:sp>
          <p:nvSpPr>
            <p:cNvPr id="9" name="矩形 8">
              <a:extLst>
                <a:ext uri="{FF2B5EF4-FFF2-40B4-BE49-F238E27FC236}">
                  <a16:creationId xmlns:a16="http://schemas.microsoft.com/office/drawing/2014/main" id="{4A2E1A86-1095-2353-1CA7-4EBE652A918D}"/>
                </a:ext>
              </a:extLst>
            </p:cNvPr>
            <p:cNvSpPr/>
            <p:nvPr/>
          </p:nvSpPr>
          <p:spPr bwMode="auto">
            <a:xfrm>
              <a:off x="1852703" y="2836784"/>
              <a:ext cx="10589111" cy="241982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0" name="文本框 9">
              <a:extLst>
                <a:ext uri="{FF2B5EF4-FFF2-40B4-BE49-F238E27FC236}">
                  <a16:creationId xmlns:a16="http://schemas.microsoft.com/office/drawing/2014/main" id="{7C4A5276-8438-FE4D-77DE-6BFF921D23D1}"/>
                </a:ext>
              </a:extLst>
            </p:cNvPr>
            <p:cNvSpPr txBox="1"/>
            <p:nvPr/>
          </p:nvSpPr>
          <p:spPr>
            <a:xfrm>
              <a:off x="2202227" y="2933333"/>
              <a:ext cx="9890061" cy="2447092"/>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定义查询导航函数</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加入实际传入的名字</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欢迎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致电****</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----".format(name)) </a:t>
              </a:r>
              <a:endPar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话费及积分查询请按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密码服务请按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流量查询请按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3")</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归属地查询请按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4")</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语音提示已结束</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刘阳</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高雅</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grpSp>
      <p:sp>
        <p:nvSpPr>
          <p:cNvPr id="14" name="文本框 13">
            <a:extLst>
              <a:ext uri="{FF2B5EF4-FFF2-40B4-BE49-F238E27FC236}">
                <a16:creationId xmlns:a16="http://schemas.microsoft.com/office/drawing/2014/main" id="{54F6F97B-0260-0E72-4DE7-3A9E8FC8EAED}"/>
              </a:ext>
            </a:extLst>
          </p:cNvPr>
          <p:cNvSpPr txBox="1"/>
          <p:nvPr/>
        </p:nvSpPr>
        <p:spPr>
          <a:xfrm>
            <a:off x="7398861" y="2919427"/>
            <a:ext cx="3866039" cy="1705403"/>
          </a:xfrm>
          <a:prstGeom prst="rect">
            <a:avLst/>
          </a:prstGeom>
          <a:noFill/>
        </p:spPr>
        <p:txBody>
          <a:bodyPr wrap="square">
            <a:spAutoFit/>
          </a:bodyPr>
          <a:lstStyle/>
          <a:p>
            <a:pPr algn="l">
              <a:lnSpc>
                <a:spcPct val="150000"/>
              </a:lnSpc>
            </a:pP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对于定义好的有参数无返回值函数，可以通过动态调整参数，实现对实现功能进行局部调整，最终，对于不同用户而言的功能是类似的。</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008310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517310" cy="461665"/>
          </a:xfrm>
          <a:prstGeom prst="rect">
            <a:avLst/>
          </a:prstGeom>
          <a:noFill/>
        </p:spPr>
        <p:txBody>
          <a:bodyPr wrap="none" rtlCol="0">
            <a:spAutoFit/>
          </a:bodyPr>
          <a:lstStyle/>
          <a:p>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无参数有返回值的函数</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84151"/>
            <a:ext cx="11212136"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      如果执行某个函数要求实现的功能是要返回一个固定的内容，此时，需要用到无参有返回值函数。定义无参数有返回值的函数，其结构如下：</a:t>
            </a: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4084238" y="2843886"/>
            <a:ext cx="2514600" cy="1745804"/>
            <a:chOff x="3608284" y="2774835"/>
            <a:chExt cx="3207384" cy="3551536"/>
          </a:xfrm>
        </p:grpSpPr>
        <p:sp>
          <p:nvSpPr>
            <p:cNvPr id="7" name="矩形 6">
              <a:extLst>
                <a:ext uri="{FF2B5EF4-FFF2-40B4-BE49-F238E27FC236}">
                  <a16:creationId xmlns:a16="http://schemas.microsoft.com/office/drawing/2014/main" id="{FC9DA9A1-1AE2-D978-3E0A-CE73A470935B}"/>
                </a:ext>
              </a:extLst>
            </p:cNvPr>
            <p:cNvSpPr/>
            <p:nvPr/>
          </p:nvSpPr>
          <p:spPr bwMode="auto">
            <a:xfrm>
              <a:off x="3608284" y="2774835"/>
              <a:ext cx="3207384" cy="2871324"/>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3880624" y="2857024"/>
              <a:ext cx="2592368" cy="3469347"/>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函数名</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函数体</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return</a:t>
              </a:r>
            </a:p>
            <a:p>
              <a:pPr algn="l">
                <a:lnSpc>
                  <a:spcPct val="150000"/>
                </a:lnSpc>
              </a:pPr>
              <a:endPar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TextBox 5">
            <a:extLst>
              <a:ext uri="{FF2B5EF4-FFF2-40B4-BE49-F238E27FC236}">
                <a16:creationId xmlns:a16="http://schemas.microsoft.com/office/drawing/2014/main" id="{6834E2E9-9140-766C-2194-A1D1FE38038C}"/>
              </a:ext>
            </a:extLst>
          </p:cNvPr>
          <p:cNvSpPr txBox="1">
            <a:spLocks noChangeArrowheads="1"/>
          </p:cNvSpPr>
          <p:nvPr>
            <p:custDataLst>
              <p:tags r:id="rId5"/>
            </p:custDataLst>
          </p:nvPr>
        </p:nvSpPr>
        <p:spPr bwMode="auto">
          <a:xfrm>
            <a:off x="725863" y="4433124"/>
            <a:ext cx="10605711"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       其中，</a:t>
            </a:r>
            <a:r>
              <a:rPr kumimoji="0" lang="en-US" altLang="zh-CN" sz="1800" dirty="0">
                <a:solidFill>
                  <a:srgbClr val="000000"/>
                </a:solidFill>
                <a:latin typeface="微软雅黑" panose="020B0503020204020204" pitchFamily="34" charset="-122"/>
                <a:ea typeface="微软雅黑" panose="020B0503020204020204" pitchFamily="34" charset="-122"/>
              </a:rPr>
              <a:t>def </a:t>
            </a:r>
            <a:r>
              <a:rPr kumimoji="0" lang="zh-CN" altLang="en-US" sz="1800" dirty="0">
                <a:solidFill>
                  <a:srgbClr val="000000"/>
                </a:solidFill>
                <a:latin typeface="微软雅黑" panose="020B0503020204020204" pitchFamily="34" charset="-122"/>
                <a:ea typeface="微软雅黑" panose="020B0503020204020204" pitchFamily="34" charset="-122"/>
              </a:rPr>
              <a:t>是关键字用来定义函数使用，只限于在定义阶段使用，定义好了再调用的时候则不使用</a:t>
            </a:r>
            <a:r>
              <a:rPr kumimoji="0" lang="en-US" altLang="zh-CN" sz="1800" dirty="0">
                <a:solidFill>
                  <a:srgbClr val="000000"/>
                </a:solidFill>
                <a:latin typeface="微软雅黑" panose="020B0503020204020204" pitchFamily="34" charset="-122"/>
                <a:ea typeface="微软雅黑" panose="020B0503020204020204" pitchFamily="34" charset="-122"/>
              </a:rPr>
              <a:t>def</a:t>
            </a:r>
            <a:r>
              <a:rPr kumimoji="0" lang="zh-CN" altLang="en-US" sz="1800" dirty="0">
                <a:solidFill>
                  <a:srgbClr val="000000"/>
                </a:solidFill>
                <a:latin typeface="微软雅黑" panose="020B0503020204020204" pitchFamily="34" charset="-122"/>
                <a:ea typeface="微软雅黑" panose="020B0503020204020204" pitchFamily="34" charset="-122"/>
              </a:rPr>
              <a:t>。每个函数都要有具体的名字，函数名的命名遵循标识符的命名规则，在定义完的函数名之后的行末要有冒号结尾；在函数体中是实现该功能的步骤所对应的代码实现</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在函数体的最后一行，需要返回的内容需要加在关键字</a:t>
            </a:r>
            <a:r>
              <a:rPr kumimoji="0" lang="en-US" altLang="zh-CN" sz="1800" dirty="0">
                <a:solidFill>
                  <a:srgbClr val="000000"/>
                </a:solidFill>
                <a:latin typeface="微软雅黑" panose="020B0503020204020204" pitchFamily="34" charset="-122"/>
                <a:ea typeface="微软雅黑" panose="020B0503020204020204" pitchFamily="34" charset="-122"/>
              </a:rPr>
              <a:t>return</a:t>
            </a:r>
            <a:r>
              <a:rPr kumimoji="0" lang="zh-CN" altLang="en-US" sz="1800" dirty="0">
                <a:solidFill>
                  <a:srgbClr val="000000"/>
                </a:solidFill>
                <a:latin typeface="微软雅黑" panose="020B0503020204020204" pitchFamily="34" charset="-122"/>
                <a:ea typeface="微软雅黑" panose="020B0503020204020204" pitchFamily="34" charset="-122"/>
              </a:rPr>
              <a:t>后面，</a:t>
            </a:r>
            <a:r>
              <a:rPr kumimoji="0" lang="en-US" altLang="zh-CN" sz="1800" dirty="0">
                <a:solidFill>
                  <a:srgbClr val="000000"/>
                </a:solidFill>
                <a:latin typeface="微软雅黑" panose="020B0503020204020204" pitchFamily="34" charset="-122"/>
                <a:ea typeface="微软雅黑" panose="020B0503020204020204" pitchFamily="34" charset="-122"/>
              </a:rPr>
              <a:t>return</a:t>
            </a:r>
            <a:r>
              <a:rPr kumimoji="0" lang="zh-CN" altLang="en-US" sz="1800" dirty="0">
                <a:solidFill>
                  <a:srgbClr val="000000"/>
                </a:solidFill>
                <a:latin typeface="微软雅黑" panose="020B0503020204020204" pitchFamily="34" charset="-122"/>
                <a:ea typeface="微软雅黑" panose="020B0503020204020204" pitchFamily="34" charset="-122"/>
              </a:rPr>
              <a:t>关键字引导的返回值的位置是固定的，只能在函数体的最后一行，表示函数体的结束。</a:t>
            </a:r>
          </a:p>
        </p:txBody>
      </p:sp>
    </p:spTree>
    <p:extLst>
      <p:ext uri="{BB962C8B-B14F-4D97-AF65-F5344CB8AC3E}">
        <p14:creationId xmlns:p14="http://schemas.microsoft.com/office/powerpoint/2010/main" val="3873534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2" name="标题 2"/>
          <p:cNvSpPr txBox="1"/>
          <p:nvPr>
            <p:custDataLst>
              <p:tags r:id="rId2"/>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grpSp>
        <p:nvGrpSpPr>
          <p:cNvPr id="8" name="组合 7">
            <a:extLst>
              <a:ext uri="{FF2B5EF4-FFF2-40B4-BE49-F238E27FC236}">
                <a16:creationId xmlns:a16="http://schemas.microsoft.com/office/drawing/2014/main" id="{EE6F721F-1CBF-B518-FFA3-6FE5641B589C}"/>
              </a:ext>
            </a:extLst>
          </p:cNvPr>
          <p:cNvGrpSpPr/>
          <p:nvPr/>
        </p:nvGrpSpPr>
        <p:grpSpPr>
          <a:xfrm>
            <a:off x="412373" y="1869596"/>
            <a:ext cx="4261226" cy="4804425"/>
            <a:chOff x="1852703" y="2836784"/>
            <a:chExt cx="11332133" cy="2434565"/>
          </a:xfrm>
        </p:grpSpPr>
        <p:sp>
          <p:nvSpPr>
            <p:cNvPr id="9" name="矩形 8">
              <a:extLst>
                <a:ext uri="{FF2B5EF4-FFF2-40B4-BE49-F238E27FC236}">
                  <a16:creationId xmlns:a16="http://schemas.microsoft.com/office/drawing/2014/main" id="{4A2E1A86-1095-2353-1CA7-4EBE652A918D}"/>
                </a:ext>
              </a:extLst>
            </p:cNvPr>
            <p:cNvSpPr/>
            <p:nvPr/>
          </p:nvSpPr>
          <p:spPr bwMode="auto">
            <a:xfrm>
              <a:off x="1852703" y="2836784"/>
              <a:ext cx="10589111" cy="241982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0" name="文本框 9">
              <a:extLst>
                <a:ext uri="{FF2B5EF4-FFF2-40B4-BE49-F238E27FC236}">
                  <a16:creationId xmlns:a16="http://schemas.microsoft.com/office/drawing/2014/main" id="{7C4A5276-8438-FE4D-77DE-6BFF921D23D1}"/>
                </a:ext>
              </a:extLst>
            </p:cNvPr>
            <p:cNvSpPr txBox="1"/>
            <p:nvPr/>
          </p:nvSpPr>
          <p:spPr>
            <a:xfrm>
              <a:off x="2202225" y="2933333"/>
              <a:ext cx="10982611" cy="2338016"/>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定义查询导航函数</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欢迎致电****</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话费及积分查询请按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密码服务请按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流量查询请按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3")</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归属地查询请按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4")</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语音提示已结束</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return "hello world"</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p>
          </p:txBody>
        </p:sp>
      </p:grpSp>
      <p:sp>
        <p:nvSpPr>
          <p:cNvPr id="14" name="文本框 13">
            <a:extLst>
              <a:ext uri="{FF2B5EF4-FFF2-40B4-BE49-F238E27FC236}">
                <a16:creationId xmlns:a16="http://schemas.microsoft.com/office/drawing/2014/main" id="{54F6F97B-0260-0E72-4DE7-3A9E8FC8EAED}"/>
              </a:ext>
            </a:extLst>
          </p:cNvPr>
          <p:cNvSpPr txBox="1"/>
          <p:nvPr/>
        </p:nvSpPr>
        <p:spPr>
          <a:xfrm>
            <a:off x="5326465" y="2820033"/>
            <a:ext cx="5646335" cy="2533386"/>
          </a:xfrm>
          <a:prstGeom prst="rect">
            <a:avLst/>
          </a:prstGeom>
          <a:noFill/>
        </p:spPr>
        <p:txBody>
          <a:bodyPr wrap="square">
            <a:spAutoFit/>
          </a:bodyPr>
          <a:lstStyle/>
          <a:p>
            <a:pPr algn="l">
              <a:lnSpc>
                <a:spcPct val="15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定义的函数带有</a:t>
            </a:r>
            <a:r>
              <a:rPr lang="en-US" altLang="zh-CN" sz="1800" dirty="0">
                <a:effectLst/>
                <a:latin typeface="Times New Roman" panose="02020603050405020304" pitchFamily="18" charset="0"/>
                <a:ea typeface="宋体" panose="02010600030101010101" pitchFamily="2" charset="-122"/>
              </a:rPr>
              <a:t>return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的返回值语句，在调用该函数时不但执行定义函数中函数体的每一个实现步骤，而且，当执行到最后一行的</a:t>
            </a:r>
            <a:r>
              <a:rPr lang="en-US" altLang="zh-CN" sz="1800" dirty="0">
                <a:effectLst/>
                <a:latin typeface="Times New Roman" panose="02020603050405020304" pitchFamily="18" charset="0"/>
                <a:ea typeface="宋体" panose="02010600030101010101" pitchFamily="2" charset="-122"/>
              </a:rPr>
              <a:t>return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语句时，会将</a:t>
            </a:r>
            <a:r>
              <a:rPr lang="en-US" altLang="zh-CN" sz="1800" dirty="0">
                <a:effectLst/>
                <a:latin typeface="Times New Roman" panose="02020603050405020304" pitchFamily="18" charset="0"/>
                <a:ea typeface="宋体" panose="02010600030101010101" pitchFamily="2" charset="-122"/>
              </a:rPr>
              <a:t>return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之后的返回值内容返回到调用的整体上，如上述案例中调用函数：</a:t>
            </a:r>
            <a:r>
              <a:rPr lang="en-US" altLang="zh-CN" sz="1800" dirty="0" err="1">
                <a:effectLst/>
                <a:latin typeface="Times New Roman" panose="02020603050405020304" pitchFamily="18" charset="0"/>
                <a:ea typeface="宋体" panose="02010600030101010101" pitchFamily="2" charset="-122"/>
              </a:rPr>
              <a:t>meau</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等价于字符串“</a:t>
            </a:r>
            <a:r>
              <a:rPr lang="en-US" altLang="zh-CN" sz="1800" dirty="0">
                <a:effectLst/>
                <a:latin typeface="Times New Roman" panose="02020603050405020304" pitchFamily="18" charset="0"/>
                <a:ea typeface="宋体" panose="02010600030101010101" pitchFamily="2" charset="-122"/>
              </a:rPr>
              <a:t>hello world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”，最后将“</a:t>
            </a:r>
            <a:r>
              <a:rPr lang="en-US" altLang="zh-CN" sz="1800" dirty="0">
                <a:effectLst/>
                <a:latin typeface="Times New Roman" panose="02020603050405020304" pitchFamily="18" charset="0"/>
                <a:ea typeface="宋体" panose="02010600030101010101" pitchFamily="2" charset="-122"/>
              </a:rPr>
              <a:t>hello world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”通过输出语句输出出来。</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文本框 2">
            <a:extLst>
              <a:ext uri="{FF2B5EF4-FFF2-40B4-BE49-F238E27FC236}">
                <a16:creationId xmlns:a16="http://schemas.microsoft.com/office/drawing/2014/main" id="{1ECC0593-5189-6CE2-152E-E072D6B96E4A}"/>
              </a:ext>
            </a:extLst>
          </p:cNvPr>
          <p:cNvSpPr txBox="1"/>
          <p:nvPr>
            <p:custDataLst>
              <p:tags r:id="rId3"/>
            </p:custDataLst>
          </p:nvPr>
        </p:nvSpPr>
        <p:spPr>
          <a:xfrm>
            <a:off x="566928" y="1134971"/>
            <a:ext cx="4464684" cy="461665"/>
          </a:xfrm>
          <a:prstGeom prst="rect">
            <a:avLst/>
          </a:prstGeom>
          <a:noFill/>
        </p:spPr>
        <p:txBody>
          <a:bodyPr wrap="none" rtlCol="0">
            <a:spAutoFit/>
          </a:bodyPr>
          <a:lstStyle/>
          <a:p>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无参数有返回值的函数</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p>
        </p:txBody>
      </p:sp>
    </p:spTree>
    <p:extLst>
      <p:ext uri="{BB962C8B-B14F-4D97-AF65-F5344CB8AC3E}">
        <p14:creationId xmlns:p14="http://schemas.microsoft.com/office/powerpoint/2010/main" val="1823294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517310" cy="461665"/>
          </a:xfrm>
          <a:prstGeom prst="rect">
            <a:avLst/>
          </a:prstGeom>
          <a:noFill/>
        </p:spPr>
        <p:txBody>
          <a:bodyPr wrap="none" rtlCol="0">
            <a:spAutoFit/>
          </a:bodyPr>
          <a:lstStyle/>
          <a:p>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有参数有返回值的函数</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84151"/>
            <a:ext cx="11212136"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       对于不同用户彼此使用的功能类似，功能只有局部存在不同，对于不同用户执行的结果会都要返回一个固定的内容，此时，需要用到有参有返回值函数。定义无参数有返回值的函数，其结构如下：</a:t>
            </a:r>
          </a:p>
        </p:txBody>
      </p:sp>
      <p:grpSp>
        <p:nvGrpSpPr>
          <p:cNvPr id="12" name="组合 11">
            <a:extLst>
              <a:ext uri="{FF2B5EF4-FFF2-40B4-BE49-F238E27FC236}">
                <a16:creationId xmlns:a16="http://schemas.microsoft.com/office/drawing/2014/main" id="{F2A5A834-2AF5-A5C7-85C7-FDE98FF212E1}"/>
              </a:ext>
            </a:extLst>
          </p:cNvPr>
          <p:cNvGrpSpPr/>
          <p:nvPr/>
        </p:nvGrpSpPr>
        <p:grpSpPr>
          <a:xfrm>
            <a:off x="1765300" y="2843886"/>
            <a:ext cx="4833538" cy="2161303"/>
            <a:chOff x="3608284" y="2774835"/>
            <a:chExt cx="3207384" cy="4396797"/>
          </a:xfrm>
        </p:grpSpPr>
        <p:sp>
          <p:nvSpPr>
            <p:cNvPr id="7" name="矩形 6">
              <a:extLst>
                <a:ext uri="{FF2B5EF4-FFF2-40B4-BE49-F238E27FC236}">
                  <a16:creationId xmlns:a16="http://schemas.microsoft.com/office/drawing/2014/main" id="{FC9DA9A1-1AE2-D978-3E0A-CE73A470935B}"/>
                </a:ext>
              </a:extLst>
            </p:cNvPr>
            <p:cNvSpPr/>
            <p:nvPr/>
          </p:nvSpPr>
          <p:spPr bwMode="auto">
            <a:xfrm>
              <a:off x="3608284" y="2774835"/>
              <a:ext cx="3207384" cy="2871324"/>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1" name="文本框 10">
              <a:extLst>
                <a:ext uri="{FF2B5EF4-FFF2-40B4-BE49-F238E27FC236}">
                  <a16:creationId xmlns:a16="http://schemas.microsoft.com/office/drawing/2014/main" id="{5235B8AE-D59A-149A-7A36-2D540E1E4CA2}"/>
                </a:ext>
              </a:extLst>
            </p:cNvPr>
            <p:cNvSpPr txBox="1"/>
            <p:nvPr/>
          </p:nvSpPr>
          <p:spPr>
            <a:xfrm>
              <a:off x="3880623" y="2857024"/>
              <a:ext cx="2592368" cy="4314608"/>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函数名</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参数</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n):</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函数体</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return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表达式</a:t>
              </a:r>
            </a:p>
            <a:p>
              <a:pPr algn="l">
                <a:lnSpc>
                  <a:spcPct val="150000"/>
                </a:lnSpc>
              </a:pP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endPar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 name="TextBox 5">
            <a:extLst>
              <a:ext uri="{FF2B5EF4-FFF2-40B4-BE49-F238E27FC236}">
                <a16:creationId xmlns:a16="http://schemas.microsoft.com/office/drawing/2014/main" id="{6834E2E9-9140-766C-2194-A1D1FE38038C}"/>
              </a:ext>
            </a:extLst>
          </p:cNvPr>
          <p:cNvSpPr txBox="1">
            <a:spLocks noChangeArrowheads="1"/>
          </p:cNvSpPr>
          <p:nvPr>
            <p:custDataLst>
              <p:tags r:id="rId5"/>
            </p:custDataLst>
          </p:nvPr>
        </p:nvSpPr>
        <p:spPr bwMode="auto">
          <a:xfrm>
            <a:off x="725863" y="4433124"/>
            <a:ext cx="10605711"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在函数名的括号中需要传入参数，此时的参数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、参数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等只起到占位的作用，后续在调用的时候要用实际使用的参数来代替，在定义完的函数名之后的行末要有冒号结尾；函数体整体缩进</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个空格，在函数体中是实现该功能的步骤所对应的代码实现。在函数体的最后一行，需要返回的内容需要加在关键字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return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后面，</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return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关键字引导的返回值的位置是固定的，只能在函数体的最后一行，表示函数体的结束。</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78105" indent="0" eaLnBrk="1" hangingPunct="1">
              <a:lnSpc>
                <a:spcPct val="150000"/>
              </a:lnSpc>
              <a:spcBef>
                <a:spcPct val="0"/>
              </a:spcBef>
              <a:buClr>
                <a:schemeClr val="tx2"/>
              </a:buClr>
              <a:buNone/>
            </a:pPr>
            <a:endParaRPr kumimoji="0" lang="zh-CN" altLang="en-US" sz="18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1938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2" name="标题 2"/>
          <p:cNvSpPr txBox="1"/>
          <p:nvPr>
            <p:custDataLst>
              <p:tags r:id="rId2"/>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任务6  </a:t>
            </a:r>
            <a:r>
              <a:rPr lang="zh-CN" altLang="en-US" dirty="0"/>
              <a:t>面向过程编程</a:t>
            </a:r>
            <a:endParaRPr lang="en-US" altLang="zh-CN" dirty="0"/>
          </a:p>
        </p:txBody>
      </p:sp>
      <p:grpSp>
        <p:nvGrpSpPr>
          <p:cNvPr id="8" name="组合 7">
            <a:extLst>
              <a:ext uri="{FF2B5EF4-FFF2-40B4-BE49-F238E27FC236}">
                <a16:creationId xmlns:a16="http://schemas.microsoft.com/office/drawing/2014/main" id="{EE6F721F-1CBF-B518-FFA3-6FE5641B589C}"/>
              </a:ext>
            </a:extLst>
          </p:cNvPr>
          <p:cNvGrpSpPr/>
          <p:nvPr/>
        </p:nvGrpSpPr>
        <p:grpSpPr>
          <a:xfrm>
            <a:off x="412373" y="1869596"/>
            <a:ext cx="5928563" cy="4804424"/>
            <a:chOff x="1852703" y="2836784"/>
            <a:chExt cx="10589111" cy="2434564"/>
          </a:xfrm>
        </p:grpSpPr>
        <p:sp>
          <p:nvSpPr>
            <p:cNvPr id="9" name="矩形 8">
              <a:extLst>
                <a:ext uri="{FF2B5EF4-FFF2-40B4-BE49-F238E27FC236}">
                  <a16:creationId xmlns:a16="http://schemas.microsoft.com/office/drawing/2014/main" id="{4A2E1A86-1095-2353-1CA7-4EBE652A918D}"/>
                </a:ext>
              </a:extLst>
            </p:cNvPr>
            <p:cNvSpPr/>
            <p:nvPr/>
          </p:nvSpPr>
          <p:spPr bwMode="auto">
            <a:xfrm>
              <a:off x="1852703" y="2836784"/>
              <a:ext cx="10589111" cy="241982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10" name="文本框 9">
              <a:extLst>
                <a:ext uri="{FF2B5EF4-FFF2-40B4-BE49-F238E27FC236}">
                  <a16:creationId xmlns:a16="http://schemas.microsoft.com/office/drawing/2014/main" id="{7C4A5276-8438-FE4D-77DE-6BFF921D23D1}"/>
                </a:ext>
              </a:extLst>
            </p:cNvPr>
            <p:cNvSpPr txBox="1"/>
            <p:nvPr/>
          </p:nvSpPr>
          <p:spPr>
            <a:xfrm>
              <a:off x="2202225" y="2933333"/>
              <a:ext cx="10051625" cy="2338015"/>
            </a:xfrm>
            <a:prstGeom prst="rect">
              <a:avLst/>
            </a:prstGeom>
            <a:noFill/>
          </p:spPr>
          <p:txBody>
            <a:bodyPr wrap="square">
              <a:spAutoFit/>
            </a:bodyPr>
            <a:lstStyle/>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def </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(name):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欢迎</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致电****</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----".format(name))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话费及积分查询请按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1")</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密码服务请按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2")</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流量查询请按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3")</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归属地查询请按</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4")</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print("----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语音提示已结束</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    return "{}</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的服务已结束</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".format(name)</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调用函数</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刘阳</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l">
                <a:lnSpc>
                  <a:spcPct val="150000"/>
                </a:lnSpc>
              </a:pP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print(</a:t>
              </a:r>
              <a:r>
                <a:rPr lang="en-US" altLang="zh-CN" sz="1800" kern="100" dirty="0" err="1">
                  <a:effectLst/>
                  <a:latin typeface="微软雅黑" panose="020B0503020204020204" pitchFamily="34" charset="-122"/>
                  <a:ea typeface="微软雅黑" panose="020B0503020204020204" pitchFamily="34" charset="-122"/>
                  <a:cs typeface="Times New Roman" panose="02020603050405020304" pitchFamily="18" charset="0"/>
                </a:rPr>
                <a:t>meau</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高雅</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grpSp>
      <p:sp>
        <p:nvSpPr>
          <p:cNvPr id="14" name="文本框 13">
            <a:extLst>
              <a:ext uri="{FF2B5EF4-FFF2-40B4-BE49-F238E27FC236}">
                <a16:creationId xmlns:a16="http://schemas.microsoft.com/office/drawing/2014/main" id="{54F6F97B-0260-0E72-4DE7-3A9E8FC8EAED}"/>
              </a:ext>
            </a:extLst>
          </p:cNvPr>
          <p:cNvSpPr txBox="1"/>
          <p:nvPr/>
        </p:nvSpPr>
        <p:spPr>
          <a:xfrm>
            <a:off x="6545665" y="3429000"/>
            <a:ext cx="5646335" cy="1702389"/>
          </a:xfrm>
          <a:prstGeom prst="rect">
            <a:avLst/>
          </a:prstGeom>
          <a:noFill/>
        </p:spPr>
        <p:txBody>
          <a:bodyPr wrap="square">
            <a:spAutoFit/>
          </a:bodyPr>
          <a:lstStyle/>
          <a:p>
            <a:pPr algn="l">
              <a:lnSpc>
                <a:spcPct val="150000"/>
              </a:lnSpc>
            </a:pP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对于有参数有返回值类型的函数，不但能够调整整体功能的局部，而且能够及时根据数据处理的结果调整返回值的状态进行因人而异的输出，实现动态调整输出结果。</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文本框 2">
            <a:extLst>
              <a:ext uri="{FF2B5EF4-FFF2-40B4-BE49-F238E27FC236}">
                <a16:creationId xmlns:a16="http://schemas.microsoft.com/office/drawing/2014/main" id="{1ECC0593-5189-6CE2-152E-E072D6B96E4A}"/>
              </a:ext>
            </a:extLst>
          </p:cNvPr>
          <p:cNvSpPr txBox="1"/>
          <p:nvPr>
            <p:custDataLst>
              <p:tags r:id="rId3"/>
            </p:custDataLst>
          </p:nvPr>
        </p:nvSpPr>
        <p:spPr>
          <a:xfrm>
            <a:off x="566928" y="1134971"/>
            <a:ext cx="4556055" cy="461665"/>
          </a:xfrm>
          <a:prstGeom prst="rect">
            <a:avLst/>
          </a:prstGeom>
          <a:noFill/>
        </p:spPr>
        <p:txBody>
          <a:bodyPr wrap="none" rtlCol="0">
            <a:spAutoFit/>
          </a:bodyPr>
          <a:lstStyle/>
          <a:p>
            <a:r>
              <a:rPr lang="en-US" altLang="zh-CN" sz="2400" dirty="0">
                <a:latin typeface="微软雅黑" panose="020B0503020204020204" pitchFamily="34" charset="-122"/>
                <a:ea typeface="微软雅黑" panose="020B0503020204020204" pitchFamily="34" charset="-122"/>
              </a:rPr>
              <a:t>5. </a:t>
            </a:r>
            <a:r>
              <a:rPr lang="zh-CN" altLang="en-US" sz="2400" dirty="0">
                <a:latin typeface="微软雅黑" panose="020B0503020204020204" pitchFamily="34" charset="-122"/>
                <a:ea typeface="微软雅黑" panose="020B0503020204020204" pitchFamily="34" charset="-122"/>
              </a:rPr>
              <a:t>有参数有返回值的函数</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p>
        </p:txBody>
      </p:sp>
    </p:spTree>
    <p:extLst>
      <p:ext uri="{BB962C8B-B14F-4D97-AF65-F5344CB8AC3E}">
        <p14:creationId xmlns:p14="http://schemas.microsoft.com/office/powerpoint/2010/main" val="192913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p>
        </p:txBody>
      </p:sp>
      <p:grpSp>
        <p:nvGrpSpPr>
          <p:cNvPr id="4" name="组合 3"/>
          <p:cNvGrpSpPr/>
          <p:nvPr/>
        </p:nvGrpSpPr>
        <p:grpSpPr>
          <a:xfrm>
            <a:off x="1577535" y="1656285"/>
            <a:ext cx="7948546" cy="595277"/>
            <a:chOff x="520218" y="437796"/>
            <a:chExt cx="9236734" cy="691752"/>
          </a:xfrm>
        </p:grpSpPr>
        <p:sp>
          <p:nvSpPr>
            <p:cNvPr id="5" name="矩形: 圆角 4"/>
            <p:cNvSpPr/>
            <p:nvPr>
              <p:custDataLst>
                <p:tags r:id="rId10"/>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11"/>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任务一 </a:t>
              </a:r>
              <a:r>
                <a:rPr kumimoji="0"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Python</a:t>
              </a: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基础语法的集训</a:t>
              </a:r>
              <a:endParaRPr kumimoji="0"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12"/>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nvGrpSpPr>
        <p:grpSpPr>
          <a:xfrm>
            <a:off x="1577535" y="2578592"/>
            <a:ext cx="8776335" cy="2432972"/>
            <a:chOff x="520218" y="63669"/>
            <a:chExt cx="10198679" cy="2827277"/>
          </a:xfrm>
        </p:grpSpPr>
        <p:sp>
          <p:nvSpPr>
            <p:cNvPr id="11" name="矩形: 圆角 10"/>
            <p:cNvSpPr/>
            <p:nvPr>
              <p:custDataLst>
                <p:tags r:id="rId1"/>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2"/>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任务二 机器学习基础</a:t>
              </a:r>
            </a:p>
          </p:txBody>
        </p:sp>
        <p:sp>
          <p:nvSpPr>
            <p:cNvPr id="13" name="椭圆 106"/>
            <p:cNvSpPr/>
            <p:nvPr>
              <p:custDataLst>
                <p:tags r:id="rId3"/>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4"/>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3" name="文本框 2"/>
            <p:cNvSpPr txBox="1"/>
            <p:nvPr>
              <p:custDataLst>
                <p:tags r:id="rId5"/>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回归任务</a:t>
              </a:r>
              <a:r>
                <a:rPr kumimoji="0" lang="en-US" altLang="zh-CN"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波士顿房价预测</a:t>
              </a:r>
            </a:p>
          </p:txBody>
        </p:sp>
        <p:sp>
          <p:nvSpPr>
            <p:cNvPr id="6" name="椭圆 106"/>
            <p:cNvSpPr/>
            <p:nvPr>
              <p:custDataLst>
                <p:tags r:id="rId6"/>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7"/>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6" name="文本框 15"/>
            <p:cNvSpPr txBox="1"/>
            <p:nvPr>
              <p:custDataLst>
                <p:tags r:id="rId8"/>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分类任务</a:t>
              </a:r>
              <a:r>
                <a:rPr kumimoji="0" lang="en-US" altLang="zh-CN"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鸢尾花分类</a:t>
              </a:r>
            </a:p>
          </p:txBody>
        </p:sp>
        <p:sp>
          <p:nvSpPr>
            <p:cNvPr id="17" name="椭圆 106"/>
            <p:cNvSpPr/>
            <p:nvPr>
              <p:custDataLst>
                <p:tags r:id="rId9"/>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extLst>
      <p:ext uri="{BB962C8B-B14F-4D97-AF65-F5344CB8AC3E}">
        <p14:creationId xmlns:p14="http://schemas.microsoft.com/office/powerpoint/2010/main" val="3733323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675064" y="1844196"/>
            <a:ext cx="10780336"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000" dirty="0">
                <a:solidFill>
                  <a:srgbClr val="000000"/>
                </a:solidFill>
                <a:latin typeface="微软雅黑" panose="020B0503020204020204" pitchFamily="34" charset="-122"/>
                <a:ea typeface="微软雅黑" panose="020B0503020204020204" pitchFamily="34" charset="-122"/>
              </a:rPr>
              <a:t>在机器学习中，学习任务分为有监督和无监督学习。有监督学习也被称为“有老师的学习”，常见的有监督学习有：分类任务、回归任务；无监督学习也称为“没有老师的学习”，常见的无监督学习有聚类任务。有监督学习在学习的过程要有明确的标签，而无监督则没有。</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a:latin typeface="微软雅黑" panose="020B0503020204020204" pitchFamily="34" charset="-122"/>
                <a:ea typeface="微软雅黑" panose="020B0503020204020204" pitchFamily="34" charset="-122"/>
              </a:rPr>
              <a:t>任务介绍</a:t>
            </a: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en-US" altLang="zh-CN" dirty="0" err="1"/>
              <a:t>任务二</a:t>
            </a:r>
            <a:r>
              <a:rPr lang="en-US" altLang="zh-CN" dirty="0"/>
              <a:t> </a:t>
            </a:r>
            <a:r>
              <a:rPr lang="zh-CN" altLang="en-US" dirty="0"/>
              <a:t>机器学习基础</a:t>
            </a:r>
            <a:endParaRPr lang="en-US"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p>
        </p:txBody>
      </p:sp>
      <p:grpSp>
        <p:nvGrpSpPr>
          <p:cNvPr id="4" name="组合 3"/>
          <p:cNvGrpSpPr/>
          <p:nvPr/>
        </p:nvGrpSpPr>
        <p:grpSpPr>
          <a:xfrm>
            <a:off x="1577535" y="1656285"/>
            <a:ext cx="7948546" cy="595277"/>
            <a:chOff x="520218" y="437796"/>
            <a:chExt cx="9236734" cy="691752"/>
          </a:xfrm>
        </p:grpSpPr>
        <p:sp>
          <p:nvSpPr>
            <p:cNvPr id="5" name="矩形: 圆角 4"/>
            <p:cNvSpPr/>
            <p:nvPr>
              <p:custDataLst>
                <p:tags r:id="rId10"/>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11"/>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任务一 </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Python</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基础语法的集训</a:t>
              </a:r>
              <a:endPar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12"/>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nvGrpSpPr>
        <p:grpSpPr>
          <a:xfrm>
            <a:off x="1577535" y="2578592"/>
            <a:ext cx="8776335" cy="2432972"/>
            <a:chOff x="520218" y="63669"/>
            <a:chExt cx="10198679" cy="2827277"/>
          </a:xfrm>
        </p:grpSpPr>
        <p:sp>
          <p:nvSpPr>
            <p:cNvPr id="11" name="矩形: 圆角 10"/>
            <p:cNvSpPr/>
            <p:nvPr>
              <p:custDataLst>
                <p:tags r:id="rId1"/>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2"/>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任务二 机器学习基础</a:t>
              </a:r>
            </a:p>
          </p:txBody>
        </p:sp>
        <p:sp>
          <p:nvSpPr>
            <p:cNvPr id="13" name="椭圆 106"/>
            <p:cNvSpPr/>
            <p:nvPr>
              <p:custDataLst>
                <p:tags r:id="rId3"/>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4"/>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3" name="文本框 2"/>
            <p:cNvSpPr txBox="1"/>
            <p:nvPr>
              <p:custDataLst>
                <p:tags r:id="rId5"/>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任务三 回归任务</a:t>
              </a:r>
              <a:r>
                <a:rPr kumimoji="0" lang="en-US" altLang="zh-CN"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波士顿房价预测</a:t>
              </a:r>
            </a:p>
          </p:txBody>
        </p:sp>
        <p:sp>
          <p:nvSpPr>
            <p:cNvPr id="6" name="椭圆 106"/>
            <p:cNvSpPr/>
            <p:nvPr>
              <p:custDataLst>
                <p:tags r:id="rId6"/>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7"/>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6" name="文本框 15"/>
            <p:cNvSpPr txBox="1"/>
            <p:nvPr>
              <p:custDataLst>
                <p:tags r:id="rId8"/>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分类任务</a:t>
              </a:r>
              <a:r>
                <a:rPr kumimoji="0" lang="en-US" altLang="zh-CN"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鸢尾花分类</a:t>
              </a:r>
            </a:p>
          </p:txBody>
        </p:sp>
        <p:sp>
          <p:nvSpPr>
            <p:cNvPr id="17" name="椭圆 106"/>
            <p:cNvSpPr/>
            <p:nvPr>
              <p:custDataLst>
                <p:tags r:id="rId9"/>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51494"/>
            <a:ext cx="10605711" cy="419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分类任务是有监督学习中的一种，在分类任务中监督学习的标签为数据自身的种类，数据的类别数多于一种，这些种类是离散可数的，通常用整数表示。例如，在猫狗分类任务中，如果是一张图片是猫用数字</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标记，如果是狗就用数字</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标记。在训练过程中，猫的训练数据是猫的图片，猫的训练标签是数字</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；狗的训练数据是狗的图片，狗的训练标签是数字</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；在整个训练过程中训练数据和训练标签是已知的，使用训练集训练分类器，分类器会将图像数据与类别标签建立映射关系；当输入猫的图片时，训练好的分类器就能预测其为种类</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；输入狗的图片时，训练好的分类器就能预测其为种类</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，从而实现分类。</a:t>
            </a:r>
          </a:p>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分类模型的目标是使训练数据集中每个数据的种类尽可能多得预测为真实的种类，为了描述分类模型接近目标程度，常用交叉熵损失函数作为分类模型的目标。</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0468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、分类任务</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827694"/>
            <a:ext cx="9904036"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判别式模型能反映训练数据本身的特性，它寻找不同类别间尽可能犯错最少的位置作为决策边界，反映不同类数据之间的差异，其预测的准确度更高。</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判断式模型具有以下特点：（</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）对条件概率建模，学习不同类别之间的最优边界；</a:t>
            </a:r>
            <a:endParaRPr kumimoji="0" lang="en-US" altLang="zh-CN" sz="20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）捕捉不同类别特征的差异信息；（</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）学习成本较低，需要的计算资源较少</a:t>
            </a:r>
            <a:endParaRPr kumimoji="0" lang="en-US" altLang="zh-CN" sz="20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4</a:t>
            </a:r>
            <a:r>
              <a:rPr kumimoji="0" lang="zh-CN" altLang="en-US" sz="2000" dirty="0">
                <a:solidFill>
                  <a:srgbClr val="000000"/>
                </a:solidFill>
                <a:latin typeface="微软雅黑" panose="020B0503020204020204" pitchFamily="34" charset="-122"/>
                <a:ea typeface="微软雅黑" panose="020B0503020204020204" pitchFamily="34" charset="-122"/>
              </a:rPr>
              <a:t>）训练时样本数量较少时也能获得较好的学习效果（</a:t>
            </a:r>
            <a:r>
              <a:rPr kumimoji="0" lang="en-US" altLang="zh-CN" sz="2000" dirty="0">
                <a:solidFill>
                  <a:srgbClr val="000000"/>
                </a:solidFill>
                <a:latin typeface="微软雅黑" panose="020B0503020204020204" pitchFamily="34" charset="-122"/>
                <a:ea typeface="微软雅黑" panose="020B0503020204020204" pitchFamily="34" charset="-122"/>
              </a:rPr>
              <a:t>5</a:t>
            </a:r>
            <a:r>
              <a:rPr kumimoji="0" lang="zh-CN" altLang="en-US" sz="2000" dirty="0">
                <a:solidFill>
                  <a:srgbClr val="000000"/>
                </a:solidFill>
                <a:latin typeface="微软雅黑" panose="020B0503020204020204" pitchFamily="34" charset="-122"/>
                <a:ea typeface="微软雅黑" panose="020B0503020204020204" pitchFamily="34" charset="-122"/>
              </a:rPr>
              <a:t>）对对未知数据进行预测时拥有较好性能。</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判断式模型包括：逻辑回归模型、支持向量机</a:t>
            </a:r>
            <a:r>
              <a:rPr kumimoji="0" lang="en-US" altLang="zh-CN" sz="2000" dirty="0">
                <a:solidFill>
                  <a:srgbClr val="000000"/>
                </a:solidFill>
                <a:latin typeface="微软雅黑" panose="020B0503020204020204" pitchFamily="34" charset="-122"/>
                <a:ea typeface="微软雅黑" panose="020B0503020204020204" pitchFamily="34" charset="-122"/>
              </a:rPr>
              <a:t>SVC</a:t>
            </a:r>
            <a:r>
              <a:rPr kumimoji="0" lang="zh-CN" altLang="en-US" sz="2000" dirty="0">
                <a:solidFill>
                  <a:srgbClr val="000000"/>
                </a:solidFill>
                <a:latin typeface="微软雅黑" panose="020B0503020204020204" pitchFamily="34" charset="-122"/>
                <a:ea typeface="微软雅黑" panose="020B0503020204020204" pitchFamily="34" charset="-122"/>
              </a:rPr>
              <a:t>模型、线性判别分析模型等；</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、判别式模型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spTree>
    <p:extLst>
      <p:ext uri="{BB962C8B-B14F-4D97-AF65-F5344CB8AC3E}">
        <p14:creationId xmlns:p14="http://schemas.microsoft.com/office/powerpoint/2010/main" val="30577514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827694"/>
            <a:ext cx="11466136"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逻辑回归模型是分类判断式模型中的一种，虽然模型名称中有“回归”字样，但逻辑回归模型是一种分类模型。同时，逻辑回归模型也是神经网络的基础。逻辑回归模型的表达式为：</a:t>
            </a:r>
            <a:r>
              <a:rPr kumimoji="0" lang="en-US" altLang="zh-CN" sz="2000" dirty="0">
                <a:solidFill>
                  <a:srgbClr val="000000"/>
                </a:solidFill>
                <a:latin typeface="微软雅黑" panose="020B0503020204020204" pitchFamily="34" charset="-122"/>
                <a:ea typeface="微软雅黑" panose="020B0503020204020204" pitchFamily="34" charset="-122"/>
              </a:rPr>
              <a:t>f(x)=g(w1x1+w2x2…+</a:t>
            </a:r>
            <a:r>
              <a:rPr kumimoji="0" lang="en-US" altLang="zh-CN" sz="2000" dirty="0" err="1">
                <a:solidFill>
                  <a:srgbClr val="000000"/>
                </a:solidFill>
                <a:latin typeface="微软雅黑" panose="020B0503020204020204" pitchFamily="34" charset="-122"/>
                <a:ea typeface="微软雅黑" panose="020B0503020204020204" pitchFamily="34" charset="-122"/>
              </a:rPr>
              <a:t>wpxp+b</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；其中，</a:t>
            </a:r>
            <a:r>
              <a:rPr kumimoji="0" lang="en-US" altLang="zh-CN" sz="2000" dirty="0">
                <a:solidFill>
                  <a:srgbClr val="000000"/>
                </a:solidFill>
                <a:latin typeface="微软雅黑" panose="020B0503020204020204" pitchFamily="34" charset="-122"/>
                <a:ea typeface="微软雅黑" panose="020B0503020204020204" pitchFamily="34" charset="-122"/>
              </a:rPr>
              <a:t>x1, x2 ,…</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err="1">
                <a:solidFill>
                  <a:srgbClr val="000000"/>
                </a:solidFill>
                <a:latin typeface="微软雅黑" panose="020B0503020204020204" pitchFamily="34" charset="-122"/>
                <a:ea typeface="微软雅黑" panose="020B0503020204020204" pitchFamily="34" charset="-122"/>
              </a:rPr>
              <a:t>xp</a:t>
            </a:r>
            <a:r>
              <a:rPr kumimoji="0" lang="zh-CN" altLang="en-US" sz="2000" dirty="0">
                <a:solidFill>
                  <a:srgbClr val="000000"/>
                </a:solidFill>
                <a:latin typeface="微软雅黑" panose="020B0503020204020204" pitchFamily="34" charset="-122"/>
                <a:ea typeface="微软雅黑" panose="020B0503020204020204" pitchFamily="34" charset="-122"/>
              </a:rPr>
              <a:t>为输入的特征列，</a:t>
            </a:r>
            <a:r>
              <a:rPr kumimoji="0" lang="en-US" altLang="zh-CN" sz="2000" dirty="0">
                <a:solidFill>
                  <a:srgbClr val="000000"/>
                </a:solidFill>
                <a:latin typeface="微软雅黑" panose="020B0503020204020204" pitchFamily="34" charset="-122"/>
                <a:ea typeface="微软雅黑" panose="020B0503020204020204" pitchFamily="34" charset="-122"/>
              </a:rPr>
              <a:t>p</a:t>
            </a:r>
            <a:r>
              <a:rPr kumimoji="0" lang="zh-CN" altLang="en-US" sz="2000" dirty="0">
                <a:solidFill>
                  <a:srgbClr val="000000"/>
                </a:solidFill>
                <a:latin typeface="微软雅黑" panose="020B0503020204020204" pitchFamily="34" charset="-122"/>
                <a:ea typeface="微软雅黑" panose="020B0503020204020204" pitchFamily="34" charset="-122"/>
              </a:rPr>
              <a:t>为特征列的列数（特征的个数），</a:t>
            </a:r>
            <a:r>
              <a:rPr kumimoji="0" lang="en-US" altLang="zh-CN" sz="2000" dirty="0">
                <a:solidFill>
                  <a:srgbClr val="000000"/>
                </a:solidFill>
                <a:latin typeface="微软雅黑" panose="020B0503020204020204" pitchFamily="34" charset="-122"/>
                <a:ea typeface="微软雅黑" panose="020B0503020204020204" pitchFamily="34" charset="-122"/>
              </a:rPr>
              <a:t>w1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w2 , … , wp ,b</a:t>
            </a:r>
            <a:r>
              <a:rPr kumimoji="0" lang="zh-CN" altLang="en-US" sz="2000" dirty="0">
                <a:solidFill>
                  <a:srgbClr val="000000"/>
                </a:solidFill>
                <a:latin typeface="微软雅黑" panose="020B0503020204020204" pitchFamily="34" charset="-122"/>
                <a:ea typeface="微软雅黑" panose="020B0503020204020204" pitchFamily="34" charset="-122"/>
              </a:rPr>
              <a:t>为模型中待求解的参数；当只有单个特征时，线性回归模型判别式</a:t>
            </a:r>
            <a:r>
              <a:rPr kumimoji="0" lang="en-US" altLang="zh-CN" sz="2000" dirty="0">
                <a:solidFill>
                  <a:srgbClr val="000000"/>
                </a:solidFill>
                <a:latin typeface="微软雅黑" panose="020B0503020204020204" pitchFamily="34" charset="-122"/>
                <a:ea typeface="微软雅黑" panose="020B0503020204020204" pitchFamily="34" charset="-122"/>
              </a:rPr>
              <a:t>g(x)</a:t>
            </a:r>
            <a:r>
              <a:rPr kumimoji="0" lang="zh-CN" altLang="en-US" sz="2000" dirty="0">
                <a:solidFill>
                  <a:srgbClr val="000000"/>
                </a:solidFill>
                <a:latin typeface="微软雅黑" panose="020B0503020204020204" pitchFamily="34" charset="-122"/>
                <a:ea typeface="微软雅黑" panose="020B0503020204020204" pitchFamily="34" charset="-122"/>
              </a:rPr>
              <a:t>函数为</a:t>
            </a:r>
            <a:r>
              <a:rPr kumimoji="0" lang="en-US" altLang="zh-CN" sz="2000" dirty="0" err="1">
                <a:solidFill>
                  <a:srgbClr val="000000"/>
                </a:solidFill>
                <a:latin typeface="微软雅黑" panose="020B0503020204020204" pitchFamily="34" charset="-122"/>
                <a:ea typeface="微软雅黑" panose="020B0503020204020204" pitchFamily="34" charset="-122"/>
              </a:rPr>
              <a:t>sigmod</a:t>
            </a:r>
            <a:r>
              <a:rPr kumimoji="0" lang="zh-CN" altLang="en-US" sz="2000" dirty="0">
                <a:solidFill>
                  <a:srgbClr val="000000"/>
                </a:solidFill>
                <a:latin typeface="微软雅黑" panose="020B0503020204020204" pitchFamily="34" charset="-122"/>
                <a:ea typeface="微软雅黑" panose="020B0503020204020204" pitchFamily="34" charset="-122"/>
              </a:rPr>
              <a:t>函数，其表达是为：</a:t>
            </a:r>
            <a:r>
              <a:rPr kumimoji="0" lang="en-US" altLang="zh-CN" sz="2000" dirty="0">
                <a:solidFill>
                  <a:srgbClr val="000000"/>
                </a:solidFill>
                <a:latin typeface="微软雅黑" panose="020B0503020204020204" pitchFamily="34" charset="-122"/>
                <a:ea typeface="微软雅黑" panose="020B0503020204020204" pitchFamily="34" charset="-122"/>
              </a:rPr>
              <a:t>g(x) = 1/(1+ew1x1 +b)</a:t>
            </a:r>
            <a:r>
              <a:rPr kumimoji="0" lang="zh-CN" altLang="en-US" sz="2000" dirty="0">
                <a:solidFill>
                  <a:srgbClr val="000000"/>
                </a:solidFill>
                <a:latin typeface="微软雅黑" panose="020B0503020204020204" pitchFamily="34" charset="-122"/>
                <a:ea typeface="微软雅黑" panose="020B0503020204020204" pitchFamily="34" charset="-122"/>
              </a:rPr>
              <a:t>，函数的图像如下：</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、判别式模型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pic>
        <p:nvPicPr>
          <p:cNvPr id="3" name="图片 2">
            <a:extLst>
              <a:ext uri="{FF2B5EF4-FFF2-40B4-BE49-F238E27FC236}">
                <a16:creationId xmlns:a16="http://schemas.microsoft.com/office/drawing/2014/main" id="{12D9343D-9BD0-3924-3AE3-5EEAE0809280}"/>
              </a:ext>
            </a:extLst>
          </p:cNvPr>
          <p:cNvPicPr>
            <a:picLocks noChangeAspect="1"/>
          </p:cNvPicPr>
          <p:nvPr/>
        </p:nvPicPr>
        <p:blipFill>
          <a:blip r:embed="rId7"/>
          <a:stretch>
            <a:fillRect/>
          </a:stretch>
        </p:blipFill>
        <p:spPr>
          <a:xfrm>
            <a:off x="5143500" y="4372618"/>
            <a:ext cx="2829560" cy="1884794"/>
          </a:xfrm>
          <a:prstGeom prst="rect">
            <a:avLst/>
          </a:prstGeom>
        </p:spPr>
      </p:pic>
    </p:spTree>
    <p:extLst>
      <p:ext uri="{BB962C8B-B14F-4D97-AF65-F5344CB8AC3E}">
        <p14:creationId xmlns:p14="http://schemas.microsoft.com/office/powerpoint/2010/main" val="1074072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30564" y="1698623"/>
            <a:ext cx="11796336" cy="557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生成式模型会对</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和</a:t>
            </a:r>
            <a:r>
              <a:rPr kumimoji="0" lang="en-US" altLang="zh-CN" sz="2000" dirty="0">
                <a:solidFill>
                  <a:srgbClr val="000000"/>
                </a:solidFill>
                <a:latin typeface="微软雅黑" panose="020B0503020204020204" pitchFamily="34" charset="-122"/>
                <a:ea typeface="微软雅黑" panose="020B0503020204020204" pitchFamily="34" charset="-122"/>
              </a:rPr>
              <a:t>y</a:t>
            </a:r>
            <a:r>
              <a:rPr kumimoji="0" lang="zh-CN" altLang="en-US" sz="2000" dirty="0">
                <a:solidFill>
                  <a:srgbClr val="000000"/>
                </a:solidFill>
                <a:latin typeface="微软雅黑" panose="020B0503020204020204" pitchFamily="34" charset="-122"/>
                <a:ea typeface="微软雅黑" panose="020B0503020204020204" pitchFamily="34" charset="-122"/>
              </a:rPr>
              <a:t>的联合分布</a:t>
            </a:r>
            <a:r>
              <a:rPr kumimoji="0" lang="en-US" altLang="zh-CN" sz="2000" dirty="0">
                <a:solidFill>
                  <a:srgbClr val="000000"/>
                </a:solidFill>
                <a:latin typeface="微软雅黑" panose="020B0503020204020204" pitchFamily="34" charset="-122"/>
                <a:ea typeface="微软雅黑" panose="020B0503020204020204" pitchFamily="34" charset="-122"/>
              </a:rPr>
              <a:t>p(</a:t>
            </a:r>
            <a:r>
              <a:rPr kumimoji="0" lang="en-US" altLang="zh-CN" sz="2000" dirty="0" err="1">
                <a:solidFill>
                  <a:srgbClr val="000000"/>
                </a:solidFill>
                <a:latin typeface="微软雅黑" panose="020B0503020204020204" pitchFamily="34" charset="-122"/>
                <a:ea typeface="微软雅黑" panose="020B0503020204020204" pitchFamily="34" charset="-122"/>
              </a:rPr>
              <a:t>x,y</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建模，通过贝叶斯公式来求得</a:t>
            </a:r>
            <a:r>
              <a:rPr kumimoji="0" lang="en-US" altLang="zh-CN" sz="2000" dirty="0">
                <a:solidFill>
                  <a:srgbClr val="000000"/>
                </a:solidFill>
                <a:latin typeface="微软雅黑" panose="020B0503020204020204" pitchFamily="34" charset="-122"/>
                <a:ea typeface="微软雅黑" panose="020B0503020204020204" pitchFamily="34" charset="-122"/>
              </a:rPr>
              <a:t>p(</a:t>
            </a:r>
            <a:r>
              <a:rPr kumimoji="0" lang="en-US" altLang="zh-CN" sz="2000" dirty="0" err="1">
                <a:solidFill>
                  <a:srgbClr val="000000"/>
                </a:solidFill>
                <a:latin typeface="微软雅黑" panose="020B0503020204020204" pitchFamily="34" charset="-122"/>
                <a:ea typeface="微软雅黑" panose="020B0503020204020204" pitchFamily="34" charset="-122"/>
              </a:rPr>
              <a:t>yi|x</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，选取使得</a:t>
            </a:r>
            <a:r>
              <a:rPr kumimoji="0" lang="en-US" altLang="zh-CN" sz="2000" dirty="0">
                <a:solidFill>
                  <a:srgbClr val="000000"/>
                </a:solidFill>
                <a:latin typeface="微软雅黑" panose="020B0503020204020204" pitchFamily="34" charset="-122"/>
                <a:ea typeface="微软雅黑" panose="020B0503020204020204" pitchFamily="34" charset="-122"/>
              </a:rPr>
              <a:t>p(</a:t>
            </a:r>
            <a:r>
              <a:rPr kumimoji="0" lang="en-US" altLang="zh-CN" sz="2000" dirty="0" err="1">
                <a:solidFill>
                  <a:srgbClr val="000000"/>
                </a:solidFill>
                <a:latin typeface="微软雅黑" panose="020B0503020204020204" pitchFamily="34" charset="-122"/>
                <a:ea typeface="微软雅黑" panose="020B0503020204020204" pitchFamily="34" charset="-122"/>
              </a:rPr>
              <a:t>yi|x</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最大的</a:t>
            </a:r>
            <a:r>
              <a:rPr kumimoji="0" lang="en-US" altLang="zh-CN" sz="2000" dirty="0" err="1">
                <a:solidFill>
                  <a:srgbClr val="000000"/>
                </a:solidFill>
                <a:latin typeface="微软雅黑" panose="020B0503020204020204" pitchFamily="34" charset="-122"/>
                <a:ea typeface="微软雅黑" panose="020B0503020204020204" pitchFamily="34" charset="-122"/>
              </a:rPr>
              <a:t>yi</a:t>
            </a:r>
            <a:r>
              <a:rPr kumimoji="0" lang="zh-CN" altLang="en-US" sz="2000" dirty="0">
                <a:solidFill>
                  <a:srgbClr val="000000"/>
                </a:solidFill>
                <a:latin typeface="微软雅黑" panose="020B0503020204020204" pitchFamily="34" charset="-122"/>
                <a:ea typeface="微软雅黑" panose="020B0503020204020204" pitchFamily="34" charset="-122"/>
              </a:rPr>
              <a:t>作为数据的标签，可以从统计的角度表示分布的情况，能够反映同类数据本身的相似度，而不是划分不同类的决策边界。</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生成式模型的收敛速度更快，当样本容量增加时，学习到的模型可以更快地收敛到真实模型。生成式模型具有以下特点：（</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）对联合概率建模可以学习到所有分类数据的分布能够更好的反应数据本身特性（</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）学习成本较高，需要更多的计算资源，需要的样本数更多，样本较少时学习效果较差（</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）当存在隐变量时，依旧可以用生成式模型，而判别式模型就不能使用了；（</a:t>
            </a:r>
            <a:r>
              <a:rPr kumimoji="0" lang="en-US" altLang="zh-CN" sz="2000" dirty="0">
                <a:solidFill>
                  <a:srgbClr val="000000"/>
                </a:solidFill>
                <a:latin typeface="微软雅黑" panose="020B0503020204020204" pitchFamily="34" charset="-122"/>
                <a:ea typeface="微软雅黑" panose="020B0503020204020204" pitchFamily="34" charset="-122"/>
              </a:rPr>
              <a:t>4</a:t>
            </a:r>
            <a:r>
              <a:rPr kumimoji="0" lang="zh-CN" altLang="en-US" sz="2000" dirty="0">
                <a:solidFill>
                  <a:srgbClr val="000000"/>
                </a:solidFill>
                <a:latin typeface="微软雅黑" panose="020B0503020204020204" pitchFamily="34" charset="-122"/>
                <a:ea typeface="微软雅黑" panose="020B0503020204020204" pitchFamily="34" charset="-122"/>
              </a:rPr>
              <a:t>）推断时性能较差，一定条件下能转换成判别式。</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生成式模型包括：朴素贝叶斯模型、隐藏马尔科夫模型、高斯混合模型等。判别式模型和生成式模型都是使后验概率最大化，不同点在于：判别式是直接对后验概率建模；而生成式模型通过贝叶斯定理使问题转化为求联合概率。</a:t>
            </a:r>
          </a:p>
          <a:p>
            <a:pPr marL="78105" indent="0" eaLnBrk="1" hangingPunct="1">
              <a:lnSpc>
                <a:spcPct val="150000"/>
              </a:lnSpc>
              <a:spcBef>
                <a:spcPct val="0"/>
              </a:spcBef>
              <a:buClr>
                <a:schemeClr val="tx2"/>
              </a:buClr>
              <a:buNone/>
            </a:pP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、生成式模型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spTree>
    <p:extLst>
      <p:ext uri="{BB962C8B-B14F-4D97-AF65-F5344CB8AC3E}">
        <p14:creationId xmlns:p14="http://schemas.microsoft.com/office/powerpoint/2010/main" val="17758965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、生成式模型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pic>
        <p:nvPicPr>
          <p:cNvPr id="1031" name="图片 1380">
            <a:extLst>
              <a:ext uri="{FF2B5EF4-FFF2-40B4-BE49-F238E27FC236}">
                <a16:creationId xmlns:a16="http://schemas.microsoft.com/office/drawing/2014/main" id="{08E92E15-98B4-550E-E88A-E8F9ABDF92A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3149" y="2742544"/>
            <a:ext cx="2620467" cy="7245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图片 1381">
            <a:extLst>
              <a:ext uri="{FF2B5EF4-FFF2-40B4-BE49-F238E27FC236}">
                <a16:creationId xmlns:a16="http://schemas.microsoft.com/office/drawing/2014/main" id="{CC9B560B-FF15-F0B3-CA34-D7E337ED31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1212"/>
          <a:stretch>
            <a:fillRect/>
          </a:stretch>
        </p:blipFill>
        <p:spPr bwMode="auto">
          <a:xfrm>
            <a:off x="2573596" y="4698978"/>
            <a:ext cx="6017107" cy="90169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7151DC16-B81E-3DB2-6CEA-F8226618B239}"/>
              </a:ext>
            </a:extLst>
          </p:cNvPr>
          <p:cNvSpPr>
            <a:spLocks noChangeArrowheads="1"/>
          </p:cNvSpPr>
          <p:nvPr/>
        </p:nvSpPr>
        <p:spPr bwMode="auto">
          <a:xfrm>
            <a:off x="355600" y="2202735"/>
            <a:ext cx="120533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朴素贝叶斯模型</a:t>
            </a:r>
            <a:r>
              <a:rPr kumimoji="0" lang="en-US" altLang="zh-CN" sz="20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2000" dirty="0"/>
              <a:t>: </a:t>
            </a:r>
            <a:r>
              <a:rPr kumimoji="0" lang="zh-CN"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对于一个分类问题，给定样本特征</a:t>
            </a:r>
            <a:r>
              <a:rPr kumimoji="0" lang="en-US" altLang="zh-CN" sz="2000"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x</a:t>
            </a:r>
            <a:r>
              <a:rPr kumimoji="0" lang="en-US" altLang="zh-CN" sz="2000"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样本属于类别</a:t>
            </a:r>
            <a:r>
              <a:rPr kumimoji="0" lang="en-US" altLang="zh-CN" sz="2000"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y</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的概率，贝叶斯的计算公式如下：</a:t>
            </a:r>
            <a:endParaRPr kumimoji="0" lang="zh-CN" altLang="en-US" sz="2000" b="0" i="0" u="none" strike="noStrike" cap="none" normalizeH="0" baseline="0" dirty="0">
              <a:ln>
                <a:noFill/>
              </a:ln>
              <a:solidFill>
                <a:schemeClr val="tx1"/>
              </a:solidFill>
              <a:effectLst/>
            </a:endParaRPr>
          </a:p>
        </p:txBody>
      </p:sp>
      <p:sp>
        <p:nvSpPr>
          <p:cNvPr id="10" name="Rectangle 9">
            <a:extLst>
              <a:ext uri="{FF2B5EF4-FFF2-40B4-BE49-F238E27FC236}">
                <a16:creationId xmlns:a16="http://schemas.microsoft.com/office/drawing/2014/main" id="{711282A4-422A-AE89-CEB4-3BCA592DA969}"/>
              </a:ext>
            </a:extLst>
          </p:cNvPr>
          <p:cNvSpPr>
            <a:spLocks noChangeArrowheads="1"/>
          </p:cNvSpPr>
          <p:nvPr/>
        </p:nvSpPr>
        <p:spPr bwMode="auto">
          <a:xfrm>
            <a:off x="1435100" y="3641678"/>
            <a:ext cx="8786380" cy="737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a:t>
            </a:r>
            <a:r>
              <a:rPr kumimoji="0" lang="zh-CN" altLang="en-US"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以上公式</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中，假设样本特征</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x </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的维度为</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N</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c</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代表</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y</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可能分类，其维度为</a:t>
            </a:r>
            <a:r>
              <a:rPr kumimoji="0" lang="en-US" altLang="zh-CN"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c</a:t>
            </a:r>
            <a:r>
              <a:rPr kumimoji="0" lang="en-US" altLang="zh-CN" b="0" i="0" u="none" strike="noStrike" cap="none" normalizeH="0" baseline="-3000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1</a:t>
            </a:r>
            <a:r>
              <a:rPr kumimoji="0" lang="en-US" altLang="zh-CN"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,c</a:t>
            </a:r>
            <a:r>
              <a:rPr kumimoji="0" lang="en-US" altLang="zh-CN" b="0" i="0" u="none" strike="noStrike" cap="none" normalizeH="0" baseline="-3000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2</a:t>
            </a:r>
            <a:r>
              <a:rPr kumimoji="0" lang="en-US" altLang="zh-CN"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,…,c</a:t>
            </a:r>
            <a:r>
              <a:rPr kumimoji="0" lang="en-US" altLang="zh-CN" b="0" i="0" u="none" strike="noStrike" cap="none" normalizeH="0" baseline="-3000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k</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若提供一个</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x</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向量，计算</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x</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向量所对应的</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y</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是类别</a:t>
            </a:r>
            <a:r>
              <a:rPr kumimoji="0" lang="en-US" altLang="zh-CN" b="0" i="1"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k</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的计算公式：</a:t>
            </a:r>
            <a:endParaRPr kumimoji="0" lang="zh-CN" altLang="en-US"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1868249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395664" y="1822448"/>
            <a:ext cx="11796336" cy="373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回归任务是有监督学习中的一种，在回归任务中监督学习的标签为一个数据值，并且这个数是连续的数值通常用浮点数表示。例如，房价预测中影响房价的因素有地理位置、房屋面积，此时，学习的标签为某个位置、某个面积对应的房屋单价；在训练的过程中，每一条数据中某个位置、某个面积及其对应的房屋单价都是已知的数据，将这些待训练的数据输入回归模型中进行训练，建立位置、面积与对应单价之间的映射关系；当某个未知的位置和面积输入到训练好的回归模型进行计算，输出相应的房屋单价，从而完成回归任务。</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回归模型的目标是使样本中所有点的预测值和真实值之间的距离总和最小。常用的回归模型有线性回归模型：</a:t>
            </a:r>
            <a:r>
              <a:rPr kumimoji="0" lang="en-US" altLang="zh-CN" sz="2000" dirty="0">
                <a:solidFill>
                  <a:srgbClr val="000000"/>
                </a:solidFill>
                <a:latin typeface="微软雅黑" panose="020B0503020204020204" pitchFamily="34" charset="-122"/>
                <a:ea typeface="微软雅黑" panose="020B0503020204020204" pitchFamily="34" charset="-122"/>
              </a:rPr>
              <a:t>KNN</a:t>
            </a:r>
            <a:r>
              <a:rPr kumimoji="0" lang="zh-CN" altLang="en-US" sz="2000" dirty="0">
                <a:solidFill>
                  <a:srgbClr val="000000"/>
                </a:solidFill>
                <a:latin typeface="微软雅黑" panose="020B0503020204020204" pitchFamily="34" charset="-122"/>
                <a:ea typeface="微软雅黑" panose="020B0503020204020204" pitchFamily="34" charset="-122"/>
              </a:rPr>
              <a:t>回归模型、</a:t>
            </a:r>
            <a:r>
              <a:rPr kumimoji="0" lang="en-US" altLang="zh-CN" sz="2000" dirty="0">
                <a:solidFill>
                  <a:srgbClr val="000000"/>
                </a:solidFill>
                <a:latin typeface="微软雅黑" panose="020B0503020204020204" pitchFamily="34" charset="-122"/>
                <a:ea typeface="微软雅黑" panose="020B0503020204020204" pitchFamily="34" charset="-122"/>
              </a:rPr>
              <a:t>SVR</a:t>
            </a:r>
            <a:r>
              <a:rPr kumimoji="0" lang="zh-CN" altLang="en-US" sz="2000" dirty="0">
                <a:solidFill>
                  <a:srgbClr val="000000"/>
                </a:solidFill>
                <a:latin typeface="微软雅黑" panose="020B0503020204020204" pitchFamily="34" charset="-122"/>
                <a:ea typeface="微软雅黑" panose="020B0503020204020204" pitchFamily="34" charset="-122"/>
              </a:rPr>
              <a:t>回归模型、</a:t>
            </a:r>
            <a:r>
              <a:rPr kumimoji="0" lang="en-US" altLang="zh-CN" sz="2000" dirty="0" err="1">
                <a:solidFill>
                  <a:srgbClr val="000000"/>
                </a:solidFill>
                <a:latin typeface="微软雅黑" panose="020B0503020204020204" pitchFamily="34" charset="-122"/>
                <a:ea typeface="微软雅黑" panose="020B0503020204020204" pitchFamily="34" charset="-122"/>
              </a:rPr>
              <a:t>LinearRegression</a:t>
            </a:r>
            <a:r>
              <a:rPr kumimoji="0" lang="zh-CN" altLang="en-US" sz="2000" dirty="0">
                <a:solidFill>
                  <a:srgbClr val="000000"/>
                </a:solidFill>
                <a:latin typeface="微软雅黑" panose="020B0503020204020204" pitchFamily="34" charset="-122"/>
                <a:ea typeface="微软雅黑" panose="020B0503020204020204" pitchFamily="34" charset="-122"/>
              </a:rPr>
              <a:t>回归模型等。</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0468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、回归任务</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spTree>
    <p:extLst>
      <p:ext uri="{BB962C8B-B14F-4D97-AF65-F5344CB8AC3E}">
        <p14:creationId xmlns:p14="http://schemas.microsoft.com/office/powerpoint/2010/main" val="37108979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890964" y="2228848"/>
            <a:ext cx="10793036"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）相同点：分类和回归任务中，训练得到的模型函数通常为一个超平面。</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）不同点：在模型的训练过程中，对于在分类问题，不同类型的数据点要尽可能多得分布在分类模型超平面的两侧，而在回归问题中，数据点尽可能多得落在回归模型超平面上。</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4674678"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、分类与回归模型的区别于联系</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：机器学习的主要任务</a:t>
            </a:r>
            <a:endParaRPr lang="en-US" altLang="zh-CN" dirty="0"/>
          </a:p>
        </p:txBody>
      </p:sp>
    </p:spTree>
    <p:extLst>
      <p:ext uri="{BB962C8B-B14F-4D97-AF65-F5344CB8AC3E}">
        <p14:creationId xmlns:p14="http://schemas.microsoft.com/office/powerpoint/2010/main" val="17637335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51494"/>
            <a:ext cx="10605711"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在获取的原始数据中存在“脏数据”，为此，需要对数据进行缺失、重复、异常等方面的检测与处理，对处理后的干净数据结合实际情况进行相关性分析、归一化等操作，从而为后续模型的训练做准备。</a:t>
            </a:r>
            <a:endParaRPr kumimoji="0" lang="en-US" altLang="zh-CN" sz="20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titanic.csv</a:t>
            </a:r>
            <a:r>
              <a:rPr kumimoji="0" lang="zh-CN" altLang="en-US" sz="2000" dirty="0">
                <a:solidFill>
                  <a:srgbClr val="000000"/>
                </a:solidFill>
                <a:latin typeface="微软雅黑" panose="020B0503020204020204" pitchFamily="34" charset="-122"/>
                <a:ea typeface="微软雅黑" panose="020B0503020204020204" pitchFamily="34" charset="-122"/>
              </a:rPr>
              <a:t>（泰坦尼克号）数据集常被用来验证分类模型的性能，通过</a:t>
            </a:r>
            <a:r>
              <a:rPr kumimoji="0" lang="en-US" altLang="zh-CN" sz="2000" dirty="0">
                <a:solidFill>
                  <a:srgbClr val="000000"/>
                </a:solidFill>
                <a:latin typeface="微软雅黑" panose="020B0503020204020204" pitchFamily="34" charset="-122"/>
                <a:ea typeface="微软雅黑" panose="020B0503020204020204" pitchFamily="34" charset="-122"/>
              </a:rPr>
              <a:t>pandas</a:t>
            </a:r>
            <a:r>
              <a:rPr kumimoji="0" lang="zh-CN" altLang="en-US" sz="2000" dirty="0">
                <a:solidFill>
                  <a:srgbClr val="000000"/>
                </a:solidFill>
                <a:latin typeface="微软雅黑" panose="020B0503020204020204" pitchFamily="34" charset="-122"/>
                <a:ea typeface="微软雅黑" panose="020B0503020204020204" pitchFamily="34" charset="-122"/>
              </a:rPr>
              <a:t>库读取数据并使用</a:t>
            </a:r>
            <a:r>
              <a:rPr kumimoji="0" lang="en-US" altLang="zh-CN" sz="2000" dirty="0">
                <a:solidFill>
                  <a:srgbClr val="000000"/>
                </a:solidFill>
                <a:latin typeface="微软雅黑" panose="020B0503020204020204" pitchFamily="34" charset="-122"/>
                <a:ea typeface="微软雅黑" panose="020B0503020204020204" pitchFamily="34" charset="-122"/>
              </a:rPr>
              <a:t>head()</a:t>
            </a:r>
            <a:r>
              <a:rPr kumimoji="0" lang="zh-CN" altLang="en-US" sz="2000" dirty="0">
                <a:solidFill>
                  <a:srgbClr val="000000"/>
                </a:solidFill>
                <a:latin typeface="微软雅黑" panose="020B0503020204020204" pitchFamily="34" charset="-122"/>
                <a:ea typeface="微软雅黑" panose="020B0503020204020204" pitchFamily="34" charset="-122"/>
              </a:rPr>
              <a:t>方法来查看该数据集的前</a:t>
            </a:r>
            <a:r>
              <a:rPr kumimoji="0" lang="en-US" altLang="zh-CN" sz="2000" dirty="0">
                <a:solidFill>
                  <a:srgbClr val="000000"/>
                </a:solidFill>
                <a:latin typeface="微软雅黑" panose="020B0503020204020204" pitchFamily="34" charset="-122"/>
                <a:ea typeface="微软雅黑" panose="020B0503020204020204" pitchFamily="34" charset="-122"/>
              </a:rPr>
              <a:t>5</a:t>
            </a:r>
            <a:r>
              <a:rPr kumimoji="0" lang="zh-CN" altLang="en-US" sz="2000" dirty="0">
                <a:solidFill>
                  <a:srgbClr val="000000"/>
                </a:solidFill>
                <a:latin typeface="微软雅黑" panose="020B0503020204020204" pitchFamily="34" charset="-122"/>
                <a:ea typeface="微软雅黑" panose="020B0503020204020204" pitchFamily="34" charset="-122"/>
              </a:rPr>
              <a:t>行数据，</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、数据的读取</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pic>
        <p:nvPicPr>
          <p:cNvPr id="3" name="图片 2">
            <a:extLst>
              <a:ext uri="{FF2B5EF4-FFF2-40B4-BE49-F238E27FC236}">
                <a16:creationId xmlns:a16="http://schemas.microsoft.com/office/drawing/2014/main" id="{44AA36B0-5347-254C-0996-3EE61059C7C6}"/>
              </a:ext>
            </a:extLst>
          </p:cNvPr>
          <p:cNvPicPr>
            <a:picLocks noChangeAspect="1"/>
          </p:cNvPicPr>
          <p:nvPr/>
        </p:nvPicPr>
        <p:blipFill>
          <a:blip r:embed="rId7"/>
          <a:stretch>
            <a:fillRect/>
          </a:stretch>
        </p:blipFill>
        <p:spPr>
          <a:xfrm>
            <a:off x="2420331" y="4097777"/>
            <a:ext cx="7216775" cy="2089659"/>
          </a:xfrm>
          <a:prstGeom prst="rect">
            <a:avLst/>
          </a:prstGeom>
        </p:spPr>
      </p:pic>
    </p:spTree>
    <p:extLst>
      <p:ext uri="{BB962C8B-B14F-4D97-AF65-F5344CB8AC3E}">
        <p14:creationId xmlns:p14="http://schemas.microsoft.com/office/powerpoint/2010/main" val="10415526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566928" y="1677800"/>
            <a:ext cx="1060571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该数据集中英文列名的含义</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、数据的读取</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graphicFrame>
        <p:nvGraphicFramePr>
          <p:cNvPr id="4" name="表格 3">
            <a:extLst>
              <a:ext uri="{FF2B5EF4-FFF2-40B4-BE49-F238E27FC236}">
                <a16:creationId xmlns:a16="http://schemas.microsoft.com/office/drawing/2014/main" id="{92662C94-50F9-A31B-8229-0365F3E9F131}"/>
              </a:ext>
            </a:extLst>
          </p:cNvPr>
          <p:cNvGraphicFramePr>
            <a:graphicFrameLocks noGrp="1"/>
          </p:cNvGraphicFramePr>
          <p:nvPr>
            <p:extLst>
              <p:ext uri="{D42A27DB-BD31-4B8C-83A1-F6EECF244321}">
                <p14:modId xmlns:p14="http://schemas.microsoft.com/office/powerpoint/2010/main" val="3384095905"/>
              </p:ext>
            </p:extLst>
          </p:nvPr>
        </p:nvGraphicFramePr>
        <p:xfrm>
          <a:off x="2040556" y="2387023"/>
          <a:ext cx="9336506" cy="3698539"/>
        </p:xfrm>
        <a:graphic>
          <a:graphicData uri="http://schemas.openxmlformats.org/drawingml/2006/table">
            <a:tbl>
              <a:tblPr firstRow="1" firstCol="1" bandRow="1">
                <a:tableStyleId>{5C22544A-7EE6-4342-B048-85BDC9FD1C3A}</a:tableStyleId>
              </a:tblPr>
              <a:tblGrid>
                <a:gridCol w="1413055">
                  <a:extLst>
                    <a:ext uri="{9D8B030D-6E8A-4147-A177-3AD203B41FA5}">
                      <a16:colId xmlns:a16="http://schemas.microsoft.com/office/drawing/2014/main" val="403185125"/>
                    </a:ext>
                  </a:extLst>
                </a:gridCol>
                <a:gridCol w="1931931">
                  <a:extLst>
                    <a:ext uri="{9D8B030D-6E8A-4147-A177-3AD203B41FA5}">
                      <a16:colId xmlns:a16="http://schemas.microsoft.com/office/drawing/2014/main" val="2310109452"/>
                    </a:ext>
                  </a:extLst>
                </a:gridCol>
                <a:gridCol w="5991520">
                  <a:extLst>
                    <a:ext uri="{9D8B030D-6E8A-4147-A177-3AD203B41FA5}">
                      <a16:colId xmlns:a16="http://schemas.microsoft.com/office/drawing/2014/main" val="102651916"/>
                    </a:ext>
                  </a:extLst>
                </a:gridCol>
              </a:tblGrid>
              <a:tr h="251384">
                <a:tc>
                  <a:txBody>
                    <a:bodyPr/>
                    <a:lstStyle/>
                    <a:p>
                      <a:pPr algn="ctr"/>
                      <a:r>
                        <a:rPr lang="zh-CN" sz="1600" kern="100" dirty="0">
                          <a:solidFill>
                            <a:schemeClr val="tx1"/>
                          </a:solidFill>
                          <a:effectLst/>
                        </a:rPr>
                        <a:t>列名</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a:solidFill>
                            <a:schemeClr val="tx1"/>
                          </a:solidFill>
                          <a:effectLst/>
                        </a:rPr>
                        <a:t>列名的含义</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CN" sz="1600" kern="100">
                          <a:solidFill>
                            <a:schemeClr val="tx1"/>
                          </a:solidFill>
                          <a:effectLst/>
                        </a:rPr>
                        <a:t>备注：该列的数据的取值</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1665806"/>
                  </a:ext>
                </a:extLst>
              </a:tr>
              <a:tr h="278048">
                <a:tc>
                  <a:txBody>
                    <a:bodyPr/>
                    <a:lstStyle/>
                    <a:p>
                      <a:pPr algn="ctr"/>
                      <a:r>
                        <a:rPr lang="en-US" sz="1600" kern="100" dirty="0" err="1">
                          <a:solidFill>
                            <a:schemeClr val="tx1"/>
                          </a:solidFill>
                          <a:effectLst/>
                        </a:rPr>
                        <a:t>PassengerId</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dirty="0">
                          <a:solidFill>
                            <a:schemeClr val="tx1"/>
                          </a:solidFill>
                          <a:effectLst/>
                        </a:rPr>
                        <a:t>乘客的身份证号</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dirty="0">
                          <a:solidFill>
                            <a:schemeClr val="tx1"/>
                          </a:solidFill>
                          <a:effectLst/>
                        </a:rPr>
                        <a:t> </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5460861"/>
                  </a:ext>
                </a:extLst>
              </a:tr>
              <a:tr h="251384">
                <a:tc>
                  <a:txBody>
                    <a:bodyPr/>
                    <a:lstStyle/>
                    <a:p>
                      <a:pPr algn="ctr"/>
                      <a:r>
                        <a:rPr lang="en-US" sz="1600" kern="100" dirty="0">
                          <a:solidFill>
                            <a:schemeClr val="tx1"/>
                          </a:solidFill>
                          <a:effectLst/>
                        </a:rPr>
                        <a:t>Survived</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a:solidFill>
                            <a:schemeClr val="tx1"/>
                          </a:solidFill>
                          <a:effectLst/>
                        </a:rPr>
                        <a:t>是否被获救</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a:solidFill>
                            <a:schemeClr val="tx1"/>
                          </a:solidFill>
                          <a:effectLst/>
                        </a:rPr>
                        <a:t>0</a:t>
                      </a:r>
                      <a:r>
                        <a:rPr lang="zh-CN" sz="1600" kern="100">
                          <a:solidFill>
                            <a:schemeClr val="tx1"/>
                          </a:solidFill>
                          <a:effectLst/>
                        </a:rPr>
                        <a:t>表示否，</a:t>
                      </a:r>
                      <a:r>
                        <a:rPr lang="en-US" sz="1600" kern="100">
                          <a:solidFill>
                            <a:schemeClr val="tx1"/>
                          </a:solidFill>
                          <a:effectLst/>
                        </a:rPr>
                        <a:t>1</a:t>
                      </a:r>
                      <a:r>
                        <a:rPr lang="zh-CN" sz="1600" kern="100">
                          <a:solidFill>
                            <a:schemeClr val="tx1"/>
                          </a:solidFill>
                          <a:effectLst/>
                        </a:rPr>
                        <a:t>表示是</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7370011"/>
                  </a:ext>
                </a:extLst>
              </a:tr>
              <a:tr h="251384">
                <a:tc>
                  <a:txBody>
                    <a:bodyPr/>
                    <a:lstStyle/>
                    <a:p>
                      <a:pPr algn="ctr"/>
                      <a:r>
                        <a:rPr lang="en-US" sz="1600" kern="100">
                          <a:solidFill>
                            <a:schemeClr val="tx1"/>
                          </a:solidFill>
                          <a:effectLst/>
                        </a:rPr>
                        <a:t>Pclass</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dirty="0">
                          <a:solidFill>
                            <a:schemeClr val="tx1"/>
                          </a:solidFill>
                          <a:effectLst/>
                        </a:rPr>
                        <a:t>客舱等级</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a:solidFill>
                            <a:schemeClr val="tx1"/>
                          </a:solidFill>
                          <a:effectLst/>
                        </a:rPr>
                        <a:t>1</a:t>
                      </a:r>
                      <a:r>
                        <a:rPr lang="zh-CN" sz="1600" kern="100">
                          <a:solidFill>
                            <a:schemeClr val="tx1"/>
                          </a:solidFill>
                          <a:effectLst/>
                        </a:rPr>
                        <a:t>表示头等舱，</a:t>
                      </a:r>
                      <a:r>
                        <a:rPr lang="en-US" sz="1600" kern="100">
                          <a:solidFill>
                            <a:schemeClr val="tx1"/>
                          </a:solidFill>
                          <a:effectLst/>
                        </a:rPr>
                        <a:t>2</a:t>
                      </a:r>
                      <a:r>
                        <a:rPr lang="zh-CN" sz="1600" kern="100">
                          <a:solidFill>
                            <a:schemeClr val="tx1"/>
                          </a:solidFill>
                          <a:effectLst/>
                        </a:rPr>
                        <a:t>表示二等舱，</a:t>
                      </a:r>
                      <a:r>
                        <a:rPr lang="en-US" sz="1600" kern="100">
                          <a:solidFill>
                            <a:schemeClr val="tx1"/>
                          </a:solidFill>
                          <a:effectLst/>
                        </a:rPr>
                        <a:t>3</a:t>
                      </a:r>
                      <a:r>
                        <a:rPr lang="zh-CN" sz="1600" kern="100">
                          <a:solidFill>
                            <a:schemeClr val="tx1"/>
                          </a:solidFill>
                          <a:effectLst/>
                        </a:rPr>
                        <a:t>表示三等舱</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8093993"/>
                  </a:ext>
                </a:extLst>
              </a:tr>
              <a:tr h="251384">
                <a:tc>
                  <a:txBody>
                    <a:bodyPr/>
                    <a:lstStyle/>
                    <a:p>
                      <a:pPr algn="ctr"/>
                      <a:r>
                        <a:rPr lang="en-US" sz="1600" kern="100">
                          <a:solidFill>
                            <a:schemeClr val="tx1"/>
                          </a:solidFill>
                          <a:effectLst/>
                        </a:rPr>
                        <a:t>Name</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dirty="0">
                          <a:solidFill>
                            <a:schemeClr val="tx1"/>
                          </a:solidFill>
                          <a:effectLst/>
                        </a:rPr>
                        <a:t>乘客姓名</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a:solidFill>
                            <a:schemeClr val="tx1"/>
                          </a:solidFill>
                          <a:effectLst/>
                        </a:rPr>
                        <a:t> </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160299"/>
                  </a:ext>
                </a:extLst>
              </a:tr>
              <a:tr h="251384">
                <a:tc>
                  <a:txBody>
                    <a:bodyPr/>
                    <a:lstStyle/>
                    <a:p>
                      <a:pPr algn="ctr"/>
                      <a:r>
                        <a:rPr lang="en-US" sz="1600" kern="100">
                          <a:solidFill>
                            <a:schemeClr val="tx1"/>
                          </a:solidFill>
                          <a:effectLst/>
                        </a:rPr>
                        <a:t>Sex</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dirty="0">
                          <a:solidFill>
                            <a:schemeClr val="tx1"/>
                          </a:solidFill>
                          <a:effectLst/>
                        </a:rPr>
                        <a:t>性别</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a:solidFill>
                            <a:schemeClr val="tx1"/>
                          </a:solidFill>
                          <a:effectLst/>
                        </a:rPr>
                        <a:t>Female</a:t>
                      </a:r>
                      <a:r>
                        <a:rPr lang="zh-CN" sz="1600" kern="100">
                          <a:solidFill>
                            <a:schemeClr val="tx1"/>
                          </a:solidFill>
                          <a:effectLst/>
                        </a:rPr>
                        <a:t>女性，</a:t>
                      </a:r>
                      <a:r>
                        <a:rPr lang="en-US" sz="1600" kern="100">
                          <a:solidFill>
                            <a:schemeClr val="tx1"/>
                          </a:solidFill>
                          <a:effectLst/>
                        </a:rPr>
                        <a:t>male</a:t>
                      </a:r>
                      <a:r>
                        <a:rPr lang="zh-CN" sz="1600" kern="100">
                          <a:solidFill>
                            <a:schemeClr val="tx1"/>
                          </a:solidFill>
                          <a:effectLst/>
                        </a:rPr>
                        <a:t>男性</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1958502"/>
                  </a:ext>
                </a:extLst>
              </a:tr>
              <a:tr h="251384">
                <a:tc>
                  <a:txBody>
                    <a:bodyPr/>
                    <a:lstStyle/>
                    <a:p>
                      <a:pPr algn="ctr"/>
                      <a:r>
                        <a:rPr lang="en-US" sz="1600" kern="100">
                          <a:solidFill>
                            <a:schemeClr val="tx1"/>
                          </a:solidFill>
                          <a:effectLst/>
                        </a:rPr>
                        <a:t>Age</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dirty="0">
                          <a:solidFill>
                            <a:schemeClr val="tx1"/>
                          </a:solidFill>
                          <a:effectLst/>
                        </a:rPr>
                        <a:t>年龄</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dirty="0">
                          <a:solidFill>
                            <a:schemeClr val="tx1"/>
                          </a:solidFill>
                          <a:effectLst/>
                        </a:rPr>
                        <a:t> </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1522205"/>
                  </a:ext>
                </a:extLst>
              </a:tr>
              <a:tr h="234996">
                <a:tc>
                  <a:txBody>
                    <a:bodyPr/>
                    <a:lstStyle/>
                    <a:p>
                      <a:pPr algn="ctr"/>
                      <a:r>
                        <a:rPr lang="en-US" sz="1600" kern="100">
                          <a:solidFill>
                            <a:schemeClr val="tx1"/>
                          </a:solidFill>
                          <a:effectLst/>
                        </a:rPr>
                        <a:t>SibSp</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CN" sz="1600" kern="100" dirty="0">
                          <a:solidFill>
                            <a:schemeClr val="tx1"/>
                          </a:solidFill>
                          <a:effectLst/>
                        </a:rPr>
                        <a:t>兄弟姐妹数或配偶数在船上的数量</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83795" marR="83795" marT="41897" marB="418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641548187"/>
                  </a:ext>
                </a:extLst>
              </a:tr>
              <a:tr h="122357">
                <a:tc>
                  <a:txBody>
                    <a:bodyPr/>
                    <a:lstStyle/>
                    <a:p>
                      <a:pPr algn="ctr"/>
                      <a:r>
                        <a:rPr lang="en-US" sz="1600" kern="100">
                          <a:solidFill>
                            <a:schemeClr val="tx1"/>
                          </a:solidFill>
                          <a:effectLst/>
                        </a:rPr>
                        <a:t>Parch</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CN" sz="1600" kern="100" dirty="0">
                          <a:solidFill>
                            <a:schemeClr val="tx1"/>
                          </a:solidFill>
                          <a:effectLst/>
                        </a:rPr>
                        <a:t>双亲或子女在船上的数量</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83795" marR="83795" marT="41897" marB="418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642787795"/>
                  </a:ext>
                </a:extLst>
              </a:tr>
              <a:tr h="251384">
                <a:tc>
                  <a:txBody>
                    <a:bodyPr/>
                    <a:lstStyle/>
                    <a:p>
                      <a:pPr algn="ctr"/>
                      <a:r>
                        <a:rPr lang="en-US" sz="1600" kern="100">
                          <a:solidFill>
                            <a:schemeClr val="tx1"/>
                          </a:solidFill>
                          <a:effectLst/>
                        </a:rPr>
                        <a:t>Ticket</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a:solidFill>
                            <a:schemeClr val="tx1"/>
                          </a:solidFill>
                          <a:effectLst/>
                        </a:rPr>
                        <a:t>船票编号</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dirty="0">
                          <a:solidFill>
                            <a:schemeClr val="tx1"/>
                          </a:solidFill>
                          <a:effectLst/>
                        </a:rPr>
                        <a:t> </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7926332"/>
                  </a:ext>
                </a:extLst>
              </a:tr>
              <a:tr h="251384">
                <a:tc>
                  <a:txBody>
                    <a:bodyPr/>
                    <a:lstStyle/>
                    <a:p>
                      <a:pPr algn="ctr"/>
                      <a:r>
                        <a:rPr lang="en-US" sz="1600" kern="100">
                          <a:solidFill>
                            <a:schemeClr val="tx1"/>
                          </a:solidFill>
                          <a:effectLst/>
                        </a:rPr>
                        <a:t>Fare</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a:solidFill>
                            <a:schemeClr val="tx1"/>
                          </a:solidFill>
                          <a:effectLst/>
                        </a:rPr>
                        <a:t>船票价格</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dirty="0">
                          <a:solidFill>
                            <a:schemeClr val="tx1"/>
                          </a:solidFill>
                          <a:effectLst/>
                        </a:rPr>
                        <a:t> </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5323527"/>
                  </a:ext>
                </a:extLst>
              </a:tr>
              <a:tr h="251384">
                <a:tc>
                  <a:txBody>
                    <a:bodyPr/>
                    <a:lstStyle/>
                    <a:p>
                      <a:pPr algn="ctr"/>
                      <a:r>
                        <a:rPr lang="en-US" sz="1600" kern="100">
                          <a:solidFill>
                            <a:schemeClr val="tx1"/>
                          </a:solidFill>
                          <a:effectLst/>
                        </a:rPr>
                        <a:t>Cabin</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a:solidFill>
                            <a:schemeClr val="tx1"/>
                          </a:solidFill>
                          <a:effectLst/>
                        </a:rPr>
                        <a:t>客舱号</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dirty="0">
                          <a:solidFill>
                            <a:schemeClr val="tx1"/>
                          </a:solidFill>
                          <a:effectLst/>
                        </a:rPr>
                        <a:t> </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5629136"/>
                  </a:ext>
                </a:extLst>
              </a:tr>
              <a:tr h="502767">
                <a:tc>
                  <a:txBody>
                    <a:bodyPr/>
                    <a:lstStyle/>
                    <a:p>
                      <a:pPr algn="ctr"/>
                      <a:r>
                        <a:rPr lang="en-US" sz="1600" kern="100">
                          <a:solidFill>
                            <a:schemeClr val="tx1"/>
                          </a:solidFill>
                          <a:effectLst/>
                        </a:rPr>
                        <a:t>Embarked</a:t>
                      </a:r>
                      <a:endParaRPr lang="zh-CN" sz="16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kern="100" dirty="0">
                          <a:solidFill>
                            <a:schemeClr val="tx1"/>
                          </a:solidFill>
                          <a:effectLst/>
                        </a:rPr>
                        <a:t>登船港口</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600" kern="100" dirty="0">
                          <a:solidFill>
                            <a:schemeClr val="tx1"/>
                          </a:solidFill>
                          <a:effectLst/>
                        </a:rPr>
                        <a:t>C</a:t>
                      </a:r>
                      <a:r>
                        <a:rPr lang="zh-CN" sz="1600" kern="100" dirty="0">
                          <a:solidFill>
                            <a:schemeClr val="tx1"/>
                          </a:solidFill>
                          <a:effectLst/>
                        </a:rPr>
                        <a:t>为</a:t>
                      </a:r>
                      <a:r>
                        <a:rPr lang="en-US" sz="1600" kern="100" dirty="0">
                          <a:solidFill>
                            <a:schemeClr val="tx1"/>
                          </a:solidFill>
                          <a:effectLst/>
                        </a:rPr>
                        <a:t>Cherbourg</a:t>
                      </a:r>
                      <a:r>
                        <a:rPr lang="zh-CN" sz="1600" kern="100" dirty="0">
                          <a:solidFill>
                            <a:schemeClr val="tx1"/>
                          </a:solidFill>
                          <a:effectLst/>
                        </a:rPr>
                        <a:t>（瑟堡），</a:t>
                      </a:r>
                      <a:r>
                        <a:rPr lang="en-US" sz="1600" kern="100" dirty="0">
                          <a:solidFill>
                            <a:schemeClr val="tx1"/>
                          </a:solidFill>
                          <a:effectLst/>
                        </a:rPr>
                        <a:t>Q</a:t>
                      </a:r>
                      <a:r>
                        <a:rPr lang="zh-CN" sz="1600" kern="100" dirty="0">
                          <a:solidFill>
                            <a:schemeClr val="tx1"/>
                          </a:solidFill>
                          <a:effectLst/>
                        </a:rPr>
                        <a:t>为</a:t>
                      </a:r>
                      <a:r>
                        <a:rPr lang="en-US" sz="1600" kern="100" dirty="0">
                          <a:solidFill>
                            <a:schemeClr val="tx1"/>
                          </a:solidFill>
                          <a:effectLst/>
                        </a:rPr>
                        <a:t>Queenstown</a:t>
                      </a:r>
                      <a:r>
                        <a:rPr lang="zh-CN" sz="1600" kern="100" dirty="0">
                          <a:solidFill>
                            <a:schemeClr val="tx1"/>
                          </a:solidFill>
                          <a:effectLst/>
                        </a:rPr>
                        <a:t>（皇后镇），</a:t>
                      </a:r>
                      <a:r>
                        <a:rPr lang="en-US" sz="1600" kern="100" dirty="0">
                          <a:solidFill>
                            <a:schemeClr val="tx1"/>
                          </a:solidFill>
                          <a:effectLst/>
                        </a:rPr>
                        <a:t>S</a:t>
                      </a:r>
                      <a:r>
                        <a:rPr lang="zh-CN" sz="1600" kern="100" dirty="0">
                          <a:solidFill>
                            <a:schemeClr val="tx1"/>
                          </a:solidFill>
                          <a:effectLst/>
                        </a:rPr>
                        <a:t>为</a:t>
                      </a:r>
                      <a:r>
                        <a:rPr lang="en-US" sz="1600" kern="100" dirty="0">
                          <a:solidFill>
                            <a:schemeClr val="tx1"/>
                          </a:solidFill>
                          <a:effectLst/>
                        </a:rPr>
                        <a:t>Southampton</a:t>
                      </a:r>
                      <a:r>
                        <a:rPr lang="zh-CN" sz="1600" kern="100" dirty="0">
                          <a:solidFill>
                            <a:schemeClr val="tx1"/>
                          </a:solidFill>
                          <a:effectLst/>
                        </a:rPr>
                        <a:t>（南安普敦）</a:t>
                      </a:r>
                      <a:endParaRPr lang="zh-CN" sz="16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1430" marR="7143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7918918"/>
                  </a:ext>
                </a:extLst>
              </a:tr>
            </a:tbl>
          </a:graphicData>
        </a:graphic>
      </p:graphicFrame>
    </p:spTree>
    <p:extLst>
      <p:ext uri="{BB962C8B-B14F-4D97-AF65-F5344CB8AC3E}">
        <p14:creationId xmlns:p14="http://schemas.microsoft.com/office/powerpoint/2010/main" val="22364075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844196"/>
            <a:ext cx="1196985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其中，</a:t>
            </a:r>
            <a:r>
              <a:rPr kumimoji="0" lang="en-US" altLang="zh-CN" sz="2000" dirty="0" err="1">
                <a:solidFill>
                  <a:srgbClr val="000000"/>
                </a:solidFill>
                <a:latin typeface="微软雅黑" panose="020B0503020204020204" pitchFamily="34" charset="-122"/>
                <a:ea typeface="微软雅黑" panose="020B0503020204020204" pitchFamily="34" charset="-122"/>
              </a:rPr>
              <a:t>PassengerID</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Ticket</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Cabin</a:t>
            </a:r>
            <a:r>
              <a:rPr kumimoji="0" lang="zh-CN" altLang="en-US" sz="2000" dirty="0">
                <a:solidFill>
                  <a:srgbClr val="000000"/>
                </a:solidFill>
                <a:latin typeface="微软雅黑" panose="020B0503020204020204" pitchFamily="34" charset="-122"/>
                <a:ea typeface="微软雅黑" panose="020B0503020204020204" pitchFamily="34" charset="-122"/>
              </a:rPr>
              <a:t>是对最终该乘客是否获救影响较小，因此，将上述这几列进行舍弃。</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21246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、数据的读取</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3" name="图片 1218">
            <a:extLst>
              <a:ext uri="{FF2B5EF4-FFF2-40B4-BE49-F238E27FC236}">
                <a16:creationId xmlns:a16="http://schemas.microsoft.com/office/drawing/2014/main" id="{C85A196D-8845-9BD0-0D88-21848D9AB8D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2713" y="2425891"/>
            <a:ext cx="7235005" cy="227515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1A625F1C-75B3-BE20-0AA0-323468BC5684}"/>
              </a:ext>
            </a:extLst>
          </p:cNvPr>
          <p:cNvSpPr>
            <a:spLocks noChangeArrowheads="1"/>
          </p:cNvSpPr>
          <p:nvPr/>
        </p:nvSpPr>
        <p:spPr bwMode="auto">
          <a:xfrm>
            <a:off x="703406" y="4675534"/>
            <a:ext cx="11174169" cy="142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使用</a:t>
            </a:r>
            <a:r>
              <a:rPr kumimoji="0" lang="en-US" altLang="zh-CN" sz="2000"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drop()</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方法将要删除的列名以列的形式进行传入，设置</a:t>
            </a:r>
            <a:r>
              <a:rPr kumimoji="0" lang="en-US" altLang="zh-CN" sz="2000"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axis=1</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表示按照列的方向去查找要删除的列名，设置参数</a:t>
            </a:r>
            <a:r>
              <a:rPr kumimoji="0" lang="en-US" altLang="zh-CN" sz="2000" b="0" i="0" u="none" strike="noStrike" cap="none" normalizeH="0" baseline="0" dirty="0" err="1">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inplace</a:t>
            </a:r>
            <a:r>
              <a:rPr kumimoji="0" lang="en-US" altLang="zh-CN" sz="2000"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 =True</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表示产生的新数据对原数据进行覆盖，最后，使用</a:t>
            </a:r>
            <a:r>
              <a:rPr kumimoji="0" lang="en-US" altLang="zh-CN" sz="2000"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head()</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方法检查去除后的前</a:t>
            </a:r>
            <a:r>
              <a:rPr kumimoji="0" lang="en-US" altLang="zh-CN" sz="2000" b="0" i="0" u="none" strike="noStrike" cap="none" normalizeH="0" baseline="0" dirty="0">
                <a:ln>
                  <a:noFill/>
                </a:ln>
                <a:solidFill>
                  <a:schemeClr val="tx1"/>
                </a:solidFill>
                <a:effectLst/>
                <a:latin typeface="等线" panose="02010600030101010101" pitchFamily="2" charset="-122"/>
                <a:ea typeface="宋体" panose="02010600030101010101" pitchFamily="2" charset="-122"/>
                <a:cs typeface="Times New Roman" panose="02020603050405020304" pitchFamily="18" charset="0"/>
              </a:rPr>
              <a:t>5</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行数据。</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03507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sz="2000" dirty="0" err="1">
                <a:solidFill>
                  <a:srgbClr val="000000"/>
                </a:solidFill>
                <a:latin typeface="微软雅黑" panose="020B0503020204020204" pitchFamily="34" charset="-122"/>
                <a:ea typeface="微软雅黑" panose="020B0503020204020204" pitchFamily="34" charset="-122"/>
              </a:rPr>
              <a:t>本任务主要</a:t>
            </a:r>
            <a:r>
              <a:rPr kumimoji="0" lang="zh-CN" altLang="en-US" sz="2000" dirty="0">
                <a:solidFill>
                  <a:srgbClr val="000000"/>
                </a:solidFill>
                <a:latin typeface="微软雅黑" panose="020B0503020204020204" pitchFamily="34" charset="-122"/>
                <a:ea typeface="微软雅黑" panose="020B0503020204020204" pitchFamily="34" charset="-122"/>
              </a:rPr>
              <a:t>复习</a:t>
            </a:r>
            <a:r>
              <a:rPr kumimoji="0" lang="en-US" sz="2000" dirty="0">
                <a:solidFill>
                  <a:srgbClr val="000000"/>
                </a:solidFill>
                <a:latin typeface="微软雅黑" panose="020B0503020204020204" pitchFamily="34" charset="-122"/>
                <a:ea typeface="微软雅黑" panose="020B0503020204020204" pitchFamily="34" charset="-122"/>
              </a:rPr>
              <a:t> </a:t>
            </a:r>
            <a:r>
              <a:rPr kumimoji="0" lang="en-US" altLang="zh-CN" sz="2000" dirty="0">
                <a:solidFill>
                  <a:srgbClr val="000000"/>
                </a:solidFill>
                <a:latin typeface="微软雅黑" panose="020B0503020204020204" pitchFamily="34" charset="-122"/>
                <a:ea typeface="微软雅黑" panose="020B0503020204020204" pitchFamily="34" charset="-122"/>
              </a:rPr>
              <a:t>Python</a:t>
            </a:r>
            <a:r>
              <a:rPr kumimoji="0" lang="zh-CN" altLang="en-US" sz="2000" dirty="0">
                <a:solidFill>
                  <a:srgbClr val="000000"/>
                </a:solidFill>
                <a:latin typeface="微软雅黑" panose="020B0503020204020204" pitchFamily="34" charset="-122"/>
                <a:ea typeface="微软雅黑" panose="020B0503020204020204" pitchFamily="34" charset="-122"/>
              </a:rPr>
              <a:t>基础语法中的变量与数据类型、数据运算、数据存储、选择语句、面向过程编程等内容</a:t>
            </a:r>
            <a:r>
              <a:rPr kumimoji="0" sz="2000" dirty="0">
                <a:solidFill>
                  <a:srgbClr val="000000"/>
                </a:solidFill>
                <a:latin typeface="微软雅黑" panose="020B0503020204020204" pitchFamily="34" charset="-122"/>
                <a:ea typeface="微软雅黑" panose="020B0503020204020204" pitchFamily="34" charset="-122"/>
              </a:rPr>
              <a:t>。</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402080" cy="460375"/>
          </a:xfrm>
          <a:prstGeom prst="rect">
            <a:avLst/>
          </a:prstGeom>
          <a:noFill/>
        </p:spPr>
        <p:txBody>
          <a:bodyPr wrap="none" rtlCol="0">
            <a:spAutoFit/>
          </a:bodyPr>
          <a:lstStyle/>
          <a:p>
            <a:pPr algn="l"/>
            <a:r>
              <a:rPr lang="zh-CN" sz="2400" dirty="0">
                <a:latin typeface="微软雅黑" panose="020B0503020204020204" pitchFamily="34" charset="-122"/>
                <a:ea typeface="微软雅黑" panose="020B0503020204020204" pitchFamily="34" charset="-122"/>
              </a:rPr>
              <a:t>任务介绍</a:t>
            </a:r>
          </a:p>
        </p:txBody>
      </p:sp>
      <p:sp>
        <p:nvSpPr>
          <p:cNvPr id="3"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en-US" altLang="zh-CN" dirty="0" err="1"/>
              <a:t>任务</a:t>
            </a:r>
            <a:r>
              <a:rPr lang="zh-CN" altLang="en-US" dirty="0"/>
              <a:t>一</a:t>
            </a:r>
            <a:r>
              <a:rPr lang="en-US" altLang="zh-CN" dirty="0"/>
              <a:t> Python</a:t>
            </a:r>
            <a:r>
              <a:rPr lang="zh-CN" altLang="en-US" dirty="0"/>
              <a:t>基础语法的集训</a:t>
            </a:r>
            <a:endParaRPr lang="en-US" altLang="zh-CN"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844196"/>
            <a:ext cx="1196985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 检测缺失值：通过</a:t>
            </a:r>
            <a:r>
              <a:rPr kumimoji="0" lang="en-US" altLang="zh-CN" sz="2000" dirty="0">
                <a:solidFill>
                  <a:srgbClr val="000000"/>
                </a:solidFill>
                <a:latin typeface="微软雅黑" panose="020B0503020204020204" pitchFamily="34" charset="-122"/>
                <a:ea typeface="微软雅黑" panose="020B0503020204020204" pitchFamily="34" charset="-122"/>
              </a:rPr>
              <a:t>info()</a:t>
            </a:r>
            <a:r>
              <a:rPr kumimoji="0" lang="zh-CN" altLang="en-US" sz="2000" dirty="0">
                <a:solidFill>
                  <a:srgbClr val="000000"/>
                </a:solidFill>
                <a:latin typeface="微软雅黑" panose="020B0503020204020204" pitchFamily="34" charset="-122"/>
                <a:ea typeface="微软雅黑" panose="020B0503020204020204" pitchFamily="34" charset="-122"/>
              </a:rPr>
              <a:t>方法来查看每一列的数据的缺失情况。</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、缺失值的处理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3">
            <a:extLst>
              <a:ext uri="{FF2B5EF4-FFF2-40B4-BE49-F238E27FC236}">
                <a16:creationId xmlns:a16="http://schemas.microsoft.com/office/drawing/2014/main" id="{1A625F1C-75B3-BE20-0AA0-323468BC5684}"/>
              </a:ext>
            </a:extLst>
          </p:cNvPr>
          <p:cNvSpPr>
            <a:spLocks noChangeArrowheads="1"/>
          </p:cNvSpPr>
          <p:nvPr/>
        </p:nvSpPr>
        <p:spPr bwMode="auto">
          <a:xfrm>
            <a:off x="6096000" y="3429000"/>
            <a:ext cx="5543069" cy="1879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从输出结果中可以看出，当前数据有</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0~890</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行一共</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891</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行数据，其中，“</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Age”</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Embarked”</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列的行数不足</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891</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行，所以，这几列数据存在缺失。</a:t>
            </a: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pic>
        <p:nvPicPr>
          <p:cNvPr id="3" name="图片 2">
            <a:extLst>
              <a:ext uri="{FF2B5EF4-FFF2-40B4-BE49-F238E27FC236}">
                <a16:creationId xmlns:a16="http://schemas.microsoft.com/office/drawing/2014/main" id="{052D78BA-8DD7-7BFE-D5CC-A72405AC2B27}"/>
              </a:ext>
            </a:extLst>
          </p:cNvPr>
          <p:cNvPicPr>
            <a:picLocks noChangeAspect="1"/>
          </p:cNvPicPr>
          <p:nvPr/>
        </p:nvPicPr>
        <p:blipFill>
          <a:blip r:embed="rId7"/>
          <a:stretch>
            <a:fillRect/>
          </a:stretch>
        </p:blipFill>
        <p:spPr>
          <a:xfrm>
            <a:off x="1165739" y="2553419"/>
            <a:ext cx="4445321" cy="3799255"/>
          </a:xfrm>
          <a:prstGeom prst="rect">
            <a:avLst/>
          </a:prstGeom>
        </p:spPr>
      </p:pic>
    </p:spTree>
    <p:extLst>
      <p:ext uri="{BB962C8B-B14F-4D97-AF65-F5344CB8AC3E}">
        <p14:creationId xmlns:p14="http://schemas.microsoft.com/office/powerpoint/2010/main" val="10069958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 缺失值的填充：确定了缺失列后，使用</a:t>
            </a:r>
            <a:r>
              <a:rPr kumimoji="0" lang="en-US" altLang="zh-CN" sz="2000" dirty="0" err="1">
                <a:solidFill>
                  <a:srgbClr val="000000"/>
                </a:solidFill>
                <a:latin typeface="微软雅黑" panose="020B0503020204020204" pitchFamily="34" charset="-122"/>
                <a:ea typeface="微软雅黑" panose="020B0503020204020204" pitchFamily="34" charset="-122"/>
              </a:rPr>
              <a:t>fillna</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对缺失值进行填充操作。首先对“</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列中缺失的数据进行填充。“</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列中数据为浮点数类型，可以取其统计特征中的平均值或中位数进行填充。在代码中使用</a:t>
            </a:r>
            <a:r>
              <a:rPr kumimoji="0" lang="en-US" altLang="zh-CN" sz="2000" dirty="0">
                <a:solidFill>
                  <a:srgbClr val="000000"/>
                </a:solidFill>
                <a:latin typeface="微软雅黑" panose="020B0503020204020204" pitchFamily="34" charset="-122"/>
                <a:ea typeface="微软雅黑" panose="020B0503020204020204" pitchFamily="34" charset="-122"/>
              </a:rPr>
              <a:t>data[‘Age’]</a:t>
            </a:r>
            <a:r>
              <a:rPr kumimoji="0" lang="zh-CN" altLang="en-US" sz="2000" dirty="0">
                <a:solidFill>
                  <a:srgbClr val="000000"/>
                </a:solidFill>
                <a:latin typeface="微软雅黑" panose="020B0503020204020204" pitchFamily="34" charset="-122"/>
                <a:ea typeface="微软雅黑" panose="020B0503020204020204" pitchFamily="34" charset="-122"/>
              </a:rPr>
              <a:t>列取出“</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所在列，然后调用</a:t>
            </a:r>
            <a:r>
              <a:rPr kumimoji="0" lang="en-US" altLang="zh-CN" sz="2000" dirty="0" err="1">
                <a:solidFill>
                  <a:srgbClr val="000000"/>
                </a:solidFill>
                <a:latin typeface="微软雅黑" panose="020B0503020204020204" pitchFamily="34" charset="-122"/>
                <a:ea typeface="微软雅黑" panose="020B0503020204020204" pitchFamily="34" charset="-122"/>
              </a:rPr>
              <a:t>fillna</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方法传入“</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列的平均值</a:t>
            </a:r>
            <a:r>
              <a:rPr kumimoji="0" lang="en-US" altLang="zh-CN" sz="2000" dirty="0">
                <a:solidFill>
                  <a:srgbClr val="000000"/>
                </a:solidFill>
                <a:latin typeface="微软雅黑" panose="020B0503020204020204" pitchFamily="34" charset="-122"/>
                <a:ea typeface="微软雅黑" panose="020B0503020204020204" pitchFamily="34" charset="-122"/>
              </a:rPr>
              <a:t>data[‘Age’].mean()</a:t>
            </a:r>
            <a:r>
              <a:rPr kumimoji="0" lang="zh-CN" altLang="en-US" sz="2000" dirty="0">
                <a:solidFill>
                  <a:srgbClr val="000000"/>
                </a:solidFill>
                <a:latin typeface="微软雅黑" panose="020B0503020204020204" pitchFamily="34" charset="-122"/>
                <a:ea typeface="微软雅黑" panose="020B0503020204020204" pitchFamily="34" charset="-122"/>
              </a:rPr>
              <a:t>，设置参数</a:t>
            </a:r>
            <a:r>
              <a:rPr kumimoji="0" lang="en-US" altLang="zh-CN" sz="2000" dirty="0" err="1">
                <a:solidFill>
                  <a:srgbClr val="000000"/>
                </a:solidFill>
                <a:latin typeface="微软雅黑" panose="020B0503020204020204" pitchFamily="34" charset="-122"/>
                <a:ea typeface="微软雅黑" panose="020B0503020204020204" pitchFamily="34" charset="-122"/>
              </a:rPr>
              <a:t>inplace</a:t>
            </a:r>
            <a:r>
              <a:rPr kumimoji="0" lang="en-US" altLang="zh-CN" sz="2000" dirty="0">
                <a:solidFill>
                  <a:srgbClr val="000000"/>
                </a:solidFill>
                <a:latin typeface="微软雅黑" panose="020B0503020204020204" pitchFamily="34" charset="-122"/>
                <a:ea typeface="微软雅黑" panose="020B0503020204020204" pitchFamily="34" charset="-122"/>
              </a:rPr>
              <a:t>=True</a:t>
            </a:r>
            <a:r>
              <a:rPr kumimoji="0" lang="zh-CN" altLang="en-US" sz="2000" dirty="0">
                <a:solidFill>
                  <a:srgbClr val="000000"/>
                </a:solidFill>
                <a:latin typeface="微软雅黑" panose="020B0503020204020204" pitchFamily="34" charset="-122"/>
                <a:ea typeface="微软雅黑" panose="020B0503020204020204" pitchFamily="34" charset="-122"/>
              </a:rPr>
              <a:t>实现将产生的新数据对原数据进行覆盖。</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、缺失值的处理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a:extLst>
              <a:ext uri="{FF2B5EF4-FFF2-40B4-BE49-F238E27FC236}">
                <a16:creationId xmlns:a16="http://schemas.microsoft.com/office/drawing/2014/main" id="{76FCFABC-E86D-6C8D-8E56-121232439EF2}"/>
              </a:ext>
            </a:extLst>
          </p:cNvPr>
          <p:cNvPicPr>
            <a:picLocks noChangeAspect="1"/>
          </p:cNvPicPr>
          <p:nvPr/>
        </p:nvPicPr>
        <p:blipFill>
          <a:blip r:embed="rId7"/>
          <a:stretch>
            <a:fillRect/>
          </a:stretch>
        </p:blipFill>
        <p:spPr>
          <a:xfrm>
            <a:off x="323742" y="3088258"/>
            <a:ext cx="4136676" cy="3690365"/>
          </a:xfrm>
          <a:prstGeom prst="rect">
            <a:avLst/>
          </a:prstGeom>
        </p:spPr>
      </p:pic>
    </p:spTree>
    <p:extLst>
      <p:ext uri="{BB962C8B-B14F-4D97-AF65-F5344CB8AC3E}">
        <p14:creationId xmlns:p14="http://schemas.microsoft.com/office/powerpoint/2010/main" val="31050526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对“</a:t>
            </a:r>
            <a:r>
              <a:rPr kumimoji="0" lang="en-US" altLang="zh-CN" sz="2000" dirty="0">
                <a:solidFill>
                  <a:srgbClr val="000000"/>
                </a:solidFill>
                <a:latin typeface="微软雅黑" panose="020B0503020204020204" pitchFamily="34" charset="-122"/>
                <a:ea typeface="微软雅黑" panose="020B0503020204020204" pitchFamily="34" charset="-122"/>
              </a:rPr>
              <a:t>Embarked”</a:t>
            </a:r>
            <a:r>
              <a:rPr kumimoji="0" lang="zh-CN" altLang="en-US" sz="2000" dirty="0">
                <a:solidFill>
                  <a:srgbClr val="000000"/>
                </a:solidFill>
                <a:latin typeface="微软雅黑" panose="020B0503020204020204" pitchFamily="34" charset="-122"/>
                <a:ea typeface="微软雅黑" panose="020B0503020204020204" pitchFamily="34" charset="-122"/>
              </a:rPr>
              <a:t>列中缺失数据进行补充，因为“</a:t>
            </a:r>
            <a:r>
              <a:rPr kumimoji="0" lang="en-US" altLang="zh-CN" sz="2000" dirty="0">
                <a:solidFill>
                  <a:srgbClr val="000000"/>
                </a:solidFill>
                <a:latin typeface="微软雅黑" panose="020B0503020204020204" pitchFamily="34" charset="-122"/>
                <a:ea typeface="微软雅黑" panose="020B0503020204020204" pitchFamily="34" charset="-122"/>
              </a:rPr>
              <a:t>Embarked”</a:t>
            </a:r>
            <a:r>
              <a:rPr kumimoji="0" lang="zh-CN" altLang="en-US" sz="2000" dirty="0">
                <a:solidFill>
                  <a:srgbClr val="000000"/>
                </a:solidFill>
                <a:latin typeface="微软雅黑" panose="020B0503020204020204" pitchFamily="34" charset="-122"/>
                <a:ea typeface="微软雅黑" panose="020B0503020204020204" pitchFamily="34" charset="-122"/>
              </a:rPr>
              <a:t>列中数据为字符串类型，可以采用出现频次最高的值为缺失位置进行补充。图</a:t>
            </a:r>
            <a:r>
              <a:rPr kumimoji="0" lang="en-US" altLang="zh-CN" sz="2000" dirty="0">
                <a:solidFill>
                  <a:srgbClr val="000000"/>
                </a:solidFill>
                <a:latin typeface="微软雅黑" panose="020B0503020204020204" pitchFamily="34" charset="-122"/>
                <a:ea typeface="微软雅黑" panose="020B0503020204020204" pitchFamily="34" charset="-122"/>
              </a:rPr>
              <a:t>6.2-6</a:t>
            </a:r>
            <a:r>
              <a:rPr kumimoji="0" lang="zh-CN" altLang="en-US" sz="2000" dirty="0">
                <a:solidFill>
                  <a:srgbClr val="000000"/>
                </a:solidFill>
                <a:latin typeface="微软雅黑" panose="020B0503020204020204" pitchFamily="34" charset="-122"/>
                <a:ea typeface="微软雅黑" panose="020B0503020204020204" pitchFamily="34" charset="-122"/>
              </a:rPr>
              <a:t>所示，首先，对于列数据使用统计词频的方法</a:t>
            </a:r>
            <a:r>
              <a:rPr kumimoji="0" lang="en-US" altLang="zh-CN" sz="2000" dirty="0" err="1">
                <a:solidFill>
                  <a:srgbClr val="000000"/>
                </a:solidFill>
                <a:latin typeface="微软雅黑" panose="020B0503020204020204" pitchFamily="34" charset="-122"/>
                <a:ea typeface="微软雅黑" panose="020B0503020204020204" pitchFamily="34" charset="-122"/>
              </a:rPr>
              <a:t>value_counts</a:t>
            </a:r>
            <a:r>
              <a:rPr kumimoji="0" lang="zh-CN" altLang="en-US" sz="2000" dirty="0">
                <a:solidFill>
                  <a:srgbClr val="000000"/>
                </a:solidFill>
                <a:latin typeface="微软雅黑" panose="020B0503020204020204" pitchFamily="34" charset="-122"/>
                <a:ea typeface="微软雅黑" panose="020B0503020204020204" pitchFamily="34" charset="-122"/>
              </a:rPr>
              <a:t>对该列数据进行统计，从结果中选择词频最高的“</a:t>
            </a:r>
            <a:r>
              <a:rPr kumimoji="0" lang="en-US" altLang="zh-CN" sz="2000" dirty="0">
                <a:solidFill>
                  <a:srgbClr val="000000"/>
                </a:solidFill>
                <a:latin typeface="微软雅黑" panose="020B0503020204020204" pitchFamily="34" charset="-122"/>
                <a:ea typeface="微软雅黑" panose="020B0503020204020204" pitchFamily="34" charset="-122"/>
              </a:rPr>
              <a:t>S”</a:t>
            </a:r>
            <a:r>
              <a:rPr kumimoji="0" lang="zh-CN" altLang="en-US" sz="2000" dirty="0">
                <a:solidFill>
                  <a:srgbClr val="000000"/>
                </a:solidFill>
                <a:latin typeface="微软雅黑" panose="020B0503020204020204" pitchFamily="34" charset="-122"/>
                <a:ea typeface="微软雅黑" panose="020B0503020204020204" pitchFamily="34" charset="-122"/>
              </a:rPr>
              <a:t>作为填充值。</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、缺失值的处理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3A8FD2BA-21A9-9472-739D-EA3EE40FA103}"/>
              </a:ext>
            </a:extLst>
          </p:cNvPr>
          <p:cNvPicPr>
            <a:picLocks noChangeAspect="1"/>
          </p:cNvPicPr>
          <p:nvPr/>
        </p:nvPicPr>
        <p:blipFill>
          <a:blip r:embed="rId7"/>
          <a:stretch>
            <a:fillRect/>
          </a:stretch>
        </p:blipFill>
        <p:spPr>
          <a:xfrm>
            <a:off x="4026555" y="3456852"/>
            <a:ext cx="3910290" cy="1422954"/>
          </a:xfrm>
          <a:prstGeom prst="rect">
            <a:avLst/>
          </a:prstGeom>
        </p:spPr>
      </p:pic>
    </p:spTree>
    <p:extLst>
      <p:ext uri="{BB962C8B-B14F-4D97-AF65-F5344CB8AC3E}">
        <p14:creationId xmlns:p14="http://schemas.microsoft.com/office/powerpoint/2010/main" val="8488080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然后，使用</a:t>
            </a:r>
            <a:r>
              <a:rPr kumimoji="0" lang="en-US" altLang="zh-CN" sz="2000" dirty="0" err="1">
                <a:solidFill>
                  <a:srgbClr val="000000"/>
                </a:solidFill>
                <a:latin typeface="微软雅黑" panose="020B0503020204020204" pitchFamily="34" charset="-122"/>
                <a:ea typeface="微软雅黑" panose="020B0503020204020204" pitchFamily="34" charset="-122"/>
              </a:rPr>
              <a:t>fillna</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函数对“</a:t>
            </a:r>
            <a:r>
              <a:rPr kumimoji="0" lang="en-US" altLang="zh-CN" sz="2000" dirty="0">
                <a:solidFill>
                  <a:srgbClr val="000000"/>
                </a:solidFill>
                <a:latin typeface="微软雅黑" panose="020B0503020204020204" pitchFamily="34" charset="-122"/>
                <a:ea typeface="微软雅黑" panose="020B0503020204020204" pitchFamily="34" charset="-122"/>
              </a:rPr>
              <a:t>Embarked”</a:t>
            </a:r>
            <a:r>
              <a:rPr kumimoji="0" lang="zh-CN" altLang="en-US" sz="2000" dirty="0">
                <a:solidFill>
                  <a:srgbClr val="000000"/>
                </a:solidFill>
                <a:latin typeface="微软雅黑" panose="020B0503020204020204" pitchFamily="34" charset="-122"/>
                <a:ea typeface="微软雅黑" panose="020B0503020204020204" pitchFamily="34" charset="-122"/>
              </a:rPr>
              <a:t>列中的缺失数据进行填充，设置参数</a:t>
            </a:r>
            <a:r>
              <a:rPr kumimoji="0" lang="en-US" altLang="zh-CN" sz="2000" dirty="0" err="1">
                <a:solidFill>
                  <a:srgbClr val="000000"/>
                </a:solidFill>
                <a:latin typeface="微软雅黑" panose="020B0503020204020204" pitchFamily="34" charset="-122"/>
                <a:ea typeface="微软雅黑" panose="020B0503020204020204" pitchFamily="34" charset="-122"/>
              </a:rPr>
              <a:t>inplace</a:t>
            </a:r>
            <a:r>
              <a:rPr kumimoji="0" lang="en-US" altLang="zh-CN" sz="2000" dirty="0">
                <a:solidFill>
                  <a:srgbClr val="000000"/>
                </a:solidFill>
                <a:latin typeface="微软雅黑" panose="020B0503020204020204" pitchFamily="34" charset="-122"/>
                <a:ea typeface="微软雅黑" panose="020B0503020204020204" pitchFamily="34" charset="-122"/>
              </a:rPr>
              <a:t>=True</a:t>
            </a:r>
            <a:r>
              <a:rPr kumimoji="0" lang="zh-CN" altLang="en-US" sz="2000" dirty="0">
                <a:solidFill>
                  <a:srgbClr val="000000"/>
                </a:solidFill>
                <a:latin typeface="微软雅黑" panose="020B0503020204020204" pitchFamily="34" charset="-122"/>
                <a:ea typeface="微软雅黑" panose="020B0503020204020204" pitchFamily="34" charset="-122"/>
              </a:rPr>
              <a:t>实现将产生的新数据对原数据进行覆盖。经过处理通过</a:t>
            </a:r>
            <a:r>
              <a:rPr kumimoji="0" lang="en-US" altLang="zh-CN" sz="2000" dirty="0">
                <a:solidFill>
                  <a:srgbClr val="000000"/>
                </a:solidFill>
                <a:latin typeface="微软雅黑" panose="020B0503020204020204" pitchFamily="34" charset="-122"/>
                <a:ea typeface="微软雅黑" panose="020B0503020204020204" pitchFamily="34" charset="-122"/>
              </a:rPr>
              <a:t>info()</a:t>
            </a:r>
            <a:r>
              <a:rPr kumimoji="0" lang="zh-CN" altLang="en-US" sz="2000" dirty="0">
                <a:solidFill>
                  <a:srgbClr val="000000"/>
                </a:solidFill>
                <a:latin typeface="微软雅黑" panose="020B0503020204020204" pitchFamily="34" charset="-122"/>
                <a:ea typeface="微软雅黑" panose="020B0503020204020204" pitchFamily="34" charset="-122"/>
              </a:rPr>
              <a:t>函数显示每列数据的摘要信息，输出显示所有列均为</a:t>
            </a:r>
            <a:r>
              <a:rPr kumimoji="0" lang="en-US" altLang="zh-CN" sz="2000" dirty="0">
                <a:solidFill>
                  <a:srgbClr val="000000"/>
                </a:solidFill>
                <a:latin typeface="微软雅黑" panose="020B0503020204020204" pitchFamily="34" charset="-122"/>
                <a:ea typeface="微软雅黑" panose="020B0503020204020204" pitchFamily="34" charset="-122"/>
              </a:rPr>
              <a:t>891</a:t>
            </a:r>
            <a:r>
              <a:rPr kumimoji="0" lang="zh-CN" altLang="en-US" sz="2000" dirty="0">
                <a:solidFill>
                  <a:srgbClr val="000000"/>
                </a:solidFill>
                <a:latin typeface="微软雅黑" panose="020B0503020204020204" pitchFamily="34" charset="-122"/>
                <a:ea typeface="微软雅黑" panose="020B0503020204020204" pitchFamily="34" charset="-122"/>
              </a:rPr>
              <a:t>行，表明缺失数据的填充已完成。</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、缺失值的处理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AF6E5FF3-8DC1-D777-3CA2-41CDE039F729}"/>
              </a:ext>
            </a:extLst>
          </p:cNvPr>
          <p:cNvPicPr>
            <a:picLocks noChangeAspect="1"/>
          </p:cNvPicPr>
          <p:nvPr/>
        </p:nvPicPr>
        <p:blipFill rotWithShape="1">
          <a:blip r:embed="rId7"/>
          <a:srcRect l="1446"/>
          <a:stretch/>
        </p:blipFill>
        <p:spPr bwMode="auto">
          <a:xfrm>
            <a:off x="4293904" y="2884819"/>
            <a:ext cx="4303996" cy="328478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498993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）检测重复值：通过</a:t>
            </a:r>
            <a:r>
              <a:rPr kumimoji="0" lang="en-US" altLang="zh-CN" sz="2000" dirty="0">
                <a:solidFill>
                  <a:srgbClr val="000000"/>
                </a:solidFill>
                <a:latin typeface="微软雅黑" panose="020B0503020204020204" pitchFamily="34" charset="-122"/>
                <a:ea typeface="微软雅黑" panose="020B0503020204020204" pitchFamily="34" charset="-122"/>
              </a:rPr>
              <a:t>duplicated()</a:t>
            </a:r>
            <a:r>
              <a:rPr kumimoji="0" lang="zh-CN" altLang="en-US" sz="2000" dirty="0">
                <a:solidFill>
                  <a:srgbClr val="000000"/>
                </a:solidFill>
                <a:latin typeface="微软雅黑" panose="020B0503020204020204" pitchFamily="34" charset="-122"/>
                <a:ea typeface="微软雅黑" panose="020B0503020204020204" pitchFamily="34" charset="-122"/>
              </a:rPr>
              <a:t>方法来查看当前行数据与之前的每一行数据是否有重复，使用</a:t>
            </a:r>
            <a:r>
              <a:rPr kumimoji="0" lang="en-US" altLang="zh-CN" sz="2000" dirty="0">
                <a:solidFill>
                  <a:srgbClr val="000000"/>
                </a:solidFill>
                <a:latin typeface="微软雅黑" panose="020B0503020204020204" pitchFamily="34" charset="-122"/>
                <a:ea typeface="微软雅黑" panose="020B0503020204020204" pitchFamily="34" charset="-122"/>
              </a:rPr>
              <a:t>sum()</a:t>
            </a:r>
            <a:r>
              <a:rPr kumimoji="0" lang="zh-CN" altLang="en-US" sz="2000" dirty="0">
                <a:solidFill>
                  <a:srgbClr val="000000"/>
                </a:solidFill>
                <a:latin typeface="微软雅黑" panose="020B0503020204020204" pitchFamily="34" charset="-122"/>
                <a:ea typeface="微软雅黑" panose="020B0503020204020204" pitchFamily="34" charset="-122"/>
              </a:rPr>
              <a:t>函数统计结果中有重复行的总数。</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、重复值的处理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a:extLst>
              <a:ext uri="{FF2B5EF4-FFF2-40B4-BE49-F238E27FC236}">
                <a16:creationId xmlns:a16="http://schemas.microsoft.com/office/drawing/2014/main" id="{EFDB9F7A-2CB9-6F9F-1F1B-B6BE42B8FE37}"/>
              </a:ext>
            </a:extLst>
          </p:cNvPr>
          <p:cNvPicPr>
            <a:picLocks noChangeAspect="1"/>
          </p:cNvPicPr>
          <p:nvPr/>
        </p:nvPicPr>
        <p:blipFill>
          <a:blip r:embed="rId7"/>
          <a:stretch>
            <a:fillRect/>
          </a:stretch>
        </p:blipFill>
        <p:spPr>
          <a:xfrm>
            <a:off x="4813969" y="2553419"/>
            <a:ext cx="2504440" cy="3727707"/>
          </a:xfrm>
          <a:prstGeom prst="rect">
            <a:avLst/>
          </a:prstGeom>
        </p:spPr>
      </p:pic>
    </p:spTree>
    <p:extLst>
      <p:ext uri="{BB962C8B-B14F-4D97-AF65-F5344CB8AC3E}">
        <p14:creationId xmlns:p14="http://schemas.microsoft.com/office/powerpoint/2010/main" val="15700815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）重复值的处理：对于重复值的处理方式通常是只保留其第一次出现的位置或最后一次出现的位置，如图</a:t>
            </a:r>
            <a:r>
              <a:rPr kumimoji="0" lang="en-US" altLang="zh-CN" sz="2000" dirty="0">
                <a:solidFill>
                  <a:srgbClr val="000000"/>
                </a:solidFill>
                <a:latin typeface="微软雅黑" panose="020B0503020204020204" pitchFamily="34" charset="-122"/>
                <a:ea typeface="微软雅黑" panose="020B0503020204020204" pitchFamily="34" charset="-122"/>
              </a:rPr>
              <a:t>6.2-9</a:t>
            </a:r>
            <a:r>
              <a:rPr kumimoji="0" lang="zh-CN" altLang="en-US" sz="2000" dirty="0">
                <a:solidFill>
                  <a:srgbClr val="000000"/>
                </a:solidFill>
                <a:latin typeface="微软雅黑" panose="020B0503020204020204" pitchFamily="34" charset="-122"/>
                <a:ea typeface="微软雅黑" panose="020B0503020204020204" pitchFamily="34" charset="-122"/>
              </a:rPr>
              <a:t>所示，使用</a:t>
            </a:r>
            <a:r>
              <a:rPr kumimoji="0" lang="en-US" altLang="zh-CN" sz="2000" dirty="0" err="1">
                <a:solidFill>
                  <a:srgbClr val="000000"/>
                </a:solidFill>
                <a:latin typeface="微软雅黑" panose="020B0503020204020204" pitchFamily="34" charset="-122"/>
                <a:ea typeface="微软雅黑" panose="020B0503020204020204" pitchFamily="34" charset="-122"/>
              </a:rPr>
              <a:t>drop_duplicates</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进行删除重复值，函数中参数</a:t>
            </a:r>
            <a:r>
              <a:rPr kumimoji="0" lang="en-US" altLang="zh-CN" sz="2000" dirty="0">
                <a:solidFill>
                  <a:srgbClr val="000000"/>
                </a:solidFill>
                <a:latin typeface="微软雅黑" panose="020B0503020204020204" pitchFamily="34" charset="-122"/>
                <a:ea typeface="微软雅黑" panose="020B0503020204020204" pitchFamily="34" charset="-122"/>
              </a:rPr>
              <a:t>keep</a:t>
            </a:r>
            <a:r>
              <a:rPr kumimoji="0" lang="zh-CN" altLang="en-US" sz="2000" dirty="0">
                <a:solidFill>
                  <a:srgbClr val="000000"/>
                </a:solidFill>
                <a:latin typeface="微软雅黑" panose="020B0503020204020204" pitchFamily="34" charset="-122"/>
                <a:ea typeface="微软雅黑" panose="020B0503020204020204" pitchFamily="34" charset="-122"/>
              </a:rPr>
              <a:t>有三个可选参数，分别是“</a:t>
            </a:r>
            <a:r>
              <a:rPr kumimoji="0" lang="en-US" altLang="zh-CN" sz="2000" dirty="0">
                <a:solidFill>
                  <a:srgbClr val="000000"/>
                </a:solidFill>
                <a:latin typeface="微软雅黑" panose="020B0503020204020204" pitchFamily="34" charset="-122"/>
                <a:ea typeface="微软雅黑" panose="020B0503020204020204" pitchFamily="34" charset="-122"/>
              </a:rPr>
              <a:t>first”</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last”</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False”</a:t>
            </a:r>
            <a:r>
              <a:rPr kumimoji="0" lang="zh-CN" altLang="en-US" sz="2000" dirty="0">
                <a:solidFill>
                  <a:srgbClr val="000000"/>
                </a:solidFill>
                <a:latin typeface="微软雅黑" panose="020B0503020204020204" pitchFamily="34" charset="-122"/>
                <a:ea typeface="微软雅黑" panose="020B0503020204020204" pitchFamily="34" charset="-122"/>
              </a:rPr>
              <a:t>，默认为“</a:t>
            </a:r>
            <a:r>
              <a:rPr kumimoji="0" lang="en-US" altLang="zh-CN" sz="2000" dirty="0">
                <a:solidFill>
                  <a:srgbClr val="000000"/>
                </a:solidFill>
                <a:latin typeface="微软雅黑" panose="020B0503020204020204" pitchFamily="34" charset="-122"/>
                <a:ea typeface="微软雅黑" panose="020B0503020204020204" pitchFamily="34" charset="-122"/>
              </a:rPr>
              <a:t>first”</a:t>
            </a:r>
            <a:r>
              <a:rPr kumimoji="0" lang="zh-CN" altLang="en-US" sz="2000" dirty="0">
                <a:solidFill>
                  <a:srgbClr val="000000"/>
                </a:solidFill>
                <a:latin typeface="微软雅黑" panose="020B0503020204020204" pitchFamily="34" charset="-122"/>
                <a:ea typeface="微软雅黑" panose="020B0503020204020204" pitchFamily="34" charset="-122"/>
              </a:rPr>
              <a:t>，表示只保留第一次出现的重复项，“</a:t>
            </a:r>
            <a:r>
              <a:rPr kumimoji="0" lang="en-US" altLang="zh-CN" sz="2000" dirty="0">
                <a:solidFill>
                  <a:srgbClr val="000000"/>
                </a:solidFill>
                <a:latin typeface="微软雅黑" panose="020B0503020204020204" pitchFamily="34" charset="-122"/>
                <a:ea typeface="微软雅黑" panose="020B0503020204020204" pitchFamily="34" charset="-122"/>
              </a:rPr>
              <a:t>last”</a:t>
            </a:r>
            <a:r>
              <a:rPr kumimoji="0" lang="zh-CN" altLang="en-US" sz="2000" dirty="0">
                <a:solidFill>
                  <a:srgbClr val="000000"/>
                </a:solidFill>
                <a:latin typeface="微软雅黑" panose="020B0503020204020204" pitchFamily="34" charset="-122"/>
                <a:ea typeface="微软雅黑" panose="020B0503020204020204" pitchFamily="34" charset="-122"/>
              </a:rPr>
              <a:t>表示只保留最后一次出现的重复项，“</a:t>
            </a:r>
            <a:r>
              <a:rPr kumimoji="0" lang="en-US" altLang="zh-CN" sz="2000" dirty="0">
                <a:solidFill>
                  <a:srgbClr val="000000"/>
                </a:solidFill>
                <a:latin typeface="微软雅黑" panose="020B0503020204020204" pitchFamily="34" charset="-122"/>
                <a:ea typeface="微软雅黑" panose="020B0503020204020204" pitchFamily="34" charset="-122"/>
              </a:rPr>
              <a:t>False”</a:t>
            </a:r>
            <a:r>
              <a:rPr kumimoji="0" lang="zh-CN" altLang="en-US" sz="2000" dirty="0">
                <a:solidFill>
                  <a:srgbClr val="000000"/>
                </a:solidFill>
                <a:latin typeface="微软雅黑" panose="020B0503020204020204" pitchFamily="34" charset="-122"/>
                <a:ea typeface="微软雅黑" panose="020B0503020204020204" pitchFamily="34" charset="-122"/>
              </a:rPr>
              <a:t>则表示重复值一个都不保留，删除所有重复项。本数据集重复的行数据为</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，因此，不需要做重复值处理。</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、重复值的处理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5FBFD959-0F91-B178-C777-A6B33FE2B726}"/>
              </a:ext>
            </a:extLst>
          </p:cNvPr>
          <p:cNvPicPr>
            <a:picLocks noChangeAspect="1"/>
          </p:cNvPicPr>
          <p:nvPr/>
        </p:nvPicPr>
        <p:blipFill>
          <a:blip r:embed="rId7"/>
          <a:stretch>
            <a:fillRect/>
          </a:stretch>
        </p:blipFill>
        <p:spPr>
          <a:xfrm>
            <a:off x="3314700" y="4502845"/>
            <a:ext cx="6439853" cy="971325"/>
          </a:xfrm>
          <a:prstGeom prst="rect">
            <a:avLst/>
          </a:prstGeom>
        </p:spPr>
      </p:pic>
    </p:spTree>
    <p:extLst>
      <p:ext uri="{BB962C8B-B14F-4D97-AF65-F5344CB8AC3E}">
        <p14:creationId xmlns:p14="http://schemas.microsoft.com/office/powerpoint/2010/main" val="22353458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对于数值类数据，可以通过查看离群点的方式来进行判断。具体思路如下：将如图</a:t>
            </a:r>
            <a:r>
              <a:rPr kumimoji="0" lang="en-US" altLang="zh-CN" sz="2000" dirty="0">
                <a:solidFill>
                  <a:srgbClr val="000000"/>
                </a:solidFill>
                <a:latin typeface="微软雅黑" panose="020B0503020204020204" pitchFamily="34" charset="-122"/>
                <a:ea typeface="微软雅黑" panose="020B0503020204020204" pitchFamily="34" charset="-122"/>
              </a:rPr>
              <a:t>6.2-10</a:t>
            </a:r>
            <a:r>
              <a:rPr kumimoji="0" lang="zh-CN" altLang="en-US" sz="2000" dirty="0">
                <a:solidFill>
                  <a:srgbClr val="000000"/>
                </a:solidFill>
                <a:latin typeface="微软雅黑" panose="020B0503020204020204" pitchFamily="34" charset="-122"/>
                <a:ea typeface="微软雅黑" panose="020B0503020204020204" pitchFamily="34" charset="-122"/>
              </a:rPr>
              <a:t>所示的原始数据按照从小到大的顺序进行排列，并形成的位置分为四份，分界点分别为位置</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5</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7</a:t>
            </a:r>
            <a:r>
              <a:rPr kumimoji="0" lang="zh-CN" altLang="en-US" sz="2000" dirty="0">
                <a:solidFill>
                  <a:srgbClr val="000000"/>
                </a:solidFill>
                <a:latin typeface="微软雅黑" panose="020B0503020204020204" pitchFamily="34" charset="-122"/>
                <a:ea typeface="微软雅黑" panose="020B0503020204020204" pitchFamily="34" charset="-122"/>
              </a:rPr>
              <a:t>（如图</a:t>
            </a:r>
            <a:r>
              <a:rPr kumimoji="0" lang="en-US" altLang="zh-CN" sz="2000" dirty="0">
                <a:solidFill>
                  <a:srgbClr val="000000"/>
                </a:solidFill>
                <a:latin typeface="微软雅黑" panose="020B0503020204020204" pitchFamily="34" charset="-122"/>
                <a:ea typeface="微软雅黑" panose="020B0503020204020204" pitchFamily="34" charset="-122"/>
              </a:rPr>
              <a:t>6.2-11</a:t>
            </a:r>
            <a:r>
              <a:rPr kumimoji="0" lang="zh-CN" altLang="en-US" sz="2000" dirty="0">
                <a:solidFill>
                  <a:srgbClr val="000000"/>
                </a:solidFill>
                <a:latin typeface="微软雅黑" panose="020B0503020204020204" pitchFamily="34" charset="-122"/>
                <a:ea typeface="微软雅黑" panose="020B0503020204020204" pitchFamily="34" charset="-122"/>
              </a:rPr>
              <a:t>所示）；位置</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对应的值</a:t>
            </a:r>
            <a:r>
              <a:rPr kumimoji="0" lang="en-US" altLang="zh-CN" sz="2000" dirty="0">
                <a:solidFill>
                  <a:srgbClr val="000000"/>
                </a:solidFill>
                <a:latin typeface="微软雅黑" panose="020B0503020204020204" pitchFamily="34" charset="-122"/>
                <a:ea typeface="微软雅黑" panose="020B0503020204020204" pitchFamily="34" charset="-122"/>
              </a:rPr>
              <a:t>26</a:t>
            </a:r>
            <a:r>
              <a:rPr kumimoji="0" lang="zh-CN" altLang="en-US" sz="2000" dirty="0">
                <a:solidFill>
                  <a:srgbClr val="000000"/>
                </a:solidFill>
                <a:latin typeface="微软雅黑" panose="020B0503020204020204" pitchFamily="34" charset="-122"/>
                <a:ea typeface="微软雅黑" panose="020B0503020204020204" pitchFamily="34" charset="-122"/>
              </a:rPr>
              <a:t>记作第一个四分位数</a:t>
            </a:r>
            <a:r>
              <a:rPr kumimoji="0" lang="en-US" altLang="zh-CN" sz="2000" dirty="0">
                <a:solidFill>
                  <a:srgbClr val="000000"/>
                </a:solidFill>
                <a:latin typeface="微软雅黑" panose="020B0503020204020204" pitchFamily="34" charset="-122"/>
                <a:ea typeface="微软雅黑" panose="020B0503020204020204" pitchFamily="34" charset="-122"/>
              </a:rPr>
              <a:t>Q1</a:t>
            </a:r>
            <a:r>
              <a:rPr kumimoji="0" lang="zh-CN" altLang="en-US" sz="2000" dirty="0">
                <a:solidFill>
                  <a:srgbClr val="000000"/>
                </a:solidFill>
                <a:latin typeface="微软雅黑" panose="020B0503020204020204" pitchFamily="34" charset="-122"/>
                <a:ea typeface="微软雅黑" panose="020B0503020204020204" pitchFamily="34" charset="-122"/>
              </a:rPr>
              <a:t>，位置</a:t>
            </a:r>
            <a:r>
              <a:rPr kumimoji="0" lang="en-US" altLang="zh-CN" sz="2000" dirty="0">
                <a:solidFill>
                  <a:srgbClr val="000000"/>
                </a:solidFill>
                <a:latin typeface="微软雅黑" panose="020B0503020204020204" pitchFamily="34" charset="-122"/>
                <a:ea typeface="微软雅黑" panose="020B0503020204020204" pitchFamily="34" charset="-122"/>
              </a:rPr>
              <a:t>5</a:t>
            </a:r>
            <a:r>
              <a:rPr kumimoji="0" lang="zh-CN" altLang="en-US" sz="2000" dirty="0">
                <a:solidFill>
                  <a:srgbClr val="000000"/>
                </a:solidFill>
                <a:latin typeface="微软雅黑" panose="020B0503020204020204" pitchFamily="34" charset="-122"/>
                <a:ea typeface="微软雅黑" panose="020B0503020204020204" pitchFamily="34" charset="-122"/>
              </a:rPr>
              <a:t>对应的值</a:t>
            </a:r>
            <a:r>
              <a:rPr kumimoji="0" lang="en-US" altLang="zh-CN" sz="2000" dirty="0">
                <a:solidFill>
                  <a:srgbClr val="000000"/>
                </a:solidFill>
                <a:latin typeface="微软雅黑" panose="020B0503020204020204" pitchFamily="34" charset="-122"/>
                <a:ea typeface="微软雅黑" panose="020B0503020204020204" pitchFamily="34" charset="-122"/>
              </a:rPr>
              <a:t>45</a:t>
            </a:r>
            <a:r>
              <a:rPr kumimoji="0" lang="zh-CN" altLang="en-US" sz="2000" dirty="0">
                <a:solidFill>
                  <a:srgbClr val="000000"/>
                </a:solidFill>
                <a:latin typeface="微软雅黑" panose="020B0503020204020204" pitchFamily="34" charset="-122"/>
                <a:ea typeface="微软雅黑" panose="020B0503020204020204" pitchFamily="34" charset="-122"/>
              </a:rPr>
              <a:t>记作第二个四分位数</a:t>
            </a:r>
            <a:r>
              <a:rPr kumimoji="0" lang="en-US" altLang="zh-CN" sz="2000" dirty="0">
                <a:solidFill>
                  <a:srgbClr val="000000"/>
                </a:solidFill>
                <a:latin typeface="微软雅黑" panose="020B0503020204020204" pitchFamily="34" charset="-122"/>
                <a:ea typeface="微软雅黑" panose="020B0503020204020204" pitchFamily="34" charset="-122"/>
              </a:rPr>
              <a:t>Q2</a:t>
            </a:r>
            <a:r>
              <a:rPr kumimoji="0" lang="zh-CN" altLang="en-US" sz="2000" dirty="0">
                <a:solidFill>
                  <a:srgbClr val="000000"/>
                </a:solidFill>
                <a:latin typeface="微软雅黑" panose="020B0503020204020204" pitchFamily="34" charset="-122"/>
                <a:ea typeface="微软雅黑" panose="020B0503020204020204" pitchFamily="34" charset="-122"/>
              </a:rPr>
              <a:t>，即为中位数；位置</a:t>
            </a:r>
            <a:r>
              <a:rPr kumimoji="0" lang="en-US" altLang="zh-CN" sz="2000" dirty="0">
                <a:solidFill>
                  <a:srgbClr val="000000"/>
                </a:solidFill>
                <a:latin typeface="微软雅黑" panose="020B0503020204020204" pitchFamily="34" charset="-122"/>
                <a:ea typeface="微软雅黑" panose="020B0503020204020204" pitchFamily="34" charset="-122"/>
              </a:rPr>
              <a:t>7</a:t>
            </a:r>
            <a:r>
              <a:rPr kumimoji="0" lang="zh-CN" altLang="en-US" sz="2000" dirty="0">
                <a:solidFill>
                  <a:srgbClr val="000000"/>
                </a:solidFill>
                <a:latin typeface="微软雅黑" panose="020B0503020204020204" pitchFamily="34" charset="-122"/>
                <a:ea typeface="微软雅黑" panose="020B0503020204020204" pitchFamily="34" charset="-122"/>
              </a:rPr>
              <a:t>对应的值</a:t>
            </a:r>
            <a:r>
              <a:rPr kumimoji="0" lang="en-US" altLang="zh-CN" sz="2000" dirty="0">
                <a:solidFill>
                  <a:srgbClr val="000000"/>
                </a:solidFill>
                <a:latin typeface="微软雅黑" panose="020B0503020204020204" pitchFamily="34" charset="-122"/>
                <a:ea typeface="微软雅黑" panose="020B0503020204020204" pitchFamily="34" charset="-122"/>
              </a:rPr>
              <a:t>57</a:t>
            </a:r>
            <a:r>
              <a:rPr kumimoji="0" lang="zh-CN" altLang="en-US" sz="2000" dirty="0">
                <a:solidFill>
                  <a:srgbClr val="000000"/>
                </a:solidFill>
                <a:latin typeface="微软雅黑" panose="020B0503020204020204" pitchFamily="34" charset="-122"/>
                <a:ea typeface="微软雅黑" panose="020B0503020204020204" pitchFamily="34" charset="-122"/>
              </a:rPr>
              <a:t>记作第三个四分位数</a:t>
            </a:r>
            <a:r>
              <a:rPr kumimoji="0" lang="en-US" altLang="zh-CN" sz="2000" dirty="0">
                <a:solidFill>
                  <a:srgbClr val="000000"/>
                </a:solidFill>
                <a:latin typeface="微软雅黑" panose="020B0503020204020204" pitchFamily="34" charset="-122"/>
                <a:ea typeface="微软雅黑" panose="020B0503020204020204" pitchFamily="34" charset="-122"/>
              </a:rPr>
              <a:t>Q3</a:t>
            </a:r>
            <a:r>
              <a:rPr kumimoji="0" lang="zh-CN" altLang="en-US" sz="2000" dirty="0">
                <a:solidFill>
                  <a:srgbClr val="000000"/>
                </a:solidFill>
                <a:latin typeface="微软雅黑" panose="020B0503020204020204" pitchFamily="34" charset="-122"/>
                <a:ea typeface="微软雅黑" panose="020B0503020204020204" pitchFamily="34" charset="-122"/>
              </a:rPr>
              <a:t>；规定第三个四分位数和第一个四分位数的差值记作四分位差</a:t>
            </a:r>
            <a:r>
              <a:rPr kumimoji="0" lang="en-US" altLang="zh-CN" sz="2000" dirty="0">
                <a:solidFill>
                  <a:srgbClr val="000000"/>
                </a:solidFill>
                <a:latin typeface="微软雅黑" panose="020B0503020204020204" pitchFamily="34" charset="-122"/>
                <a:ea typeface="微软雅黑" panose="020B0503020204020204" pitchFamily="34" charset="-122"/>
              </a:rPr>
              <a:t>IQR</a:t>
            </a:r>
            <a:r>
              <a:rPr kumimoji="0" lang="zh-CN" altLang="en-US" sz="2000" dirty="0">
                <a:solidFill>
                  <a:srgbClr val="000000"/>
                </a:solidFill>
                <a:latin typeface="微软雅黑" panose="020B0503020204020204" pitchFamily="34" charset="-122"/>
                <a:ea typeface="微软雅黑" panose="020B0503020204020204" pitchFamily="34" charset="-122"/>
              </a:rPr>
              <a:t>，异常值为低于（</a:t>
            </a:r>
            <a:r>
              <a:rPr kumimoji="0" lang="en-US" altLang="zh-CN" sz="2000" dirty="0">
                <a:solidFill>
                  <a:srgbClr val="000000"/>
                </a:solidFill>
                <a:latin typeface="微软雅黑" panose="020B0503020204020204" pitchFamily="34" charset="-122"/>
                <a:ea typeface="微软雅黑" panose="020B0503020204020204" pitchFamily="34" charset="-122"/>
              </a:rPr>
              <a:t>Q1-1.5IQR</a:t>
            </a:r>
            <a:r>
              <a:rPr kumimoji="0" lang="zh-CN" altLang="en-US" sz="2000" dirty="0">
                <a:solidFill>
                  <a:srgbClr val="000000"/>
                </a:solidFill>
                <a:latin typeface="微软雅黑" panose="020B0503020204020204" pitchFamily="34" charset="-122"/>
                <a:ea typeface="微软雅黑" panose="020B0503020204020204" pitchFamily="34" charset="-122"/>
              </a:rPr>
              <a:t>）或高于（</a:t>
            </a:r>
            <a:r>
              <a:rPr kumimoji="0" lang="en-US" altLang="zh-CN" sz="2000" dirty="0">
                <a:solidFill>
                  <a:srgbClr val="000000"/>
                </a:solidFill>
                <a:latin typeface="微软雅黑" panose="020B0503020204020204" pitchFamily="34" charset="-122"/>
                <a:ea typeface="微软雅黑" panose="020B0503020204020204" pitchFamily="34" charset="-122"/>
              </a:rPr>
              <a:t>Q3+1.5IQR</a:t>
            </a:r>
            <a:r>
              <a:rPr kumimoji="0" lang="zh-CN" altLang="en-US" sz="2000" dirty="0">
                <a:solidFill>
                  <a:srgbClr val="000000"/>
                </a:solidFill>
                <a:latin typeface="微软雅黑" panose="020B0503020204020204" pitchFamily="34" charset="-122"/>
                <a:ea typeface="微软雅黑" panose="020B0503020204020204" pitchFamily="34" charset="-122"/>
              </a:rPr>
              <a:t>）的值。</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、异常值的处理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C0FA8130-6CA7-6778-C78A-35CD693E2550}"/>
              </a:ext>
            </a:extLst>
          </p:cNvPr>
          <p:cNvPicPr>
            <a:picLocks noChangeAspect="1"/>
          </p:cNvPicPr>
          <p:nvPr/>
        </p:nvPicPr>
        <p:blipFill>
          <a:blip r:embed="rId7"/>
          <a:stretch>
            <a:fillRect/>
          </a:stretch>
        </p:blipFill>
        <p:spPr>
          <a:xfrm>
            <a:off x="3831272" y="4350702"/>
            <a:ext cx="4529455" cy="1710336"/>
          </a:xfrm>
          <a:prstGeom prst="rect">
            <a:avLst/>
          </a:prstGeom>
        </p:spPr>
      </p:pic>
    </p:spTree>
    <p:extLst>
      <p:ext uri="{BB962C8B-B14F-4D97-AF65-F5344CB8AC3E}">
        <p14:creationId xmlns:p14="http://schemas.microsoft.com/office/powerpoint/2010/main" val="15709343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222142" y="1764819"/>
            <a:ext cx="11969858"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首先，根据上述异常点的定义，如图</a:t>
            </a:r>
            <a:r>
              <a:rPr kumimoji="0" lang="en-US" altLang="zh-CN" sz="2000" dirty="0">
                <a:solidFill>
                  <a:srgbClr val="000000"/>
                </a:solidFill>
                <a:latin typeface="微软雅黑" panose="020B0503020204020204" pitchFamily="34" charset="-122"/>
                <a:ea typeface="微软雅黑" panose="020B0503020204020204" pitchFamily="34" charset="-122"/>
              </a:rPr>
              <a:t>6.2-12</a:t>
            </a:r>
            <a:r>
              <a:rPr kumimoji="0" lang="zh-CN" altLang="en-US" sz="2000" dirty="0">
                <a:solidFill>
                  <a:srgbClr val="000000"/>
                </a:solidFill>
                <a:latin typeface="微软雅黑" panose="020B0503020204020204" pitchFamily="34" charset="-122"/>
                <a:ea typeface="微软雅黑" panose="020B0503020204020204" pitchFamily="34" charset="-122"/>
              </a:rPr>
              <a:t>所示设计函数</a:t>
            </a:r>
            <a:r>
              <a:rPr kumimoji="0" lang="en-US" altLang="zh-CN" sz="2000" dirty="0" err="1">
                <a:solidFill>
                  <a:srgbClr val="000000"/>
                </a:solidFill>
                <a:latin typeface="微软雅黑" panose="020B0503020204020204" pitchFamily="34" charset="-122"/>
                <a:ea typeface="微软雅黑" panose="020B0503020204020204" pitchFamily="34" charset="-122"/>
              </a:rPr>
              <a:t>process_unusual</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返回异常值对应的行号，调用该函数判断数值类型“</a:t>
            </a:r>
            <a:r>
              <a:rPr kumimoji="0" lang="en-US" altLang="zh-CN" sz="2000" dirty="0" err="1">
                <a:solidFill>
                  <a:srgbClr val="000000"/>
                </a:solidFill>
                <a:latin typeface="微软雅黑" panose="020B0503020204020204" pitchFamily="34" charset="-122"/>
                <a:ea typeface="微软雅黑" panose="020B0503020204020204" pitchFamily="34" charset="-122"/>
              </a:rPr>
              <a:t>SibSp</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列内是否存在异常值，并统计异常值的数量。</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、异常值的处理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2A98DB39-1E12-DBD7-B95D-1CA8DBAC19EB}"/>
              </a:ext>
            </a:extLst>
          </p:cNvPr>
          <p:cNvPicPr>
            <a:picLocks noChangeAspect="1"/>
          </p:cNvPicPr>
          <p:nvPr/>
        </p:nvPicPr>
        <p:blipFill>
          <a:blip r:embed="rId7"/>
          <a:stretch>
            <a:fillRect/>
          </a:stretch>
        </p:blipFill>
        <p:spPr>
          <a:xfrm>
            <a:off x="3176269" y="2884819"/>
            <a:ext cx="4861053" cy="3185781"/>
          </a:xfrm>
          <a:prstGeom prst="rect">
            <a:avLst/>
          </a:prstGeom>
        </p:spPr>
      </p:pic>
    </p:spTree>
    <p:extLst>
      <p:ext uri="{BB962C8B-B14F-4D97-AF65-F5344CB8AC3E}">
        <p14:creationId xmlns:p14="http://schemas.microsoft.com/office/powerpoint/2010/main" val="810309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566928" y="1807227"/>
            <a:ext cx="1196985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对检测到的异常值可以用平均值、中位数进行修改；或者直接删除异常值对应的行。</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、异常值的处理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83C744FC-F184-A3D2-5E6E-6A2F72655904}"/>
              </a:ext>
            </a:extLst>
          </p:cNvPr>
          <p:cNvPicPr>
            <a:picLocks noChangeAspect="1"/>
          </p:cNvPicPr>
          <p:nvPr/>
        </p:nvPicPr>
        <p:blipFill>
          <a:blip r:embed="rId7"/>
          <a:stretch>
            <a:fillRect/>
          </a:stretch>
        </p:blipFill>
        <p:spPr>
          <a:xfrm>
            <a:off x="1788775" y="2595843"/>
            <a:ext cx="6353830" cy="801415"/>
          </a:xfrm>
          <a:prstGeom prst="rect">
            <a:avLst/>
          </a:prstGeom>
        </p:spPr>
      </p:pic>
      <p:sp>
        <p:nvSpPr>
          <p:cNvPr id="9" name="文本框 8">
            <a:extLst>
              <a:ext uri="{FF2B5EF4-FFF2-40B4-BE49-F238E27FC236}">
                <a16:creationId xmlns:a16="http://schemas.microsoft.com/office/drawing/2014/main" id="{6C7DE67D-C749-B7AC-13B5-509357678B00}"/>
              </a:ext>
            </a:extLst>
          </p:cNvPr>
          <p:cNvSpPr txBox="1"/>
          <p:nvPr/>
        </p:nvSpPr>
        <p:spPr>
          <a:xfrm>
            <a:off x="825500" y="3691704"/>
            <a:ext cx="9588500" cy="2346283"/>
          </a:xfrm>
          <a:prstGeom prst="rect">
            <a:avLst/>
          </a:prstGeom>
          <a:noFill/>
        </p:spPr>
        <p:txBody>
          <a:bodyPr wrap="square">
            <a:spAutoFit/>
          </a:bodyPr>
          <a:lstStyle/>
          <a:p>
            <a:pPr indent="266700" algn="just">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   </a:t>
            </a:r>
            <a:r>
              <a:rPr lang="zh-CN" altLang="zh-CN" sz="2000" dirty="0">
                <a:solidFill>
                  <a:srgbClr val="000000"/>
                </a:solidFill>
                <a:latin typeface="微软雅黑" panose="020B0503020204020204" pitchFamily="34" charset="-122"/>
                <a:ea typeface="微软雅黑" panose="020B0503020204020204" pitchFamily="34" charset="-122"/>
              </a:rPr>
              <a:t>使用中位数对“</a:t>
            </a:r>
            <a:r>
              <a:rPr lang="en-US" altLang="zh-CN" sz="2000" dirty="0" err="1">
                <a:solidFill>
                  <a:srgbClr val="000000"/>
                </a:solidFill>
                <a:latin typeface="微软雅黑" panose="020B0503020204020204" pitchFamily="34" charset="-122"/>
                <a:ea typeface="微软雅黑" panose="020B0503020204020204" pitchFamily="34" charset="-122"/>
              </a:rPr>
              <a:t>SibSp</a:t>
            </a:r>
            <a:r>
              <a:rPr lang="zh-CN" altLang="zh-CN" sz="2000" dirty="0">
                <a:solidFill>
                  <a:srgbClr val="000000"/>
                </a:solidFill>
                <a:latin typeface="微软雅黑" panose="020B0503020204020204" pitchFamily="34" charset="-122"/>
                <a:ea typeface="微软雅黑" panose="020B0503020204020204" pitchFamily="34" charset="-122"/>
              </a:rPr>
              <a:t>”列中的异常数据进行修改。如第</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zh-CN" sz="2000" dirty="0">
                <a:solidFill>
                  <a:srgbClr val="000000"/>
                </a:solidFill>
                <a:latin typeface="微软雅黑" panose="020B0503020204020204" pitchFamily="34" charset="-122"/>
                <a:ea typeface="微软雅黑" panose="020B0503020204020204" pitchFamily="34" charset="-122"/>
              </a:rPr>
              <a:t>行代码所示，在自定义函数</a:t>
            </a:r>
            <a:r>
              <a:rPr lang="en-US" altLang="zh-CN" sz="2000" dirty="0" err="1">
                <a:solidFill>
                  <a:srgbClr val="000000"/>
                </a:solidFill>
                <a:latin typeface="微软雅黑" panose="020B0503020204020204" pitchFamily="34" charset="-122"/>
                <a:ea typeface="微软雅黑" panose="020B0503020204020204" pitchFamily="34" charset="-122"/>
              </a:rPr>
              <a:t>process_unnusal</a:t>
            </a:r>
            <a:r>
              <a:rPr lang="zh-CN" altLang="zh-CN" sz="2000" dirty="0">
                <a:solidFill>
                  <a:srgbClr val="000000"/>
                </a:solidFill>
                <a:latin typeface="微软雅黑" panose="020B0503020204020204" pitchFamily="34" charset="-122"/>
                <a:ea typeface="微软雅黑" panose="020B0503020204020204" pitchFamily="34" charset="-122"/>
              </a:rPr>
              <a:t>中传入“</a:t>
            </a:r>
            <a:r>
              <a:rPr lang="en-US" altLang="zh-CN" sz="2000" dirty="0" err="1">
                <a:solidFill>
                  <a:srgbClr val="000000"/>
                </a:solidFill>
                <a:latin typeface="微软雅黑" panose="020B0503020204020204" pitchFamily="34" charset="-122"/>
                <a:ea typeface="微软雅黑" panose="020B0503020204020204" pitchFamily="34" charset="-122"/>
              </a:rPr>
              <a:t>SibSp</a:t>
            </a:r>
            <a:r>
              <a:rPr lang="zh-CN" altLang="zh-CN" sz="2000" dirty="0">
                <a:solidFill>
                  <a:srgbClr val="000000"/>
                </a:solidFill>
                <a:latin typeface="微软雅黑" panose="020B0503020204020204" pitchFamily="34" charset="-122"/>
                <a:ea typeface="微软雅黑" panose="020B0503020204020204" pitchFamily="34" charset="-122"/>
              </a:rPr>
              <a:t>”数据列，从而返回满足条件的行号存放在变量</a:t>
            </a:r>
            <a:r>
              <a:rPr lang="en-US" altLang="zh-CN" sz="2000" dirty="0">
                <a:solidFill>
                  <a:srgbClr val="000000"/>
                </a:solidFill>
                <a:latin typeface="微软雅黑" panose="020B0503020204020204" pitchFamily="34" charset="-122"/>
                <a:ea typeface="微软雅黑" panose="020B0503020204020204" pitchFamily="34" charset="-122"/>
              </a:rPr>
              <a:t>hang</a:t>
            </a:r>
            <a:r>
              <a:rPr lang="zh-CN" altLang="zh-CN" sz="2000" dirty="0">
                <a:solidFill>
                  <a:srgbClr val="000000"/>
                </a:solidFill>
                <a:latin typeface="微软雅黑" panose="020B0503020204020204" pitchFamily="34" charset="-122"/>
                <a:ea typeface="微软雅黑" panose="020B0503020204020204" pitchFamily="34" charset="-122"/>
              </a:rPr>
              <a:t>中。在第</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zh-CN" sz="2000" dirty="0">
                <a:solidFill>
                  <a:srgbClr val="000000"/>
                </a:solidFill>
                <a:latin typeface="微软雅黑" panose="020B0503020204020204" pitchFamily="34" charset="-122"/>
                <a:ea typeface="微软雅黑" panose="020B0503020204020204" pitchFamily="34" charset="-122"/>
              </a:rPr>
              <a:t>行代码中使用</a:t>
            </a:r>
            <a:r>
              <a:rPr lang="en-US" altLang="zh-CN" sz="2000" dirty="0">
                <a:solidFill>
                  <a:srgbClr val="000000"/>
                </a:solidFill>
                <a:latin typeface="微软雅黑" panose="020B0503020204020204" pitchFamily="34" charset="-122"/>
                <a:ea typeface="微软雅黑" panose="020B0503020204020204" pitchFamily="34" charset="-122"/>
              </a:rPr>
              <a:t>data[hang]['</a:t>
            </a:r>
            <a:r>
              <a:rPr lang="en-US" altLang="zh-CN" sz="2000" dirty="0" err="1">
                <a:solidFill>
                  <a:srgbClr val="000000"/>
                </a:solidFill>
                <a:latin typeface="微软雅黑" panose="020B0503020204020204" pitchFamily="34" charset="-122"/>
                <a:ea typeface="微软雅黑" panose="020B0503020204020204" pitchFamily="34" charset="-122"/>
              </a:rPr>
              <a:t>SibSp</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zh-CN" sz="2000" dirty="0">
                <a:solidFill>
                  <a:srgbClr val="000000"/>
                </a:solidFill>
                <a:latin typeface="微软雅黑" panose="020B0503020204020204" pitchFamily="34" charset="-122"/>
                <a:ea typeface="微软雅黑" panose="020B0503020204020204" pitchFamily="34" charset="-122"/>
              </a:rPr>
              <a:t>从而根据行号找出“</a:t>
            </a:r>
            <a:r>
              <a:rPr lang="en-US" altLang="zh-CN" sz="2000" dirty="0" err="1">
                <a:solidFill>
                  <a:srgbClr val="000000"/>
                </a:solidFill>
                <a:latin typeface="微软雅黑" panose="020B0503020204020204" pitchFamily="34" charset="-122"/>
                <a:ea typeface="微软雅黑" panose="020B0503020204020204" pitchFamily="34" charset="-122"/>
              </a:rPr>
              <a:t>SibSp</a:t>
            </a:r>
            <a:r>
              <a:rPr lang="zh-CN" altLang="zh-CN" sz="2000" dirty="0">
                <a:solidFill>
                  <a:srgbClr val="000000"/>
                </a:solidFill>
                <a:latin typeface="微软雅黑" panose="020B0503020204020204" pitchFamily="34" charset="-122"/>
                <a:ea typeface="微软雅黑" panose="020B0503020204020204" pitchFamily="34" charset="-122"/>
              </a:rPr>
              <a:t>”列中异常数据所在的位置，并通过</a:t>
            </a:r>
            <a:r>
              <a:rPr lang="en-US" altLang="zh-CN" sz="2000" dirty="0">
                <a:solidFill>
                  <a:srgbClr val="000000"/>
                </a:solidFill>
                <a:latin typeface="微软雅黑" panose="020B0503020204020204" pitchFamily="34" charset="-122"/>
                <a:ea typeface="微软雅黑" panose="020B0503020204020204" pitchFamily="34" charset="-122"/>
              </a:rPr>
              <a:t>data['</a:t>
            </a:r>
            <a:r>
              <a:rPr lang="en-US" altLang="zh-CN" sz="2000" dirty="0" err="1">
                <a:solidFill>
                  <a:srgbClr val="000000"/>
                </a:solidFill>
                <a:latin typeface="微软雅黑" panose="020B0503020204020204" pitchFamily="34" charset="-122"/>
                <a:ea typeface="微软雅黑" panose="020B0503020204020204" pitchFamily="34" charset="-122"/>
              </a:rPr>
              <a:t>SibSp</a:t>
            </a:r>
            <a:r>
              <a:rPr lang="en-US" altLang="zh-CN" sz="2000" dirty="0">
                <a:solidFill>
                  <a:srgbClr val="000000"/>
                </a:solidFill>
                <a:latin typeface="微软雅黑" panose="020B0503020204020204" pitchFamily="34" charset="-122"/>
                <a:ea typeface="微软雅黑" panose="020B0503020204020204" pitchFamily="34" charset="-122"/>
              </a:rPr>
              <a:t>'].median()</a:t>
            </a:r>
            <a:r>
              <a:rPr lang="zh-CN" altLang="zh-CN" sz="2000" dirty="0">
                <a:solidFill>
                  <a:srgbClr val="000000"/>
                </a:solidFill>
                <a:latin typeface="微软雅黑" panose="020B0503020204020204" pitchFamily="34" charset="-122"/>
                <a:ea typeface="微软雅黑" panose="020B0503020204020204" pitchFamily="34" charset="-122"/>
              </a:rPr>
              <a:t>将“</a:t>
            </a:r>
            <a:r>
              <a:rPr lang="en-US" altLang="zh-CN" sz="2000" dirty="0" err="1">
                <a:solidFill>
                  <a:srgbClr val="000000"/>
                </a:solidFill>
                <a:latin typeface="微软雅黑" panose="020B0503020204020204" pitchFamily="34" charset="-122"/>
                <a:ea typeface="微软雅黑" panose="020B0503020204020204" pitchFamily="34" charset="-122"/>
              </a:rPr>
              <a:t>SibSp</a:t>
            </a:r>
            <a:r>
              <a:rPr lang="zh-CN" altLang="zh-CN" sz="2000" dirty="0">
                <a:solidFill>
                  <a:srgbClr val="000000"/>
                </a:solidFill>
                <a:latin typeface="微软雅黑" panose="020B0503020204020204" pitchFamily="34" charset="-122"/>
                <a:ea typeface="微软雅黑" panose="020B0503020204020204" pitchFamily="34" charset="-122"/>
              </a:rPr>
              <a:t>”列中的中位数来对修改异常数据。</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zh-CN" sz="2000" dirty="0">
                <a:solidFill>
                  <a:srgbClr val="000000"/>
                </a:solidFill>
                <a:latin typeface="微软雅黑" panose="020B0503020204020204" pitchFamily="34" charset="-122"/>
                <a:ea typeface="微软雅黑" panose="020B0503020204020204" pitchFamily="34" charset="-122"/>
              </a:rPr>
              <a:t>注：查找行、列数据还可以采用</a:t>
            </a:r>
            <a:r>
              <a:rPr lang="en-US" altLang="zh-CN" sz="2000" dirty="0">
                <a:solidFill>
                  <a:srgbClr val="000000"/>
                </a:solidFill>
                <a:latin typeface="微软雅黑" panose="020B0503020204020204" pitchFamily="34" charset="-122"/>
                <a:ea typeface="微软雅黑" panose="020B0503020204020204" pitchFamily="34" charset="-122"/>
              </a:rPr>
              <a:t>loc[]</a:t>
            </a:r>
            <a:r>
              <a:rPr lang="zh-CN" altLang="zh-CN" sz="2000" dirty="0">
                <a:solidFill>
                  <a:srgbClr val="000000"/>
                </a:solidFill>
                <a:latin typeface="微软雅黑" panose="020B0503020204020204" pitchFamily="34" charset="-122"/>
                <a:ea typeface="微软雅黑" panose="020B0503020204020204" pitchFamily="34" charset="-122"/>
              </a:rPr>
              <a:t>和</a:t>
            </a:r>
            <a:r>
              <a:rPr lang="en-US" altLang="zh-CN" sz="2000" dirty="0" err="1">
                <a:solidFill>
                  <a:srgbClr val="000000"/>
                </a:solidFill>
                <a:latin typeface="微软雅黑" panose="020B0503020204020204" pitchFamily="34" charset="-122"/>
                <a:ea typeface="微软雅黑" panose="020B0503020204020204" pitchFamily="34" charset="-122"/>
              </a:rPr>
              <a:t>iloc</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zh-CN" sz="2000" dirty="0">
                <a:solidFill>
                  <a:srgbClr val="000000"/>
                </a:solidFill>
                <a:latin typeface="微软雅黑" panose="020B0503020204020204" pitchFamily="34" charset="-122"/>
                <a:ea typeface="微软雅黑" panose="020B0503020204020204" pitchFamily="34" charset="-122"/>
              </a:rPr>
              <a:t>方式。</a:t>
            </a:r>
            <a:r>
              <a:rPr lang="en-US" altLang="zh-CN" sz="2000" dirty="0">
                <a:solidFill>
                  <a:srgbClr val="000000"/>
                </a:solidFill>
                <a:latin typeface="微软雅黑" panose="020B0503020204020204" pitchFamily="34" charset="-122"/>
                <a:ea typeface="微软雅黑" panose="020B0503020204020204" pitchFamily="34" charset="-122"/>
              </a:rPr>
              <a:t>) </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01513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566928" y="1807227"/>
            <a:ext cx="11969858"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b="1" dirty="0">
                <a:solidFill>
                  <a:srgbClr val="000000"/>
                </a:solidFill>
                <a:latin typeface="微软雅黑" panose="020B0503020204020204" pitchFamily="34" charset="-122"/>
                <a:ea typeface="微软雅黑" panose="020B0503020204020204" pitchFamily="34" charset="-122"/>
              </a:rPr>
              <a:t>（</a:t>
            </a:r>
            <a:r>
              <a:rPr kumimoji="0" lang="en-US" altLang="zh-CN" sz="2000" b="1" dirty="0">
                <a:solidFill>
                  <a:srgbClr val="000000"/>
                </a:solidFill>
                <a:latin typeface="微软雅黑" panose="020B0503020204020204" pitchFamily="34" charset="-122"/>
                <a:ea typeface="微软雅黑" panose="020B0503020204020204" pitchFamily="34" charset="-122"/>
              </a:rPr>
              <a:t>1</a:t>
            </a:r>
            <a:r>
              <a:rPr kumimoji="0" lang="zh-CN" altLang="en-US" sz="2000" b="1" dirty="0">
                <a:solidFill>
                  <a:srgbClr val="000000"/>
                </a:solidFill>
                <a:latin typeface="微软雅黑" panose="020B0503020204020204" pitchFamily="34" charset="-122"/>
                <a:ea typeface="微软雅黑" panose="020B0503020204020204" pitchFamily="34" charset="-122"/>
              </a:rPr>
              <a:t>）自然数编码</a:t>
            </a:r>
            <a:r>
              <a:rPr kumimoji="0" lang="zh-CN" altLang="en-US" sz="2000" dirty="0">
                <a:solidFill>
                  <a:srgbClr val="000000"/>
                </a:solidFill>
                <a:latin typeface="微软雅黑" panose="020B0503020204020204" pitchFamily="34" charset="-122"/>
                <a:ea typeface="微软雅黑" panose="020B0503020204020204" pitchFamily="34" charset="-122"/>
              </a:rPr>
              <a:t>：自然数编码根据该列数据的种类数</a:t>
            </a:r>
            <a:r>
              <a:rPr kumimoji="0" lang="en-US" altLang="zh-CN" sz="2000" dirty="0">
                <a:solidFill>
                  <a:srgbClr val="000000"/>
                </a:solidFill>
                <a:latin typeface="微软雅黑" panose="020B0503020204020204" pitchFamily="34" charset="-122"/>
                <a:ea typeface="微软雅黑" panose="020B0503020204020204" pitchFamily="34" charset="-122"/>
              </a:rPr>
              <a:t>N</a:t>
            </a:r>
            <a:r>
              <a:rPr kumimoji="0" lang="zh-CN" altLang="en-US" sz="2000" dirty="0">
                <a:solidFill>
                  <a:srgbClr val="000000"/>
                </a:solidFill>
                <a:latin typeface="微软雅黑" panose="020B0503020204020204" pitchFamily="34" charset="-122"/>
                <a:ea typeface="微软雅黑" panose="020B0503020204020204" pitchFamily="34" charset="-122"/>
              </a:rPr>
              <a:t>，分别为每一类指定从</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至</a:t>
            </a:r>
            <a:r>
              <a:rPr kumimoji="0" lang="en-US" altLang="zh-CN" sz="2000" dirty="0">
                <a:solidFill>
                  <a:srgbClr val="000000"/>
                </a:solidFill>
                <a:latin typeface="微软雅黑" panose="020B0503020204020204" pitchFamily="34" charset="-122"/>
                <a:ea typeface="微软雅黑" panose="020B0503020204020204" pitchFamily="34" charset="-122"/>
              </a:rPr>
              <a:t>N-1</a:t>
            </a:r>
            <a:r>
              <a:rPr kumimoji="0" lang="zh-CN" altLang="en-US" sz="2000" dirty="0">
                <a:solidFill>
                  <a:srgbClr val="000000"/>
                </a:solidFill>
                <a:latin typeface="微软雅黑" panose="020B0503020204020204" pitchFamily="34" charset="-122"/>
                <a:ea typeface="微软雅黑" panose="020B0503020204020204" pitchFamily="34" charset="-122"/>
              </a:rPr>
              <a:t>的一个数字。从而将该列中的非数值型数据进行数值化转换。以“</a:t>
            </a:r>
            <a:r>
              <a:rPr kumimoji="0" lang="en-US" altLang="zh-CN" sz="2000" dirty="0">
                <a:solidFill>
                  <a:srgbClr val="000000"/>
                </a:solidFill>
                <a:latin typeface="微软雅黑" panose="020B0503020204020204" pitchFamily="34" charset="-122"/>
                <a:ea typeface="微软雅黑" panose="020B0503020204020204" pitchFamily="34" charset="-122"/>
              </a:rPr>
              <a:t>Embarked”</a:t>
            </a:r>
            <a:r>
              <a:rPr kumimoji="0" lang="zh-CN" altLang="en-US" sz="2000" dirty="0">
                <a:solidFill>
                  <a:srgbClr val="000000"/>
                </a:solidFill>
                <a:latin typeface="微软雅黑" panose="020B0503020204020204" pitchFamily="34" charset="-122"/>
                <a:ea typeface="微软雅黑" panose="020B0503020204020204" pitchFamily="34" charset="-122"/>
              </a:rPr>
              <a:t>列中的数据为例：</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0468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、特征编码</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44D71B8A-9B7E-58B3-964A-D89BA30127BF}"/>
              </a:ext>
            </a:extLst>
          </p:cNvPr>
          <p:cNvPicPr>
            <a:picLocks noChangeAspect="1"/>
          </p:cNvPicPr>
          <p:nvPr/>
        </p:nvPicPr>
        <p:blipFill>
          <a:blip r:embed="rId7"/>
          <a:stretch>
            <a:fillRect/>
          </a:stretch>
        </p:blipFill>
        <p:spPr>
          <a:xfrm>
            <a:off x="697268" y="2860441"/>
            <a:ext cx="3548698" cy="3752033"/>
          </a:xfrm>
          <a:prstGeom prst="rect">
            <a:avLst/>
          </a:prstGeom>
        </p:spPr>
      </p:pic>
    </p:spTree>
    <p:extLst>
      <p:ext uri="{BB962C8B-B14F-4D97-AF65-F5344CB8AC3E}">
        <p14:creationId xmlns:p14="http://schemas.microsoft.com/office/powerpoint/2010/main" val="985522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25864" y="1797214"/>
            <a:ext cx="10605711" cy="28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000" b="1" dirty="0">
                <a:solidFill>
                  <a:srgbClr val="000000"/>
                </a:solidFill>
                <a:latin typeface="微软雅黑" panose="020B0503020204020204" pitchFamily="34" charset="-122"/>
                <a:ea typeface="微软雅黑" panose="020B0503020204020204" pitchFamily="34" charset="-122"/>
              </a:rPr>
              <a:t>变量的优势：</a:t>
            </a:r>
            <a:r>
              <a:rPr kumimoji="0" lang="zh-CN" altLang="en-US" sz="2000" dirty="0">
                <a:solidFill>
                  <a:srgbClr val="000000"/>
                </a:solidFill>
                <a:latin typeface="微软雅黑" panose="020B0503020204020204" pitchFamily="34" charset="-122"/>
                <a:ea typeface="微软雅黑" panose="020B0503020204020204" pitchFamily="34" charset="-122"/>
              </a:rPr>
              <a:t>变量，即变化的量；如果将变量比做一个容器，那么它内部的内容会随着放入物品的变化而变化，放入变量中的物品即计算机要处理的数据，因此，变量能够存放不同类型的数据，变量所指的变化的量为其中数据的变化，数据变量中的优势是：可以让变量代替数值进行间接运算，如果在运算的过程发现起始的数据有错误，就可以在利用变量来修改该数据，避免了原始数据直接参与运算如果自身数据存在错误，需要对该值参与运算的全过程中逐一修改出错数据的问题，而利用变量直接修改数据只需要修改一次即可。</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2069797"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变量的命名</a:t>
            </a: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任务1 </a:t>
            </a:r>
            <a:r>
              <a:rPr lang="zh-CN" altLang="en-US" dirty="0"/>
              <a:t> 变量与数据类型</a:t>
            </a:r>
            <a:endParaRPr lang="en-US" altLang="zh-CN"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566928" y="1927612"/>
            <a:ext cx="11969858"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首先，读取</a:t>
            </a:r>
            <a:r>
              <a:rPr kumimoji="0" lang="en-US" altLang="zh-CN" sz="2000" dirty="0">
                <a:solidFill>
                  <a:srgbClr val="000000"/>
                </a:solidFill>
                <a:latin typeface="微软雅黑" panose="020B0503020204020204" pitchFamily="34" charset="-122"/>
                <a:ea typeface="微软雅黑" panose="020B0503020204020204" pitchFamily="34" charset="-122"/>
              </a:rPr>
              <a:t>data[‘Embarked’]</a:t>
            </a:r>
            <a:r>
              <a:rPr kumimoji="0" lang="zh-CN" altLang="en-US" sz="2000" dirty="0">
                <a:solidFill>
                  <a:srgbClr val="000000"/>
                </a:solidFill>
                <a:latin typeface="微软雅黑" panose="020B0503020204020204" pitchFamily="34" charset="-122"/>
                <a:ea typeface="微软雅黑" panose="020B0503020204020204" pitchFamily="34" charset="-122"/>
              </a:rPr>
              <a:t>列数据使用</a:t>
            </a:r>
            <a:r>
              <a:rPr kumimoji="0" lang="en-US" altLang="zh-CN" sz="2000" dirty="0">
                <a:solidFill>
                  <a:srgbClr val="000000"/>
                </a:solidFill>
                <a:latin typeface="微软雅黑" panose="020B0503020204020204" pitchFamily="34" charset="-122"/>
                <a:ea typeface="微软雅黑" panose="020B0503020204020204" pitchFamily="34" charset="-122"/>
              </a:rPr>
              <a:t>unique()</a:t>
            </a:r>
            <a:r>
              <a:rPr kumimoji="0" lang="zh-CN" altLang="en-US" sz="2000" dirty="0">
                <a:solidFill>
                  <a:srgbClr val="000000"/>
                </a:solidFill>
                <a:latin typeface="微软雅黑" panose="020B0503020204020204" pitchFamily="34" charset="-122"/>
                <a:ea typeface="微软雅黑" panose="020B0503020204020204" pitchFamily="34" charset="-122"/>
              </a:rPr>
              <a:t>方法查看该列数据值的种类，从输出结果中可以看出有三类分别为：“</a:t>
            </a:r>
            <a:r>
              <a:rPr kumimoji="0" lang="en-US" altLang="zh-CN" sz="2000" dirty="0">
                <a:solidFill>
                  <a:srgbClr val="000000"/>
                </a:solidFill>
                <a:latin typeface="微软雅黑" panose="020B0503020204020204" pitchFamily="34" charset="-122"/>
                <a:ea typeface="微软雅黑" panose="020B0503020204020204" pitchFamily="34" charset="-122"/>
              </a:rPr>
              <a:t>S”</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C”</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Q”</a:t>
            </a:r>
            <a:r>
              <a:rPr kumimoji="0" lang="zh-CN" altLang="en-US" sz="2000" dirty="0">
                <a:solidFill>
                  <a:srgbClr val="000000"/>
                </a:solidFill>
                <a:latin typeface="微软雅黑" panose="020B0503020204020204" pitchFamily="34" charset="-122"/>
                <a:ea typeface="微软雅黑" panose="020B0503020204020204" pitchFamily="34" charset="-122"/>
              </a:rPr>
              <a:t>。接下来，将读出的该列数据传入</a:t>
            </a:r>
            <a:r>
              <a:rPr kumimoji="0" lang="en-US" altLang="zh-CN" sz="2000" dirty="0">
                <a:solidFill>
                  <a:srgbClr val="000000"/>
                </a:solidFill>
                <a:latin typeface="微软雅黑" panose="020B0503020204020204" pitchFamily="34" charset="-122"/>
                <a:ea typeface="微软雅黑" panose="020B0503020204020204" pitchFamily="34" charset="-122"/>
              </a:rPr>
              <a:t>pandas</a:t>
            </a:r>
            <a:r>
              <a:rPr kumimoji="0" lang="zh-CN" altLang="en-US" sz="2000" dirty="0">
                <a:solidFill>
                  <a:srgbClr val="000000"/>
                </a:solidFill>
                <a:latin typeface="微软雅黑" panose="020B0503020204020204" pitchFamily="34" charset="-122"/>
                <a:ea typeface="微软雅黑" panose="020B0503020204020204" pitchFamily="34" charset="-122"/>
              </a:rPr>
              <a:t>中的</a:t>
            </a:r>
            <a:r>
              <a:rPr kumimoji="0" lang="en-US" altLang="zh-CN" sz="2000" dirty="0" err="1">
                <a:solidFill>
                  <a:srgbClr val="000000"/>
                </a:solidFill>
                <a:latin typeface="微软雅黑" panose="020B0503020204020204" pitchFamily="34" charset="-122"/>
                <a:ea typeface="微软雅黑" panose="020B0503020204020204" pitchFamily="34" charset="-122"/>
              </a:rPr>
              <a:t>Categrical</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中，调用</a:t>
            </a:r>
            <a:r>
              <a:rPr kumimoji="0" lang="en-US" altLang="zh-CN" sz="2000" dirty="0">
                <a:solidFill>
                  <a:srgbClr val="000000"/>
                </a:solidFill>
                <a:latin typeface="微软雅黑" panose="020B0503020204020204" pitchFamily="34" charset="-122"/>
                <a:ea typeface="微软雅黑" panose="020B0503020204020204" pitchFamily="34" charset="-122"/>
              </a:rPr>
              <a:t>codes</a:t>
            </a:r>
            <a:r>
              <a:rPr kumimoji="0" lang="zh-CN" altLang="en-US" sz="2000" dirty="0">
                <a:solidFill>
                  <a:srgbClr val="000000"/>
                </a:solidFill>
                <a:latin typeface="微软雅黑" panose="020B0503020204020204" pitchFamily="34" charset="-122"/>
                <a:ea typeface="微软雅黑" panose="020B0503020204020204" pitchFamily="34" charset="-122"/>
              </a:rPr>
              <a:t>属性来对“</a:t>
            </a:r>
            <a:r>
              <a:rPr kumimoji="0" lang="en-US" altLang="zh-CN" sz="2000" dirty="0">
                <a:solidFill>
                  <a:srgbClr val="000000"/>
                </a:solidFill>
                <a:latin typeface="微软雅黑" panose="020B0503020204020204" pitchFamily="34" charset="-122"/>
                <a:ea typeface="微软雅黑" panose="020B0503020204020204" pitchFamily="34" charset="-122"/>
              </a:rPr>
              <a:t>S”</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C”</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Q”</a:t>
            </a:r>
            <a:r>
              <a:rPr kumimoji="0" lang="zh-CN" altLang="en-US" sz="2000" dirty="0">
                <a:solidFill>
                  <a:srgbClr val="000000"/>
                </a:solidFill>
                <a:latin typeface="微软雅黑" panose="020B0503020204020204" pitchFamily="34" charset="-122"/>
                <a:ea typeface="微软雅黑" panose="020B0503020204020204" pitchFamily="34" charset="-122"/>
              </a:rPr>
              <a:t>这三类数据进行编码，即“</a:t>
            </a:r>
            <a:r>
              <a:rPr kumimoji="0" lang="en-US" altLang="zh-CN" sz="2000" dirty="0">
                <a:solidFill>
                  <a:srgbClr val="000000"/>
                </a:solidFill>
                <a:latin typeface="微软雅黑" panose="020B0503020204020204" pitchFamily="34" charset="-122"/>
                <a:ea typeface="微软雅黑" panose="020B0503020204020204" pitchFamily="34" charset="-122"/>
              </a:rPr>
              <a:t>S”</a:t>
            </a:r>
            <a:r>
              <a:rPr kumimoji="0" lang="zh-CN" altLang="en-US" sz="2000" dirty="0">
                <a:solidFill>
                  <a:srgbClr val="000000"/>
                </a:solidFill>
                <a:latin typeface="微软雅黑" panose="020B0503020204020204" pitchFamily="34" charset="-122"/>
                <a:ea typeface="微软雅黑" panose="020B0503020204020204" pitchFamily="34" charset="-122"/>
              </a:rPr>
              <a:t>对应</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C”</a:t>
            </a:r>
            <a:r>
              <a:rPr kumimoji="0" lang="zh-CN" altLang="en-US" sz="2000" dirty="0">
                <a:solidFill>
                  <a:srgbClr val="000000"/>
                </a:solidFill>
                <a:latin typeface="微软雅黑" panose="020B0503020204020204" pitchFamily="34" charset="-122"/>
                <a:ea typeface="微软雅黑" panose="020B0503020204020204" pitchFamily="34" charset="-122"/>
              </a:rPr>
              <a:t>对应</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Q”</a:t>
            </a:r>
            <a:r>
              <a:rPr kumimoji="0" lang="zh-CN" altLang="en-US" sz="2000" dirty="0">
                <a:solidFill>
                  <a:srgbClr val="000000"/>
                </a:solidFill>
                <a:latin typeface="微软雅黑" panose="020B0503020204020204" pitchFamily="34" charset="-122"/>
                <a:ea typeface="微软雅黑" panose="020B0503020204020204" pitchFamily="34" charset="-122"/>
              </a:rPr>
              <a:t>对应</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，生成一列新数据</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，最后，将该列重新编码的列数据</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对原来列数据使用赋值语句进行覆盖，从而完成对“</a:t>
            </a:r>
            <a:r>
              <a:rPr kumimoji="0" lang="en-US" altLang="zh-CN" sz="2000" dirty="0">
                <a:solidFill>
                  <a:srgbClr val="000000"/>
                </a:solidFill>
                <a:latin typeface="微软雅黑" panose="020B0503020204020204" pitchFamily="34" charset="-122"/>
                <a:ea typeface="微软雅黑" panose="020B0503020204020204" pitchFamily="34" charset="-122"/>
              </a:rPr>
              <a:t>Embarked”</a:t>
            </a:r>
            <a:r>
              <a:rPr kumimoji="0" lang="zh-CN" altLang="en-US" sz="2000" dirty="0">
                <a:solidFill>
                  <a:srgbClr val="000000"/>
                </a:solidFill>
                <a:latin typeface="微软雅黑" panose="020B0503020204020204" pitchFamily="34" charset="-122"/>
                <a:ea typeface="微软雅黑" panose="020B0503020204020204" pitchFamily="34" charset="-122"/>
              </a:rPr>
              <a:t>列数据进行自然数编码。</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自然数编码还可以使用</a:t>
            </a:r>
            <a:r>
              <a:rPr kumimoji="0" lang="en-US" altLang="zh-CN" sz="2000" dirty="0" err="1">
                <a:solidFill>
                  <a:srgbClr val="000000"/>
                </a:solidFill>
                <a:latin typeface="微软雅黑" panose="020B0503020204020204" pitchFamily="34" charset="-122"/>
                <a:ea typeface="微软雅黑" panose="020B0503020204020204" pitchFamily="34" charset="-122"/>
              </a:rPr>
              <a:t>sklearn</a:t>
            </a:r>
            <a:r>
              <a:rPr kumimoji="0" lang="zh-CN" altLang="en-US" sz="2000" dirty="0">
                <a:solidFill>
                  <a:srgbClr val="000000"/>
                </a:solidFill>
                <a:latin typeface="微软雅黑" panose="020B0503020204020204" pitchFamily="34" charset="-122"/>
                <a:ea typeface="微软雅黑" panose="020B0503020204020204" pitchFamily="34" charset="-122"/>
              </a:rPr>
              <a:t>库中的方法，如：</a:t>
            </a:r>
            <a:r>
              <a:rPr kumimoji="0" lang="en-US" altLang="zh-CN" sz="2000" dirty="0" err="1">
                <a:solidFill>
                  <a:srgbClr val="000000"/>
                </a:solidFill>
                <a:latin typeface="微软雅黑" panose="020B0503020204020204" pitchFamily="34" charset="-122"/>
                <a:ea typeface="微软雅黑" panose="020B0503020204020204" pitchFamily="34" charset="-122"/>
              </a:rPr>
              <a:t>sklearn.preprocessing.LabelEncoder</a:t>
            </a:r>
            <a:r>
              <a:rPr kumimoji="0" lang="zh-CN" altLang="en-US" sz="2000" dirty="0">
                <a:solidFill>
                  <a:srgbClr val="000000"/>
                </a:solidFill>
                <a:latin typeface="微软雅黑" panose="020B0503020204020204" pitchFamily="34" charset="-122"/>
                <a:ea typeface="微软雅黑" panose="020B0503020204020204" pitchFamily="34" charset="-122"/>
              </a:rPr>
              <a:t>和</a:t>
            </a:r>
            <a:r>
              <a:rPr kumimoji="0" lang="en-US" altLang="zh-CN" sz="2000" dirty="0" err="1">
                <a:solidFill>
                  <a:srgbClr val="000000"/>
                </a:solidFill>
                <a:latin typeface="微软雅黑" panose="020B0503020204020204" pitchFamily="34" charset="-122"/>
                <a:ea typeface="微软雅黑" panose="020B0503020204020204" pitchFamily="34" charset="-122"/>
              </a:rPr>
              <a:t>sklearn.preprocessing.OrdinalEncoder</a:t>
            </a:r>
            <a:r>
              <a:rPr kumimoji="0" lang="zh-CN" altLang="en-US" sz="2000" dirty="0">
                <a:solidFill>
                  <a:srgbClr val="000000"/>
                </a:solidFill>
                <a:latin typeface="微软雅黑" panose="020B0503020204020204" pitchFamily="34" charset="-122"/>
                <a:ea typeface="微软雅黑" panose="020B0503020204020204" pitchFamily="34" charset="-122"/>
              </a:rPr>
              <a:t>等。</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0468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、特征编码</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038838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566928" y="1807227"/>
            <a:ext cx="11969858"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b="1" dirty="0">
                <a:solidFill>
                  <a:srgbClr val="000000"/>
                </a:solidFill>
                <a:latin typeface="微软雅黑" panose="020B0503020204020204" pitchFamily="34" charset="-122"/>
                <a:ea typeface="微软雅黑" panose="020B0503020204020204" pitchFamily="34" charset="-122"/>
              </a:rPr>
              <a:t>（</a:t>
            </a:r>
            <a:r>
              <a:rPr kumimoji="0" lang="en-US" altLang="zh-CN" sz="2000" b="1" dirty="0">
                <a:solidFill>
                  <a:srgbClr val="000000"/>
                </a:solidFill>
                <a:latin typeface="微软雅黑" panose="020B0503020204020204" pitchFamily="34" charset="-122"/>
                <a:ea typeface="微软雅黑" panose="020B0503020204020204" pitchFamily="34" charset="-122"/>
              </a:rPr>
              <a:t>2</a:t>
            </a:r>
            <a:r>
              <a:rPr kumimoji="0" lang="zh-CN" altLang="en-US" sz="2000" b="1" dirty="0">
                <a:solidFill>
                  <a:srgbClr val="000000"/>
                </a:solidFill>
                <a:latin typeface="微软雅黑" panose="020B0503020204020204" pitchFamily="34" charset="-122"/>
                <a:ea typeface="微软雅黑" panose="020B0503020204020204" pitchFamily="34" charset="-122"/>
              </a:rPr>
              <a:t>）独热编码</a:t>
            </a:r>
            <a:r>
              <a:rPr kumimoji="0" lang="en-US" altLang="zh-CN" sz="2000" b="1"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独热编码根据该列数据的种类数</a:t>
            </a:r>
            <a:r>
              <a:rPr kumimoji="0" lang="en-US" altLang="zh-CN" sz="2000" dirty="0">
                <a:solidFill>
                  <a:srgbClr val="000000"/>
                </a:solidFill>
                <a:latin typeface="微软雅黑" panose="020B0503020204020204" pitchFamily="34" charset="-122"/>
                <a:ea typeface="微软雅黑" panose="020B0503020204020204" pitchFamily="34" charset="-122"/>
              </a:rPr>
              <a:t>N</a:t>
            </a:r>
            <a:r>
              <a:rPr kumimoji="0" lang="zh-CN" altLang="en-US" sz="2000" dirty="0">
                <a:solidFill>
                  <a:srgbClr val="000000"/>
                </a:solidFill>
                <a:latin typeface="微软雅黑" panose="020B0503020204020204" pitchFamily="34" charset="-122"/>
                <a:ea typeface="微软雅黑" panose="020B0503020204020204" pitchFamily="34" charset="-122"/>
              </a:rPr>
              <a:t>，每一类都为一个长度为</a:t>
            </a:r>
            <a:r>
              <a:rPr kumimoji="0" lang="en-US" altLang="zh-CN" sz="2000" dirty="0">
                <a:solidFill>
                  <a:srgbClr val="000000"/>
                </a:solidFill>
                <a:latin typeface="微软雅黑" panose="020B0503020204020204" pitchFamily="34" charset="-122"/>
                <a:ea typeface="微软雅黑" panose="020B0503020204020204" pitchFamily="34" charset="-122"/>
              </a:rPr>
              <a:t>N</a:t>
            </a:r>
            <a:r>
              <a:rPr kumimoji="0" lang="zh-CN" altLang="en-US" sz="2000" dirty="0">
                <a:solidFill>
                  <a:srgbClr val="000000"/>
                </a:solidFill>
                <a:latin typeface="微软雅黑" panose="020B0503020204020204" pitchFamily="34" charset="-122"/>
                <a:ea typeface="微软雅黑" panose="020B0503020204020204" pitchFamily="34" charset="-122"/>
              </a:rPr>
              <a:t>的向量；在形成</a:t>
            </a:r>
            <a:r>
              <a:rPr kumimoji="0" lang="en-US" altLang="zh-CN" sz="2000" dirty="0">
                <a:solidFill>
                  <a:srgbClr val="000000"/>
                </a:solidFill>
                <a:latin typeface="微软雅黑" panose="020B0503020204020204" pitchFamily="34" charset="-122"/>
                <a:ea typeface="微软雅黑" panose="020B0503020204020204" pitchFamily="34" charset="-122"/>
              </a:rPr>
              <a:t>N</a:t>
            </a:r>
            <a:r>
              <a:rPr kumimoji="0" lang="zh-CN" altLang="en-US" sz="2000" dirty="0">
                <a:solidFill>
                  <a:srgbClr val="000000"/>
                </a:solidFill>
                <a:latin typeface="微软雅黑" panose="020B0503020204020204" pitchFamily="34" charset="-122"/>
                <a:ea typeface="微软雅黑" panose="020B0503020204020204" pitchFamily="34" charset="-122"/>
              </a:rPr>
              <a:t>维向量时，第几类对应着向量中第几个位置上的值为</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，其他位置上的值均为</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。例如，使用独热编码的方式对“军人”、“团员”、“学生”进行编码，其中，“军人”是第</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类，“团员”是第</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类，“学生”是第</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类。在形成的“团员”编码中第</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个位置上的数字为</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，其他位置上的数字为</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，因此，团员的独热编码为</a:t>
            </a:r>
            <a:r>
              <a:rPr kumimoji="0" lang="en-US" altLang="zh-CN" sz="2000" dirty="0">
                <a:solidFill>
                  <a:srgbClr val="000000"/>
                </a:solidFill>
                <a:latin typeface="微软雅黑" panose="020B0503020204020204" pitchFamily="34" charset="-122"/>
                <a:ea typeface="微软雅黑" panose="020B0503020204020204" pitchFamily="34" charset="-122"/>
              </a:rPr>
              <a:t>[0,1,0]</a:t>
            </a:r>
            <a:r>
              <a:rPr kumimoji="0" lang="zh-CN" altLang="en-US" sz="2000" dirty="0">
                <a:solidFill>
                  <a:srgbClr val="000000"/>
                </a:solidFill>
                <a:latin typeface="微软雅黑" panose="020B0503020204020204" pitchFamily="34" charset="-122"/>
                <a:ea typeface="微软雅黑" panose="020B0503020204020204" pitchFamily="34" charset="-122"/>
              </a:rPr>
              <a:t>，同理，军人的独热编码为</a:t>
            </a:r>
            <a:r>
              <a:rPr kumimoji="0" lang="en-US" altLang="zh-CN" sz="2000" dirty="0">
                <a:solidFill>
                  <a:srgbClr val="000000"/>
                </a:solidFill>
                <a:latin typeface="微软雅黑" panose="020B0503020204020204" pitchFamily="34" charset="-122"/>
                <a:ea typeface="微软雅黑" panose="020B0503020204020204" pitchFamily="34" charset="-122"/>
              </a:rPr>
              <a:t>[1,0,0]</a:t>
            </a:r>
            <a:r>
              <a:rPr kumimoji="0" lang="zh-CN" altLang="en-US" sz="2000" dirty="0">
                <a:solidFill>
                  <a:srgbClr val="000000"/>
                </a:solidFill>
                <a:latin typeface="微软雅黑" panose="020B0503020204020204" pitchFamily="34" charset="-122"/>
                <a:ea typeface="微软雅黑" panose="020B0503020204020204" pitchFamily="34" charset="-122"/>
              </a:rPr>
              <a:t>，学生的独热编码为</a:t>
            </a:r>
            <a:r>
              <a:rPr kumimoji="0" lang="en-US" altLang="zh-CN" sz="2000" dirty="0">
                <a:solidFill>
                  <a:srgbClr val="000000"/>
                </a:solidFill>
                <a:latin typeface="微软雅黑" panose="020B0503020204020204" pitchFamily="34" charset="-122"/>
                <a:ea typeface="微软雅黑" panose="020B0503020204020204" pitchFamily="34" charset="-122"/>
              </a:rPr>
              <a:t>[0,0,1]</a:t>
            </a:r>
            <a:r>
              <a:rPr kumimoji="0" lang="zh-CN" altLang="en-US" sz="2000" dirty="0">
                <a:solidFill>
                  <a:srgbClr val="000000"/>
                </a:solidFill>
                <a:latin typeface="微软雅黑" panose="020B0503020204020204" pitchFamily="34" charset="-122"/>
                <a:ea typeface="微软雅黑" panose="020B0503020204020204" pitchFamily="34" charset="-122"/>
              </a:rPr>
              <a:t>。使用独热编码的方式有利于后续模型进行相似度的计算。</a:t>
            </a:r>
          </a:p>
          <a:p>
            <a:pPr marL="78105" indent="0" eaLnBrk="1" hangingPunct="1">
              <a:lnSpc>
                <a:spcPct val="150000"/>
              </a:lnSpc>
              <a:spcBef>
                <a:spcPct val="0"/>
              </a:spcBef>
              <a:buClr>
                <a:schemeClr val="tx2"/>
              </a:buClr>
              <a:buNone/>
            </a:pP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0468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、特征编码</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968074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5176681" y="2553419"/>
            <a:ext cx="6786719" cy="28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在</a:t>
            </a:r>
            <a:r>
              <a:rPr kumimoji="0" lang="en-US" altLang="zh-CN" sz="2000" dirty="0">
                <a:solidFill>
                  <a:srgbClr val="000000"/>
                </a:solidFill>
                <a:latin typeface="微软雅黑" panose="020B0503020204020204" pitchFamily="34" charset="-122"/>
                <a:ea typeface="微软雅黑" panose="020B0503020204020204" pitchFamily="34" charset="-122"/>
              </a:rPr>
              <a:t>Pandas</a:t>
            </a:r>
            <a:r>
              <a:rPr kumimoji="0" lang="zh-CN" altLang="en-US" sz="2000" dirty="0">
                <a:solidFill>
                  <a:srgbClr val="000000"/>
                </a:solidFill>
                <a:latin typeface="微软雅黑" panose="020B0503020204020204" pitchFamily="34" charset="-122"/>
                <a:ea typeface="微软雅黑" panose="020B0503020204020204" pitchFamily="34" charset="-122"/>
              </a:rPr>
              <a:t>中调用</a:t>
            </a:r>
            <a:r>
              <a:rPr kumimoji="0" lang="en-US" altLang="zh-CN" sz="2000" dirty="0" err="1">
                <a:solidFill>
                  <a:srgbClr val="000000"/>
                </a:solidFill>
                <a:latin typeface="微软雅黑" panose="020B0503020204020204" pitchFamily="34" charset="-122"/>
                <a:ea typeface="微软雅黑" panose="020B0503020204020204" pitchFamily="34" charset="-122"/>
              </a:rPr>
              <a:t>get_dummies</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方法，将要编码的“</a:t>
            </a:r>
            <a:r>
              <a:rPr kumimoji="0" lang="en-US" altLang="zh-CN" sz="2000" dirty="0">
                <a:solidFill>
                  <a:srgbClr val="000000"/>
                </a:solidFill>
                <a:latin typeface="微软雅黑" panose="020B0503020204020204" pitchFamily="34" charset="-122"/>
                <a:ea typeface="微软雅黑" panose="020B0503020204020204" pitchFamily="34" charset="-122"/>
              </a:rPr>
              <a:t>Embarked”</a:t>
            </a:r>
            <a:r>
              <a:rPr kumimoji="0" lang="zh-CN" altLang="en-US" sz="2000" dirty="0">
                <a:solidFill>
                  <a:srgbClr val="000000"/>
                </a:solidFill>
                <a:latin typeface="微软雅黑" panose="020B0503020204020204" pitchFamily="34" charset="-122"/>
                <a:ea typeface="微软雅黑" panose="020B0503020204020204" pitchFamily="34" charset="-122"/>
              </a:rPr>
              <a:t>列数据传入函数中，即可对该列数据中的每一类进行独热编码，其中，“</a:t>
            </a:r>
            <a:r>
              <a:rPr kumimoji="0" lang="en-US" altLang="zh-CN" sz="2000" dirty="0">
                <a:solidFill>
                  <a:srgbClr val="000000"/>
                </a:solidFill>
                <a:latin typeface="微软雅黑" panose="020B0503020204020204" pitchFamily="34" charset="-122"/>
                <a:ea typeface="微软雅黑" panose="020B0503020204020204" pitchFamily="34" charset="-122"/>
              </a:rPr>
              <a:t>C”</a:t>
            </a:r>
            <a:r>
              <a:rPr kumimoji="0" lang="zh-CN" altLang="en-US" sz="2000" dirty="0">
                <a:solidFill>
                  <a:srgbClr val="000000"/>
                </a:solidFill>
                <a:latin typeface="微软雅黑" panose="020B0503020204020204" pitchFamily="34" charset="-122"/>
                <a:ea typeface="微软雅黑" panose="020B0503020204020204" pitchFamily="34" charset="-122"/>
              </a:rPr>
              <a:t>类对应的编码为</a:t>
            </a:r>
            <a:r>
              <a:rPr kumimoji="0" lang="en-US" altLang="zh-CN" sz="2000" dirty="0">
                <a:solidFill>
                  <a:srgbClr val="000000"/>
                </a:solidFill>
                <a:latin typeface="微软雅黑" panose="020B0503020204020204" pitchFamily="34" charset="-122"/>
                <a:ea typeface="微软雅黑" panose="020B0503020204020204" pitchFamily="34" charset="-122"/>
              </a:rPr>
              <a:t>[1,0,0]</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Q”</a:t>
            </a:r>
            <a:r>
              <a:rPr kumimoji="0" lang="zh-CN" altLang="en-US" sz="2000" dirty="0">
                <a:solidFill>
                  <a:srgbClr val="000000"/>
                </a:solidFill>
                <a:latin typeface="微软雅黑" panose="020B0503020204020204" pitchFamily="34" charset="-122"/>
                <a:ea typeface="微软雅黑" panose="020B0503020204020204" pitchFamily="34" charset="-122"/>
              </a:rPr>
              <a:t>对应的编码为</a:t>
            </a:r>
            <a:r>
              <a:rPr kumimoji="0" lang="en-US" altLang="zh-CN" sz="2000" dirty="0">
                <a:solidFill>
                  <a:srgbClr val="000000"/>
                </a:solidFill>
                <a:latin typeface="微软雅黑" panose="020B0503020204020204" pitchFamily="34" charset="-122"/>
                <a:ea typeface="微软雅黑" panose="020B0503020204020204" pitchFamily="34" charset="-122"/>
              </a:rPr>
              <a:t>[0,1,0]</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S”</a:t>
            </a:r>
            <a:r>
              <a:rPr kumimoji="0" lang="zh-CN" altLang="en-US" sz="2000" dirty="0">
                <a:solidFill>
                  <a:srgbClr val="000000"/>
                </a:solidFill>
                <a:latin typeface="微软雅黑" panose="020B0503020204020204" pitchFamily="34" charset="-122"/>
                <a:ea typeface="微软雅黑" panose="020B0503020204020204" pitchFamily="34" charset="-122"/>
              </a:rPr>
              <a:t>对应的编码为</a:t>
            </a:r>
            <a:r>
              <a:rPr kumimoji="0" lang="en-US" altLang="zh-CN" sz="2000" dirty="0">
                <a:solidFill>
                  <a:srgbClr val="000000"/>
                </a:solidFill>
                <a:latin typeface="微软雅黑" panose="020B0503020204020204" pitchFamily="34" charset="-122"/>
                <a:ea typeface="微软雅黑" panose="020B0503020204020204" pitchFamily="34" charset="-122"/>
              </a:rPr>
              <a:t>[0,0,1]</a:t>
            </a:r>
            <a:r>
              <a:rPr kumimoji="0" lang="zh-CN" altLang="en-US" sz="2000" dirty="0">
                <a:solidFill>
                  <a:srgbClr val="000000"/>
                </a:solidFill>
                <a:latin typeface="微软雅黑" panose="020B0503020204020204" pitchFamily="34" charset="-122"/>
                <a:ea typeface="微软雅黑" panose="020B0503020204020204" pitchFamily="34" charset="-122"/>
              </a:rPr>
              <a:t>。独热编码还可以使用</a:t>
            </a:r>
            <a:r>
              <a:rPr kumimoji="0" lang="en-US" altLang="zh-CN" sz="2000" dirty="0" err="1">
                <a:solidFill>
                  <a:srgbClr val="000000"/>
                </a:solidFill>
                <a:latin typeface="微软雅黑" panose="020B0503020204020204" pitchFamily="34" charset="-122"/>
                <a:ea typeface="微软雅黑" panose="020B0503020204020204" pitchFamily="34" charset="-122"/>
              </a:rPr>
              <a:t>sklearn</a:t>
            </a:r>
            <a:r>
              <a:rPr kumimoji="0" lang="zh-CN" altLang="en-US" sz="2000" dirty="0">
                <a:solidFill>
                  <a:srgbClr val="000000"/>
                </a:solidFill>
                <a:latin typeface="微软雅黑" panose="020B0503020204020204" pitchFamily="34" charset="-122"/>
                <a:ea typeface="微软雅黑" panose="020B0503020204020204" pitchFamily="34" charset="-122"/>
              </a:rPr>
              <a:t>库中的方法，如：</a:t>
            </a:r>
            <a:r>
              <a:rPr kumimoji="0" lang="en-US" altLang="zh-CN" sz="2000" dirty="0" err="1">
                <a:solidFill>
                  <a:srgbClr val="000000"/>
                </a:solidFill>
                <a:latin typeface="微软雅黑" panose="020B0503020204020204" pitchFamily="34" charset="-122"/>
                <a:ea typeface="微软雅黑" panose="020B0503020204020204" pitchFamily="34" charset="-122"/>
              </a:rPr>
              <a:t>sklearn.preprocessing.OneHotEncoder</a:t>
            </a:r>
            <a:r>
              <a:rPr kumimoji="0" lang="zh-CN" altLang="en-US" sz="2000" dirty="0">
                <a:solidFill>
                  <a:srgbClr val="000000"/>
                </a:solidFill>
                <a:latin typeface="微软雅黑" panose="020B0503020204020204" pitchFamily="34" charset="-122"/>
                <a:ea typeface="微软雅黑" panose="020B0503020204020204" pitchFamily="34" charset="-122"/>
              </a:rPr>
              <a:t>。</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1904689"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、特征编码</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7A0717A0-AA9C-F188-7DF4-A87E8A242FFB}"/>
              </a:ext>
            </a:extLst>
          </p:cNvPr>
          <p:cNvPicPr>
            <a:picLocks noChangeAspect="1"/>
          </p:cNvPicPr>
          <p:nvPr/>
        </p:nvPicPr>
        <p:blipFill>
          <a:blip r:embed="rId7"/>
          <a:stretch>
            <a:fillRect/>
          </a:stretch>
        </p:blipFill>
        <p:spPr>
          <a:xfrm>
            <a:off x="693928" y="1844196"/>
            <a:ext cx="3789172" cy="4407014"/>
          </a:xfrm>
          <a:prstGeom prst="rect">
            <a:avLst/>
          </a:prstGeom>
        </p:spPr>
      </p:pic>
    </p:spTree>
    <p:extLst>
      <p:ext uri="{BB962C8B-B14F-4D97-AF65-F5344CB8AC3E}">
        <p14:creationId xmlns:p14="http://schemas.microsoft.com/office/powerpoint/2010/main" val="16955594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5"/>
          <p:cNvSpPr txBox="1">
            <a:spLocks noChangeArrowheads="1"/>
          </p:cNvSpPr>
          <p:nvPr>
            <p:custDataLst>
              <p:tags r:id="rId1"/>
            </p:custDataLst>
          </p:nvPr>
        </p:nvSpPr>
        <p:spPr bwMode="auto">
          <a:xfrm>
            <a:off x="731681" y="1762123"/>
            <a:ext cx="9669619"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为了避免模型在训练过程中对某一列数据值较大的值过于依赖，从而保证每列数据都能保持在同一个数量级上，需要将处理后的特征列数据进行归一化处理。使每一个特征列中的值均在</a:t>
            </a:r>
            <a:r>
              <a:rPr kumimoji="0" lang="en-US" altLang="zh-CN" sz="2000" dirty="0">
                <a:solidFill>
                  <a:srgbClr val="000000"/>
                </a:solidFill>
                <a:latin typeface="微软雅黑" panose="020B0503020204020204" pitchFamily="34" charset="-122"/>
                <a:ea typeface="微软雅黑" panose="020B0503020204020204" pitchFamily="34" charset="-122"/>
              </a:rPr>
              <a:t>0~1</a:t>
            </a:r>
            <a:r>
              <a:rPr kumimoji="0" lang="zh-CN" altLang="en-US" sz="2000" dirty="0">
                <a:solidFill>
                  <a:srgbClr val="000000"/>
                </a:solidFill>
                <a:latin typeface="微软雅黑" panose="020B0503020204020204" pitchFamily="34" charset="-122"/>
                <a:ea typeface="微软雅黑" panose="020B0503020204020204" pitchFamily="34" charset="-122"/>
              </a:rPr>
              <a:t>之间。以“</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列为例：</a:t>
            </a:r>
          </a:p>
        </p:txBody>
      </p:sp>
      <p:sp>
        <p:nvSpPr>
          <p:cNvPr id="5" name="矩形 4"/>
          <p:cNvSpPr/>
          <p:nvPr>
            <p:custDataLst>
              <p:tags r:id="rId2"/>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3"/>
            </p:custDataLst>
          </p:nvPr>
        </p:nvSpPr>
        <p:spPr>
          <a:xfrm>
            <a:off x="566928" y="1134971"/>
            <a:ext cx="313579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、数据的归一化处理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4"/>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4EE3B8B0-206C-6CB2-59CE-FA8475878F2F}"/>
              </a:ext>
            </a:extLst>
          </p:cNvPr>
          <p:cNvPicPr>
            <a:picLocks noChangeAspect="1"/>
          </p:cNvPicPr>
          <p:nvPr/>
        </p:nvPicPr>
        <p:blipFill rotWithShape="1">
          <a:blip r:embed="rId7"/>
          <a:srcRect l="2233" t="3802"/>
          <a:stretch/>
        </p:blipFill>
        <p:spPr bwMode="auto">
          <a:xfrm>
            <a:off x="1470361" y="3519171"/>
            <a:ext cx="5619077" cy="223215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565199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135795"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、数据的归一化处理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extBox 5">
            <a:extLst>
              <a:ext uri="{FF2B5EF4-FFF2-40B4-BE49-F238E27FC236}">
                <a16:creationId xmlns:a16="http://schemas.microsoft.com/office/drawing/2014/main" id="{9293ED59-26AC-83B2-90B2-485D33B5F7D5}"/>
              </a:ext>
            </a:extLst>
          </p:cNvPr>
          <p:cNvSpPr txBox="1">
            <a:spLocks noChangeArrowheads="1"/>
          </p:cNvSpPr>
          <p:nvPr>
            <p:custDataLst>
              <p:tags r:id="rId4"/>
            </p:custDataLst>
          </p:nvPr>
        </p:nvSpPr>
        <p:spPr bwMode="auto">
          <a:xfrm>
            <a:off x="910509" y="1762123"/>
            <a:ext cx="9669619"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用“</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列中的最大值减去最小值求出区间的宽度，然后，用“</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列中的每个数都减去最小值计算出当前值的实际宽度，最后，用实际宽度除以区间的宽度即求出实际宽度的百分比，从而将“</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中的每个值映射到了</a:t>
            </a:r>
            <a:r>
              <a:rPr kumimoji="0" lang="en-US" altLang="zh-CN" sz="2000" dirty="0">
                <a:solidFill>
                  <a:srgbClr val="000000"/>
                </a:solidFill>
                <a:latin typeface="微软雅黑" panose="020B0503020204020204" pitchFamily="34" charset="-122"/>
                <a:ea typeface="微软雅黑" panose="020B0503020204020204" pitchFamily="34" charset="-122"/>
              </a:rPr>
              <a:t>0~1</a:t>
            </a:r>
            <a:r>
              <a:rPr kumimoji="0" lang="zh-CN" altLang="en-US" sz="2000" dirty="0">
                <a:solidFill>
                  <a:srgbClr val="000000"/>
                </a:solidFill>
                <a:latin typeface="微软雅黑" panose="020B0503020204020204" pitchFamily="34" charset="-122"/>
                <a:ea typeface="微软雅黑" panose="020B0503020204020204" pitchFamily="34" charset="-122"/>
              </a:rPr>
              <a:t>的区间内，并用新生成的“</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中的数据对原“</a:t>
            </a:r>
            <a:r>
              <a:rPr kumimoji="0" lang="en-US" altLang="zh-CN" sz="2000" dirty="0">
                <a:solidFill>
                  <a:srgbClr val="000000"/>
                </a:solidFill>
                <a:latin typeface="微软雅黑" panose="020B0503020204020204" pitchFamily="34" charset="-122"/>
                <a:ea typeface="微软雅黑" panose="020B0503020204020204" pitchFamily="34" charset="-122"/>
              </a:rPr>
              <a:t>Age”</a:t>
            </a:r>
            <a:r>
              <a:rPr kumimoji="0" lang="zh-CN" altLang="en-US" sz="2000" dirty="0">
                <a:solidFill>
                  <a:srgbClr val="000000"/>
                </a:solidFill>
                <a:latin typeface="微软雅黑" panose="020B0503020204020204" pitchFamily="34" charset="-122"/>
                <a:ea typeface="微软雅黑" panose="020B0503020204020204" pitchFamily="34" charset="-122"/>
              </a:rPr>
              <a:t>列中的数据进行修改。</a:t>
            </a:r>
            <a:endParaRPr kumimoji="0" lang="en-US" altLang="zh-CN" sz="20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a:t>
            </a:r>
            <a:r>
              <a:rPr kumimoji="0" lang="zh-CN" altLang="en-US" sz="2000" dirty="0">
                <a:solidFill>
                  <a:srgbClr val="000000"/>
                </a:solidFill>
                <a:latin typeface="微软雅黑" panose="020B0503020204020204" pitchFamily="34" charset="-122"/>
                <a:ea typeface="微软雅黑" panose="020B0503020204020204" pitchFamily="34" charset="-122"/>
              </a:rPr>
              <a:t>上述的计算方法也称为最大最小归一化处理，在</a:t>
            </a:r>
            <a:r>
              <a:rPr kumimoji="0" lang="en-US" altLang="zh-CN" sz="2000" dirty="0" err="1">
                <a:solidFill>
                  <a:srgbClr val="000000"/>
                </a:solidFill>
                <a:latin typeface="微软雅黑" panose="020B0503020204020204" pitchFamily="34" charset="-122"/>
                <a:ea typeface="微软雅黑" panose="020B0503020204020204" pitchFamily="34" charset="-122"/>
              </a:rPr>
              <a:t>sklearn</a:t>
            </a:r>
            <a:r>
              <a:rPr kumimoji="0" lang="zh-CN" altLang="en-US" sz="2000" dirty="0">
                <a:solidFill>
                  <a:srgbClr val="000000"/>
                </a:solidFill>
                <a:latin typeface="微软雅黑" panose="020B0503020204020204" pitchFamily="34" charset="-122"/>
                <a:ea typeface="微软雅黑" panose="020B0503020204020204" pitchFamily="34" charset="-122"/>
              </a:rPr>
              <a:t>库中可以调用</a:t>
            </a:r>
            <a:r>
              <a:rPr kumimoji="0" lang="en-US" altLang="zh-CN" sz="2000" dirty="0" err="1">
                <a:solidFill>
                  <a:srgbClr val="000000"/>
                </a:solidFill>
                <a:latin typeface="微软雅黑" panose="020B0503020204020204" pitchFamily="34" charset="-122"/>
                <a:ea typeface="微软雅黑" panose="020B0503020204020204" pitchFamily="34" charset="-122"/>
              </a:rPr>
              <a:t>sklearn.preprocessing.MinMaxScaler</a:t>
            </a:r>
            <a:r>
              <a:rPr kumimoji="0" lang="zh-CN" altLang="en-US" sz="2000" dirty="0">
                <a:solidFill>
                  <a:srgbClr val="000000"/>
                </a:solidFill>
                <a:latin typeface="微软雅黑" panose="020B0503020204020204" pitchFamily="34" charset="-122"/>
                <a:ea typeface="微软雅黑" panose="020B0503020204020204" pitchFamily="34" charset="-122"/>
              </a:rPr>
              <a:t>函数进行实现将该列数据约束到</a:t>
            </a:r>
            <a:r>
              <a:rPr kumimoji="0" lang="en-US" altLang="zh-CN" sz="2000" dirty="0">
                <a:solidFill>
                  <a:srgbClr val="000000"/>
                </a:solidFill>
                <a:latin typeface="微软雅黑" panose="020B0503020204020204" pitchFamily="34" charset="-122"/>
                <a:ea typeface="微软雅黑" panose="020B0503020204020204" pitchFamily="34" charset="-122"/>
              </a:rPr>
              <a:t>0~1</a:t>
            </a:r>
            <a:r>
              <a:rPr kumimoji="0" lang="zh-CN" altLang="en-US" sz="2000" dirty="0">
                <a:solidFill>
                  <a:srgbClr val="000000"/>
                </a:solidFill>
                <a:latin typeface="微软雅黑" panose="020B0503020204020204" pitchFamily="34" charset="-122"/>
                <a:ea typeface="微软雅黑" panose="020B0503020204020204" pitchFamily="34" charset="-122"/>
              </a:rPr>
              <a:t>，如果进行数据的标准归一化处理，可以使用</a:t>
            </a:r>
            <a:r>
              <a:rPr kumimoji="0" lang="en-US" altLang="zh-CN" sz="2000" dirty="0" err="1">
                <a:solidFill>
                  <a:srgbClr val="000000"/>
                </a:solidFill>
                <a:latin typeface="微软雅黑" panose="020B0503020204020204" pitchFamily="34" charset="-122"/>
                <a:ea typeface="微软雅黑" panose="020B0503020204020204" pitchFamily="34" charset="-122"/>
              </a:rPr>
              <a:t>sklearn.preprocessing.StandardScaler</a:t>
            </a:r>
            <a:r>
              <a:rPr kumimoji="0" lang="zh-CN" altLang="en-US" sz="2000" dirty="0">
                <a:solidFill>
                  <a:srgbClr val="000000"/>
                </a:solidFill>
                <a:latin typeface="微软雅黑" panose="020B0503020204020204" pitchFamily="34" charset="-122"/>
                <a:ea typeface="微软雅黑" panose="020B0503020204020204" pitchFamily="34" charset="-122"/>
              </a:rPr>
              <a:t>函数。</a:t>
            </a:r>
          </a:p>
        </p:txBody>
      </p:sp>
    </p:spTree>
    <p:extLst>
      <p:ext uri="{BB962C8B-B14F-4D97-AF65-F5344CB8AC3E}">
        <p14:creationId xmlns:p14="http://schemas.microsoft.com/office/powerpoint/2010/main" val="28278287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、特征列的选择</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extBox 5">
            <a:extLst>
              <a:ext uri="{FF2B5EF4-FFF2-40B4-BE49-F238E27FC236}">
                <a16:creationId xmlns:a16="http://schemas.microsoft.com/office/drawing/2014/main" id="{9293ED59-26AC-83B2-90B2-485D33B5F7D5}"/>
              </a:ext>
            </a:extLst>
          </p:cNvPr>
          <p:cNvSpPr txBox="1">
            <a:spLocks noChangeArrowheads="1"/>
          </p:cNvSpPr>
          <p:nvPr>
            <p:custDataLst>
              <p:tags r:id="rId4"/>
            </p:custDataLst>
          </p:nvPr>
        </p:nvSpPr>
        <p:spPr bwMode="auto">
          <a:xfrm>
            <a:off x="566928" y="1762123"/>
            <a:ext cx="9669619" cy="188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当前数据经过了最初根据经验删除无关列、填充缺失值、删除重复值、修改异常值，最后对保留数据进行归一化处理，最后，要对保留列数据进行相关性处理，如果，相关性高说明这两列数据彼此可以替代保留其中一列即可，从而减少对计算资源的消耗提高模型的稳定性。</a:t>
            </a:r>
          </a:p>
        </p:txBody>
      </p:sp>
      <p:pic>
        <p:nvPicPr>
          <p:cNvPr id="7" name="图片 6">
            <a:extLst>
              <a:ext uri="{FF2B5EF4-FFF2-40B4-BE49-F238E27FC236}">
                <a16:creationId xmlns:a16="http://schemas.microsoft.com/office/drawing/2014/main" id="{5C89BB28-2E66-9472-3DD2-F94CB5BFA82B}"/>
              </a:ext>
            </a:extLst>
          </p:cNvPr>
          <p:cNvPicPr>
            <a:picLocks noChangeAspect="1"/>
          </p:cNvPicPr>
          <p:nvPr/>
        </p:nvPicPr>
        <p:blipFill>
          <a:blip r:embed="rId7"/>
          <a:stretch>
            <a:fillRect/>
          </a:stretch>
        </p:blipFill>
        <p:spPr>
          <a:xfrm>
            <a:off x="3922425" y="3232136"/>
            <a:ext cx="6314122" cy="3246822"/>
          </a:xfrm>
          <a:prstGeom prst="rect">
            <a:avLst/>
          </a:prstGeom>
        </p:spPr>
      </p:pic>
    </p:spTree>
    <p:extLst>
      <p:ext uri="{BB962C8B-B14F-4D97-AF65-F5344CB8AC3E}">
        <p14:creationId xmlns:p14="http://schemas.microsoft.com/office/powerpoint/2010/main" val="39144545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、特征列的选择</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extBox 5">
            <a:extLst>
              <a:ext uri="{FF2B5EF4-FFF2-40B4-BE49-F238E27FC236}">
                <a16:creationId xmlns:a16="http://schemas.microsoft.com/office/drawing/2014/main" id="{9293ED59-26AC-83B2-90B2-485D33B5F7D5}"/>
              </a:ext>
            </a:extLst>
          </p:cNvPr>
          <p:cNvSpPr txBox="1">
            <a:spLocks noChangeArrowheads="1"/>
          </p:cNvSpPr>
          <p:nvPr>
            <p:custDataLst>
              <p:tags r:id="rId4"/>
            </p:custDataLst>
          </p:nvPr>
        </p:nvSpPr>
        <p:spPr bwMode="auto">
          <a:xfrm>
            <a:off x="0" y="2044108"/>
            <a:ext cx="6695765" cy="419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对处理后的数据列使用</a:t>
            </a:r>
            <a:r>
              <a:rPr kumimoji="0" lang="en-US" altLang="zh-CN" sz="2000" dirty="0" err="1">
                <a:solidFill>
                  <a:srgbClr val="000000"/>
                </a:solidFill>
                <a:latin typeface="微软雅黑" panose="020B0503020204020204" pitchFamily="34" charset="-122"/>
                <a:ea typeface="微软雅黑" panose="020B0503020204020204" pitchFamily="34" charset="-122"/>
              </a:rPr>
              <a:t>data.corr</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方法即可查看整个表中，不同列之间的相关性，斜对角线上的列数据自己和自己的相关性，因为数据完全重复因此相关系数为</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，为了便于找出相关性较高的不同列，可以使用</a:t>
            </a:r>
            <a:r>
              <a:rPr kumimoji="0" lang="en-US" altLang="zh-CN" sz="2000" dirty="0">
                <a:solidFill>
                  <a:srgbClr val="000000"/>
                </a:solidFill>
                <a:latin typeface="微软雅黑" panose="020B0503020204020204" pitchFamily="34" charset="-122"/>
                <a:ea typeface="微软雅黑" panose="020B0503020204020204" pitchFamily="34" charset="-122"/>
              </a:rPr>
              <a:t>seaborn</a:t>
            </a:r>
            <a:r>
              <a:rPr kumimoji="0" lang="zh-CN" altLang="en-US" sz="2000" dirty="0">
                <a:solidFill>
                  <a:srgbClr val="000000"/>
                </a:solidFill>
                <a:latin typeface="微软雅黑" panose="020B0503020204020204" pitchFamily="34" charset="-122"/>
                <a:ea typeface="微软雅黑" panose="020B0503020204020204" pitchFamily="34" charset="-122"/>
              </a:rPr>
              <a:t>库中的</a:t>
            </a:r>
            <a:r>
              <a:rPr kumimoji="0" lang="en-US" altLang="zh-CN" sz="2000" dirty="0">
                <a:solidFill>
                  <a:srgbClr val="000000"/>
                </a:solidFill>
                <a:latin typeface="微软雅黑" panose="020B0503020204020204" pitchFamily="34" charset="-122"/>
                <a:ea typeface="微软雅黑" panose="020B0503020204020204" pitchFamily="34" charset="-122"/>
              </a:rPr>
              <a:t>heatmap()</a:t>
            </a:r>
            <a:r>
              <a:rPr kumimoji="0" lang="zh-CN" altLang="en-US" sz="2000" dirty="0">
                <a:solidFill>
                  <a:srgbClr val="000000"/>
                </a:solidFill>
                <a:latin typeface="微软雅黑" panose="020B0503020204020204" pitchFamily="34" charset="-122"/>
                <a:ea typeface="微软雅黑" panose="020B0503020204020204" pitchFamily="34" charset="-122"/>
              </a:rPr>
              <a:t>来对相关性的表格采用热力图的方式进行展示，其中“</a:t>
            </a:r>
            <a:r>
              <a:rPr kumimoji="0" lang="en-US" altLang="zh-CN" sz="2000" dirty="0" err="1">
                <a:solidFill>
                  <a:srgbClr val="000000"/>
                </a:solidFill>
                <a:latin typeface="微软雅黑" panose="020B0503020204020204" pitchFamily="34" charset="-122"/>
                <a:ea typeface="微软雅黑" panose="020B0503020204020204" pitchFamily="34" charset="-122"/>
              </a:rPr>
              <a:t>Pclass</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和“</a:t>
            </a:r>
            <a:r>
              <a:rPr kumimoji="0" lang="en-US" altLang="zh-CN" sz="2000" dirty="0">
                <a:solidFill>
                  <a:srgbClr val="000000"/>
                </a:solidFill>
                <a:latin typeface="微软雅黑" panose="020B0503020204020204" pitchFamily="34" charset="-122"/>
                <a:ea typeface="微软雅黑" panose="020B0503020204020204" pitchFamily="34" charset="-122"/>
              </a:rPr>
              <a:t>Fare”</a:t>
            </a:r>
            <a:r>
              <a:rPr kumimoji="0" lang="zh-CN" altLang="en-US" sz="2000" dirty="0">
                <a:solidFill>
                  <a:srgbClr val="000000"/>
                </a:solidFill>
                <a:latin typeface="微软雅黑" panose="020B0503020204020204" pitchFamily="34" charset="-122"/>
                <a:ea typeface="微软雅黑" panose="020B0503020204020204" pitchFamily="34" charset="-122"/>
              </a:rPr>
              <a:t>的相关性也较高，即船舱等级越高和船票价格越贵，因此，可以根据实际情况可以选择其中一列进行保留；“</a:t>
            </a:r>
            <a:r>
              <a:rPr kumimoji="0" lang="en-US" altLang="zh-CN" sz="2000" dirty="0">
                <a:solidFill>
                  <a:srgbClr val="000000"/>
                </a:solidFill>
                <a:latin typeface="微软雅黑" panose="020B0503020204020204" pitchFamily="34" charset="-122"/>
                <a:ea typeface="微软雅黑" panose="020B0503020204020204" pitchFamily="34" charset="-122"/>
              </a:rPr>
              <a:t>Parch”</a:t>
            </a:r>
            <a:r>
              <a:rPr kumimoji="0" lang="zh-CN" altLang="en-US" sz="2000" dirty="0">
                <a:solidFill>
                  <a:srgbClr val="000000"/>
                </a:solidFill>
                <a:latin typeface="微软雅黑" panose="020B0503020204020204" pitchFamily="34" charset="-122"/>
                <a:ea typeface="微软雅黑" panose="020B0503020204020204" pitchFamily="34" charset="-122"/>
              </a:rPr>
              <a:t>和“</a:t>
            </a:r>
            <a:r>
              <a:rPr kumimoji="0" lang="en-US" altLang="zh-CN" sz="2000" dirty="0" err="1">
                <a:solidFill>
                  <a:srgbClr val="000000"/>
                </a:solidFill>
                <a:latin typeface="微软雅黑" panose="020B0503020204020204" pitchFamily="34" charset="-122"/>
                <a:ea typeface="微软雅黑" panose="020B0503020204020204" pitchFamily="34" charset="-122"/>
              </a:rPr>
              <a:t>SibSp</a:t>
            </a:r>
            <a:r>
              <a:rPr kumimoji="0" lang="en-US" altLang="zh-CN" sz="2000" dirty="0">
                <a:solidFill>
                  <a:srgbClr val="000000"/>
                </a:solidFill>
                <a:latin typeface="微软雅黑" panose="020B0503020204020204" pitchFamily="34" charset="-122"/>
                <a:ea typeface="微软雅黑" panose="020B0503020204020204" pitchFamily="34" charset="-122"/>
              </a:rPr>
              <a:t>”</a:t>
            </a:r>
            <a:r>
              <a:rPr kumimoji="0" lang="zh-CN" altLang="en-US" sz="2000" dirty="0">
                <a:solidFill>
                  <a:srgbClr val="000000"/>
                </a:solidFill>
                <a:latin typeface="微软雅黑" panose="020B0503020204020204" pitchFamily="34" charset="-122"/>
                <a:ea typeface="微软雅黑" panose="020B0503020204020204" pitchFamily="34" charset="-122"/>
              </a:rPr>
              <a:t>列的相关性也较高，保留其中一列即可。</a:t>
            </a:r>
          </a:p>
        </p:txBody>
      </p:sp>
      <p:pic>
        <p:nvPicPr>
          <p:cNvPr id="8" name="图片 7">
            <a:extLst>
              <a:ext uri="{FF2B5EF4-FFF2-40B4-BE49-F238E27FC236}">
                <a16:creationId xmlns:a16="http://schemas.microsoft.com/office/drawing/2014/main" id="{E7873A8B-36A4-F8AB-8C77-C7EFB21F7090}"/>
              </a:ext>
            </a:extLst>
          </p:cNvPr>
          <p:cNvPicPr>
            <a:picLocks noChangeAspect="1"/>
          </p:cNvPicPr>
          <p:nvPr/>
        </p:nvPicPr>
        <p:blipFill rotWithShape="1">
          <a:blip r:embed="rId7"/>
          <a:srcRect l="1743" t="2967" r="17436" b="4289"/>
          <a:stretch/>
        </p:blipFill>
        <p:spPr bwMode="auto">
          <a:xfrm>
            <a:off x="6695765" y="2008964"/>
            <a:ext cx="5540723" cy="426618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522313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、特征列的选择</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2</a:t>
            </a:r>
            <a:r>
              <a:rPr lang="zh-CN" altLang="en-US" dirty="0"/>
              <a:t>：数据集的预处理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extBox 5">
            <a:extLst>
              <a:ext uri="{FF2B5EF4-FFF2-40B4-BE49-F238E27FC236}">
                <a16:creationId xmlns:a16="http://schemas.microsoft.com/office/drawing/2014/main" id="{9293ED59-26AC-83B2-90B2-485D33B5F7D5}"/>
              </a:ext>
            </a:extLst>
          </p:cNvPr>
          <p:cNvSpPr txBox="1">
            <a:spLocks noChangeArrowheads="1"/>
          </p:cNvSpPr>
          <p:nvPr>
            <p:custDataLst>
              <p:tags r:id="rId4"/>
            </p:custDataLst>
          </p:nvPr>
        </p:nvSpPr>
        <p:spPr bwMode="auto">
          <a:xfrm>
            <a:off x="412750" y="2072774"/>
            <a:ext cx="11366500"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如果经过处理后保留的数据列仍然比较多此时，</a:t>
            </a:r>
            <a:r>
              <a:rPr kumimoji="0" lang="en-US" altLang="zh-CN" sz="2000" dirty="0">
                <a:solidFill>
                  <a:srgbClr val="000000"/>
                </a:solidFill>
                <a:latin typeface="微软雅黑" panose="020B0503020204020204" pitchFamily="34" charset="-122"/>
                <a:ea typeface="微软雅黑" panose="020B0503020204020204" pitchFamily="34" charset="-122"/>
              </a:rPr>
              <a:t>PCA</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LDA</a:t>
            </a:r>
            <a:r>
              <a:rPr kumimoji="0" lang="zh-CN" altLang="en-US" sz="2000" dirty="0">
                <a:solidFill>
                  <a:srgbClr val="000000"/>
                </a:solidFill>
                <a:latin typeface="微软雅黑" panose="020B0503020204020204" pitchFamily="34" charset="-122"/>
                <a:ea typeface="微软雅黑" panose="020B0503020204020204" pitchFamily="34" charset="-122"/>
              </a:rPr>
              <a:t>算法进行实现降维；也可以使用过滤法</a:t>
            </a:r>
            <a:r>
              <a:rPr kumimoji="0" lang="en-US" altLang="zh-CN" sz="2000" dirty="0">
                <a:solidFill>
                  <a:srgbClr val="000000"/>
                </a:solidFill>
                <a:latin typeface="微软雅黑" panose="020B0503020204020204" pitchFamily="34" charset="-122"/>
                <a:ea typeface="微软雅黑" panose="020B0503020204020204" pitchFamily="34" charset="-122"/>
              </a:rPr>
              <a:t>(Filter)</a:t>
            </a:r>
            <a:r>
              <a:rPr kumimoji="0" lang="zh-CN" altLang="en-US" sz="2000" dirty="0">
                <a:solidFill>
                  <a:srgbClr val="000000"/>
                </a:solidFill>
                <a:latin typeface="微软雅黑" panose="020B0503020204020204" pitchFamily="34" charset="-122"/>
                <a:ea typeface="微软雅黑" panose="020B0503020204020204" pitchFamily="34" charset="-122"/>
              </a:rPr>
              <a:t>进行特征选择，通过计算每个特征与结果之间的相关性，选择相关性较大的一批特征。</a:t>
            </a:r>
          </a:p>
        </p:txBody>
      </p:sp>
    </p:spTree>
    <p:extLst>
      <p:ext uri="{BB962C8B-B14F-4D97-AF65-F5344CB8AC3E}">
        <p14:creationId xmlns:p14="http://schemas.microsoft.com/office/powerpoint/2010/main" val="29918166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、数据集的划分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TextBox 5">
            <a:extLst>
              <a:ext uri="{FF2B5EF4-FFF2-40B4-BE49-F238E27FC236}">
                <a16:creationId xmlns:a16="http://schemas.microsoft.com/office/drawing/2014/main" id="{9293ED59-26AC-83B2-90B2-485D33B5F7D5}"/>
              </a:ext>
            </a:extLst>
          </p:cNvPr>
          <p:cNvSpPr txBox="1">
            <a:spLocks noChangeArrowheads="1"/>
          </p:cNvSpPr>
          <p:nvPr>
            <p:custDataLst>
              <p:tags r:id="rId4"/>
            </p:custDataLst>
          </p:nvPr>
        </p:nvSpPr>
        <p:spPr bwMode="auto">
          <a:xfrm>
            <a:off x="1028700" y="1927612"/>
            <a:ext cx="10350500"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经过对多列数据进行处理，最终，保留下来的数据列作为最终的特征列，将预测数据列“</a:t>
            </a:r>
            <a:r>
              <a:rPr kumimoji="0" lang="en-US" altLang="zh-CN" sz="2000" dirty="0">
                <a:solidFill>
                  <a:srgbClr val="000000"/>
                </a:solidFill>
                <a:latin typeface="微软雅黑" panose="020B0503020204020204" pitchFamily="34" charset="-122"/>
                <a:ea typeface="微软雅黑" panose="020B0503020204020204" pitchFamily="34" charset="-122"/>
              </a:rPr>
              <a:t>Survived”</a:t>
            </a:r>
            <a:r>
              <a:rPr kumimoji="0" lang="zh-CN" altLang="en-US" sz="2000" dirty="0">
                <a:solidFill>
                  <a:srgbClr val="000000"/>
                </a:solidFill>
                <a:latin typeface="微软雅黑" panose="020B0503020204020204" pitchFamily="34" charset="-122"/>
                <a:ea typeface="微软雅黑" panose="020B0503020204020204" pitchFamily="34" charset="-122"/>
              </a:rPr>
              <a:t>位置调整到整个表格的最后一列。</a:t>
            </a:r>
          </a:p>
        </p:txBody>
      </p:sp>
      <p:pic>
        <p:nvPicPr>
          <p:cNvPr id="7" name="图片 6">
            <a:extLst>
              <a:ext uri="{FF2B5EF4-FFF2-40B4-BE49-F238E27FC236}">
                <a16:creationId xmlns:a16="http://schemas.microsoft.com/office/drawing/2014/main" id="{92118378-A391-818A-34F9-9173B8FCF0EB}"/>
              </a:ext>
            </a:extLst>
          </p:cNvPr>
          <p:cNvPicPr>
            <a:picLocks noChangeAspect="1"/>
          </p:cNvPicPr>
          <p:nvPr/>
        </p:nvPicPr>
        <p:blipFill rotWithShape="1">
          <a:blip r:embed="rId8"/>
          <a:srcRect l="2001" t="1830" r="8761" b="83435"/>
          <a:stretch/>
        </p:blipFill>
        <p:spPr bwMode="auto">
          <a:xfrm>
            <a:off x="1028700" y="3054388"/>
            <a:ext cx="9506660" cy="1338309"/>
          </a:xfrm>
          <a:prstGeom prst="rect">
            <a:avLst/>
          </a:prstGeom>
          <a:ln>
            <a:noFill/>
          </a:ln>
          <a:extLst>
            <a:ext uri="{53640926-AAD7-44D8-BBD7-CCE9431645EC}">
              <a14:shadowObscured xmlns:a14="http://schemas.microsoft.com/office/drawing/2010/main"/>
            </a:ext>
          </a:extLst>
        </p:spPr>
      </p:pic>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5"/>
            </p:custDataLst>
          </p:nvPr>
        </p:nvSpPr>
        <p:spPr bwMode="auto">
          <a:xfrm>
            <a:off x="1028700" y="4615231"/>
            <a:ext cx="10350500"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接下来，需要将对处理后的 </a:t>
            </a:r>
            <a:r>
              <a:rPr kumimoji="0" lang="en-US" altLang="zh-CN" sz="2000" dirty="0">
                <a:solidFill>
                  <a:srgbClr val="000000"/>
                </a:solidFill>
                <a:latin typeface="微软雅黑" panose="020B0503020204020204" pitchFamily="34" charset="-122"/>
                <a:ea typeface="微软雅黑" panose="020B0503020204020204" pitchFamily="34" charset="-122"/>
              </a:rPr>
              <a:t>891</a:t>
            </a:r>
            <a:r>
              <a:rPr kumimoji="0" lang="zh-CN" altLang="en-US" sz="2000" dirty="0">
                <a:solidFill>
                  <a:srgbClr val="000000"/>
                </a:solidFill>
                <a:latin typeface="微软雅黑" panose="020B0503020204020204" pitchFamily="34" charset="-122"/>
                <a:ea typeface="微软雅黑" panose="020B0503020204020204" pitchFamily="34" charset="-122"/>
              </a:rPr>
              <a:t>行</a:t>
            </a:r>
            <a:r>
              <a:rPr kumimoji="0" lang="en-US" altLang="zh-CN" sz="2000" dirty="0">
                <a:solidFill>
                  <a:srgbClr val="000000"/>
                </a:solidFill>
                <a:latin typeface="微软雅黑" panose="020B0503020204020204" pitchFamily="34" charset="-122"/>
                <a:ea typeface="微软雅黑" panose="020B0503020204020204" pitchFamily="34" charset="-122"/>
              </a:rPr>
              <a:t>9</a:t>
            </a:r>
            <a:r>
              <a:rPr kumimoji="0" lang="zh-CN" altLang="en-US" sz="2000" dirty="0">
                <a:solidFill>
                  <a:srgbClr val="000000"/>
                </a:solidFill>
                <a:latin typeface="微软雅黑" panose="020B0503020204020204" pitchFamily="34" charset="-122"/>
                <a:ea typeface="微软雅黑" panose="020B0503020204020204" pitchFamily="34" charset="-122"/>
              </a:rPr>
              <a:t>列数据划分为训练集和测试集，按照行的方向进行切分，用代码对数据进行切分的过程如下：</a:t>
            </a:r>
          </a:p>
        </p:txBody>
      </p:sp>
    </p:spTree>
    <p:extLst>
      <p:ext uri="{BB962C8B-B14F-4D97-AF65-F5344CB8AC3E}">
        <p14:creationId xmlns:p14="http://schemas.microsoft.com/office/powerpoint/2010/main" val="21471068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、数据集的划分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假设选择分割点为行号为</a:t>
            </a:r>
            <a:r>
              <a:rPr kumimoji="0" lang="en-US" altLang="zh-CN" sz="2000" dirty="0">
                <a:solidFill>
                  <a:srgbClr val="000000"/>
                </a:solidFill>
                <a:latin typeface="微软雅黑" panose="020B0503020204020204" pitchFamily="34" charset="-122"/>
                <a:ea typeface="微软雅黑" panose="020B0503020204020204" pitchFamily="34" charset="-122"/>
              </a:rPr>
              <a:t>791</a:t>
            </a:r>
            <a:r>
              <a:rPr kumimoji="0" lang="zh-CN" altLang="en-US" sz="2000" dirty="0">
                <a:solidFill>
                  <a:srgbClr val="000000"/>
                </a:solidFill>
                <a:latin typeface="微软雅黑" panose="020B0503020204020204" pitchFamily="34" charset="-122"/>
                <a:ea typeface="微软雅黑" panose="020B0503020204020204" pitchFamily="34" charset="-122"/>
              </a:rPr>
              <a:t>行，行号为</a:t>
            </a:r>
            <a:r>
              <a:rPr kumimoji="0" lang="en-US" altLang="zh-CN" sz="2000" dirty="0">
                <a:solidFill>
                  <a:srgbClr val="000000"/>
                </a:solidFill>
                <a:latin typeface="微软雅黑" panose="020B0503020204020204" pitchFamily="34" charset="-122"/>
                <a:ea typeface="微软雅黑" panose="020B0503020204020204" pitchFamily="34" charset="-122"/>
              </a:rPr>
              <a:t>791~890</a:t>
            </a:r>
            <a:r>
              <a:rPr kumimoji="0" lang="zh-CN" altLang="en-US" sz="2000" dirty="0">
                <a:solidFill>
                  <a:srgbClr val="000000"/>
                </a:solidFill>
                <a:latin typeface="微软雅黑" panose="020B0503020204020204" pitchFamily="34" charset="-122"/>
                <a:ea typeface="微软雅黑" panose="020B0503020204020204" pitchFamily="34" charset="-122"/>
              </a:rPr>
              <a:t>的</a:t>
            </a:r>
            <a:r>
              <a:rPr kumimoji="0" lang="en-US" altLang="zh-CN" sz="2000" dirty="0">
                <a:solidFill>
                  <a:srgbClr val="000000"/>
                </a:solidFill>
                <a:latin typeface="微软雅黑" panose="020B0503020204020204" pitchFamily="34" charset="-122"/>
                <a:ea typeface="微软雅黑" panose="020B0503020204020204" pitchFamily="34" charset="-122"/>
              </a:rPr>
              <a:t>100</a:t>
            </a:r>
            <a:r>
              <a:rPr kumimoji="0" lang="zh-CN" altLang="en-US" sz="2000" dirty="0">
                <a:solidFill>
                  <a:srgbClr val="000000"/>
                </a:solidFill>
                <a:latin typeface="微软雅黑" panose="020B0503020204020204" pitchFamily="34" charset="-122"/>
                <a:ea typeface="微软雅黑" panose="020B0503020204020204" pitchFamily="34" charset="-122"/>
              </a:rPr>
              <a:t>行数据作为测试集</a:t>
            </a:r>
            <a:r>
              <a:rPr kumimoji="0" lang="en-US" altLang="zh-CN" sz="2000" dirty="0">
                <a:solidFill>
                  <a:srgbClr val="000000"/>
                </a:solidFill>
                <a:latin typeface="微软雅黑" panose="020B0503020204020204" pitchFamily="34" charset="-122"/>
                <a:ea typeface="微软雅黑" panose="020B0503020204020204" pitchFamily="34" charset="-122"/>
              </a:rPr>
              <a:t>test</a:t>
            </a:r>
            <a:r>
              <a:rPr kumimoji="0" lang="zh-CN" altLang="en-US" sz="2000" dirty="0">
                <a:solidFill>
                  <a:srgbClr val="000000"/>
                </a:solidFill>
                <a:latin typeface="微软雅黑" panose="020B0503020204020204" pitchFamily="34" charset="-122"/>
                <a:ea typeface="微软雅黑" panose="020B0503020204020204" pitchFamily="34" charset="-122"/>
              </a:rPr>
              <a:t>，行号</a:t>
            </a:r>
            <a:r>
              <a:rPr kumimoji="0" lang="en-US" altLang="zh-CN" sz="2000" dirty="0">
                <a:solidFill>
                  <a:srgbClr val="000000"/>
                </a:solidFill>
                <a:latin typeface="微软雅黑" panose="020B0503020204020204" pitchFamily="34" charset="-122"/>
                <a:ea typeface="微软雅黑" panose="020B0503020204020204" pitchFamily="34" charset="-122"/>
              </a:rPr>
              <a:t>0~790</a:t>
            </a:r>
            <a:r>
              <a:rPr kumimoji="0" lang="zh-CN" altLang="en-US" sz="2000" dirty="0">
                <a:solidFill>
                  <a:srgbClr val="000000"/>
                </a:solidFill>
                <a:latin typeface="微软雅黑" panose="020B0503020204020204" pitchFamily="34" charset="-122"/>
                <a:ea typeface="微软雅黑" panose="020B0503020204020204" pitchFamily="34" charset="-122"/>
              </a:rPr>
              <a:t>的</a:t>
            </a:r>
            <a:r>
              <a:rPr kumimoji="0" lang="en-US" altLang="zh-CN" sz="2000" dirty="0">
                <a:solidFill>
                  <a:srgbClr val="000000"/>
                </a:solidFill>
                <a:latin typeface="微软雅黑" panose="020B0503020204020204" pitchFamily="34" charset="-122"/>
                <a:ea typeface="微软雅黑" panose="020B0503020204020204" pitchFamily="34" charset="-122"/>
              </a:rPr>
              <a:t>791</a:t>
            </a:r>
            <a:r>
              <a:rPr kumimoji="0" lang="zh-CN" altLang="en-US" sz="2000" dirty="0">
                <a:solidFill>
                  <a:srgbClr val="000000"/>
                </a:solidFill>
                <a:latin typeface="微软雅黑" panose="020B0503020204020204" pitchFamily="34" charset="-122"/>
                <a:ea typeface="微软雅黑" panose="020B0503020204020204" pitchFamily="34" charset="-122"/>
              </a:rPr>
              <a:t>行数据作为训练集</a:t>
            </a:r>
            <a:r>
              <a:rPr kumimoji="0" lang="en-US" altLang="zh-CN" sz="2000" dirty="0">
                <a:solidFill>
                  <a:srgbClr val="000000"/>
                </a:solidFill>
                <a:latin typeface="微软雅黑" panose="020B0503020204020204" pitchFamily="34" charset="-122"/>
                <a:ea typeface="微软雅黑" panose="020B0503020204020204" pitchFamily="34" charset="-122"/>
              </a:rPr>
              <a:t>train</a:t>
            </a:r>
            <a:r>
              <a:rPr kumimoji="0" lang="zh-CN" altLang="en-US" sz="2000" dirty="0">
                <a:solidFill>
                  <a:srgbClr val="000000"/>
                </a:solidFill>
                <a:latin typeface="微软雅黑" panose="020B0503020204020204" pitchFamily="34" charset="-122"/>
                <a:ea typeface="微软雅黑" panose="020B0503020204020204" pitchFamily="34" charset="-122"/>
              </a:rPr>
              <a:t>。使用代码获取训练集</a:t>
            </a:r>
            <a:r>
              <a:rPr kumimoji="0" lang="en-US" altLang="zh-CN" sz="2000" dirty="0">
                <a:solidFill>
                  <a:srgbClr val="000000"/>
                </a:solidFill>
                <a:latin typeface="微软雅黑" panose="020B0503020204020204" pitchFamily="34" charset="-122"/>
                <a:ea typeface="微软雅黑" panose="020B0503020204020204" pitchFamily="34" charset="-122"/>
              </a:rPr>
              <a:t>train</a:t>
            </a:r>
            <a:r>
              <a:rPr kumimoji="0" lang="zh-CN" altLang="en-US" sz="2000" dirty="0">
                <a:solidFill>
                  <a:srgbClr val="000000"/>
                </a:solidFill>
                <a:latin typeface="微软雅黑" panose="020B0503020204020204" pitchFamily="34" charset="-122"/>
                <a:ea typeface="微软雅黑" panose="020B0503020204020204" pitchFamily="34" charset="-122"/>
              </a:rPr>
              <a:t>和测试集</a:t>
            </a:r>
            <a:r>
              <a:rPr kumimoji="0" lang="en-US" altLang="zh-CN" sz="2000" dirty="0">
                <a:solidFill>
                  <a:srgbClr val="000000"/>
                </a:solidFill>
                <a:latin typeface="微软雅黑" panose="020B0503020204020204" pitchFamily="34" charset="-122"/>
                <a:ea typeface="微软雅黑" panose="020B0503020204020204" pitchFamily="34" charset="-122"/>
              </a:rPr>
              <a:t>test</a:t>
            </a:r>
            <a:r>
              <a:rPr kumimoji="0" lang="zh-CN" altLang="en-US" sz="2000" dirty="0">
                <a:solidFill>
                  <a:srgbClr val="000000"/>
                </a:solidFill>
                <a:latin typeface="微软雅黑" panose="020B0503020204020204" pitchFamily="34" charset="-122"/>
                <a:ea typeface="微软雅黑" panose="020B0503020204020204" pitchFamily="34" charset="-122"/>
              </a:rPr>
              <a:t>过程如下。</a:t>
            </a:r>
          </a:p>
        </p:txBody>
      </p:sp>
      <p:pic>
        <p:nvPicPr>
          <p:cNvPr id="12" name="图片 11">
            <a:extLst>
              <a:ext uri="{FF2B5EF4-FFF2-40B4-BE49-F238E27FC236}">
                <a16:creationId xmlns:a16="http://schemas.microsoft.com/office/drawing/2014/main" id="{A48EEC0B-14DF-1DDB-4A4D-19421C966155}"/>
              </a:ext>
            </a:extLst>
          </p:cNvPr>
          <p:cNvPicPr>
            <a:picLocks noChangeAspect="1"/>
          </p:cNvPicPr>
          <p:nvPr/>
        </p:nvPicPr>
        <p:blipFill rotWithShape="1">
          <a:blip r:embed="rId7"/>
          <a:srcRect t="2682" b="2750"/>
          <a:stretch/>
        </p:blipFill>
        <p:spPr bwMode="auto">
          <a:xfrm>
            <a:off x="5499100" y="2775939"/>
            <a:ext cx="6692900" cy="3860356"/>
          </a:xfrm>
          <a:prstGeom prst="rect">
            <a:avLst/>
          </a:prstGeom>
          <a:ln>
            <a:noFill/>
          </a:ln>
          <a:extLst>
            <a:ext uri="{53640926-AAD7-44D8-BBD7-CCE9431645EC}">
              <a14:shadowObscured xmlns:a14="http://schemas.microsoft.com/office/drawing/2010/main"/>
            </a:ext>
          </a:extLst>
        </p:spPr>
      </p:pic>
      <p:pic>
        <p:nvPicPr>
          <p:cNvPr id="13" name="图片 12">
            <a:extLst>
              <a:ext uri="{FF2B5EF4-FFF2-40B4-BE49-F238E27FC236}">
                <a16:creationId xmlns:a16="http://schemas.microsoft.com/office/drawing/2014/main" id="{B1057703-12B5-B4C0-5545-02D3F38D4625}"/>
              </a:ext>
            </a:extLst>
          </p:cNvPr>
          <p:cNvPicPr>
            <a:picLocks noChangeAspect="1"/>
          </p:cNvPicPr>
          <p:nvPr/>
        </p:nvPicPr>
        <p:blipFill rotWithShape="1">
          <a:blip r:embed="rId8"/>
          <a:srcRect l="1" t="1" r="65191" b="79022"/>
          <a:stretch/>
        </p:blipFill>
        <p:spPr bwMode="auto">
          <a:xfrm>
            <a:off x="422454" y="3057508"/>
            <a:ext cx="4551184" cy="9612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91384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069797"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变量的命名</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任务1 </a:t>
            </a:r>
            <a:r>
              <a:rPr lang="zh-CN" altLang="en-US" dirty="0"/>
              <a:t> 变量与数据类型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2582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zh-CN" altLang="en-US" sz="2000" dirty="0">
                <a:solidFill>
                  <a:srgbClr val="000000"/>
                </a:solidFill>
                <a:latin typeface="微软雅黑" panose="020B0503020204020204" pitchFamily="34" charset="-122"/>
                <a:ea typeface="微软雅黑" panose="020B0503020204020204" pitchFamily="34" charset="-122"/>
              </a:rPr>
              <a:t>变量的命名需要同时满足以下规则：</a:t>
            </a:r>
            <a:endParaRPr kumimoji="0" lang="en-US" altLang="zh-CN" sz="18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）不能使用</a:t>
            </a:r>
            <a:r>
              <a:rPr kumimoji="0" lang="en-US" altLang="zh-CN" sz="1800" dirty="0">
                <a:solidFill>
                  <a:srgbClr val="000000"/>
                </a:solidFill>
                <a:latin typeface="微软雅黑" panose="020B0503020204020204" pitchFamily="34" charset="-122"/>
                <a:ea typeface="微软雅黑" panose="020B0503020204020204" pitchFamily="34" charset="-122"/>
              </a:rPr>
              <a:t>Python</a:t>
            </a:r>
            <a:r>
              <a:rPr kumimoji="0" lang="zh-CN" altLang="en-US" sz="1800" dirty="0">
                <a:solidFill>
                  <a:srgbClr val="000000"/>
                </a:solidFill>
                <a:latin typeface="微软雅黑" panose="020B0503020204020204" pitchFamily="34" charset="-122"/>
                <a:ea typeface="微软雅黑" panose="020B0503020204020204" pitchFamily="34" charset="-122"/>
              </a:rPr>
              <a:t>语言中的关键字（如：</a:t>
            </a:r>
            <a:r>
              <a:rPr kumimoji="0" lang="en-US" altLang="zh-CN" sz="1800" dirty="0">
                <a:solidFill>
                  <a:srgbClr val="000000"/>
                </a:solidFill>
                <a:latin typeface="微软雅黑" panose="020B0503020204020204" pitchFamily="34" charset="-122"/>
                <a:ea typeface="微软雅黑" panose="020B0503020204020204" pitchFamily="34" charset="-122"/>
              </a:rPr>
              <a:t>for</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while</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if</a:t>
            </a:r>
            <a:r>
              <a:rPr kumimoji="0" lang="zh-CN" altLang="en-US" sz="1800" dirty="0">
                <a:solidFill>
                  <a:srgbClr val="000000"/>
                </a:solidFill>
                <a:latin typeface="微软雅黑" panose="020B0503020204020204" pitchFamily="34" charset="-122"/>
                <a:ea typeface="微软雅黑" panose="020B0503020204020204" pitchFamily="34" charset="-122"/>
              </a:rPr>
              <a:t>等），因为关键字已经被系统占用用以实现指定功能，这些被系统已经占用的名字用户就不能作为变量名；</a:t>
            </a:r>
            <a:endParaRPr kumimoji="0" lang="en-US" altLang="zh-CN" sz="18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）名字当中的每个字符必须是数字、字母</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en-US" altLang="zh-CN" sz="1800" dirty="0" err="1">
                <a:solidFill>
                  <a:srgbClr val="000000"/>
                </a:solidFill>
                <a:latin typeface="微软雅黑" panose="020B0503020204020204" pitchFamily="34" charset="-122"/>
                <a:ea typeface="微软雅黑" panose="020B0503020204020204" pitchFamily="34" charset="-122"/>
              </a:rPr>
              <a:t>a~z</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A~Z)</a:t>
            </a:r>
            <a:r>
              <a:rPr kumimoji="0" lang="zh-CN" altLang="en-US" sz="1800" dirty="0">
                <a:solidFill>
                  <a:srgbClr val="000000"/>
                </a:solidFill>
                <a:latin typeface="微软雅黑" panose="020B0503020204020204" pitchFamily="34" charset="-122"/>
                <a:ea typeface="微软雅黑" panose="020B0503020204020204" pitchFamily="34" charset="-122"/>
              </a:rPr>
              <a:t>、下划线（</a:t>
            </a:r>
            <a:r>
              <a:rPr kumimoji="0" lang="en-US" altLang="zh-CN" sz="1800" dirty="0">
                <a:solidFill>
                  <a:srgbClr val="000000"/>
                </a:solidFill>
                <a:latin typeface="微软雅黑" panose="020B0503020204020204" pitchFamily="34" charset="-122"/>
                <a:ea typeface="微软雅黑" panose="020B0503020204020204" pitchFamily="34" charset="-122"/>
              </a:rPr>
              <a:t>_</a:t>
            </a:r>
            <a:r>
              <a:rPr kumimoji="0" lang="zh-CN" altLang="en-US" sz="1800" dirty="0">
                <a:solidFill>
                  <a:srgbClr val="000000"/>
                </a:solidFill>
                <a:latin typeface="微软雅黑" panose="020B0503020204020204" pitchFamily="34" charset="-122"/>
                <a:ea typeface="微软雅黑" panose="020B0503020204020204" pitchFamily="34" charset="-122"/>
              </a:rPr>
              <a:t>）这三种的任一种；</a:t>
            </a:r>
            <a:endParaRPr kumimoji="0" lang="en-US" altLang="zh-CN" sz="18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3</a:t>
            </a:r>
            <a:r>
              <a:rPr kumimoji="0" lang="zh-CN" altLang="en-US" sz="1800" dirty="0">
                <a:solidFill>
                  <a:srgbClr val="000000"/>
                </a:solidFill>
                <a:latin typeface="微软雅黑" panose="020B0503020204020204" pitchFamily="34" charset="-122"/>
                <a:ea typeface="微软雅黑" panose="020B0503020204020204" pitchFamily="34" charset="-122"/>
              </a:rPr>
              <a:t>）名字的首字母不能为数字；</a:t>
            </a:r>
            <a:endParaRPr kumimoji="0" lang="en-US" altLang="zh-CN" sz="18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4</a:t>
            </a:r>
            <a:r>
              <a:rPr kumimoji="0" lang="zh-CN" altLang="en-US" sz="1800" dirty="0">
                <a:solidFill>
                  <a:srgbClr val="000000"/>
                </a:solidFill>
                <a:latin typeface="微软雅黑" panose="020B0503020204020204" pitchFamily="34" charset="-122"/>
                <a:ea typeface="微软雅黑" panose="020B0503020204020204" pitchFamily="34" charset="-122"/>
              </a:rPr>
              <a:t>）所起的名字尽量做到见名知意。</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87328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、数据集的划分</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在训练集</a:t>
            </a:r>
            <a:r>
              <a:rPr kumimoji="0" lang="en-US" altLang="zh-CN" sz="2000" dirty="0">
                <a:solidFill>
                  <a:srgbClr val="000000"/>
                </a:solidFill>
                <a:latin typeface="微软雅黑" panose="020B0503020204020204" pitchFamily="34" charset="-122"/>
                <a:ea typeface="微软雅黑" panose="020B0503020204020204" pitchFamily="34" charset="-122"/>
              </a:rPr>
              <a:t>train</a:t>
            </a:r>
            <a:r>
              <a:rPr kumimoji="0" lang="zh-CN" altLang="en-US" sz="2000" dirty="0">
                <a:solidFill>
                  <a:srgbClr val="000000"/>
                </a:solidFill>
                <a:latin typeface="微软雅黑" panose="020B0503020204020204" pitchFamily="34" charset="-122"/>
                <a:ea typeface="微软雅黑" panose="020B0503020204020204" pitchFamily="34" charset="-122"/>
              </a:rPr>
              <a:t>中“</a:t>
            </a:r>
            <a:r>
              <a:rPr kumimoji="0" lang="en-US" altLang="zh-CN" sz="2000" dirty="0">
                <a:solidFill>
                  <a:srgbClr val="000000"/>
                </a:solidFill>
                <a:latin typeface="微软雅黑" panose="020B0503020204020204" pitchFamily="34" charset="-122"/>
                <a:ea typeface="微软雅黑" panose="020B0503020204020204" pitchFamily="34" charset="-122"/>
              </a:rPr>
              <a:t>Survived”</a:t>
            </a:r>
            <a:r>
              <a:rPr kumimoji="0" lang="zh-CN" altLang="en-US" sz="2000" dirty="0">
                <a:solidFill>
                  <a:srgbClr val="000000"/>
                </a:solidFill>
                <a:latin typeface="微软雅黑" panose="020B0503020204020204" pitchFamily="34" charset="-122"/>
                <a:ea typeface="微软雅黑" panose="020B0503020204020204" pitchFamily="34" charset="-122"/>
              </a:rPr>
              <a:t>列（最后</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列）作为训练标签，训练集中的前</a:t>
            </a:r>
            <a:r>
              <a:rPr kumimoji="0" lang="en-US" altLang="zh-CN" sz="2000" dirty="0">
                <a:solidFill>
                  <a:srgbClr val="000000"/>
                </a:solidFill>
                <a:latin typeface="微软雅黑" panose="020B0503020204020204" pitchFamily="34" charset="-122"/>
                <a:ea typeface="微软雅黑" panose="020B0503020204020204" pitchFamily="34" charset="-122"/>
              </a:rPr>
              <a:t>8</a:t>
            </a:r>
            <a:r>
              <a:rPr kumimoji="0" lang="zh-CN" altLang="en-US" sz="2000" dirty="0">
                <a:solidFill>
                  <a:srgbClr val="000000"/>
                </a:solidFill>
                <a:latin typeface="微软雅黑" panose="020B0503020204020204" pitchFamily="34" charset="-122"/>
                <a:ea typeface="微软雅黑" panose="020B0503020204020204" pitchFamily="34" charset="-122"/>
              </a:rPr>
              <a:t>列构成训练数据；在测试集</a:t>
            </a:r>
            <a:r>
              <a:rPr kumimoji="0" lang="en-US" altLang="zh-CN" sz="2000" dirty="0">
                <a:solidFill>
                  <a:srgbClr val="000000"/>
                </a:solidFill>
                <a:latin typeface="微软雅黑" panose="020B0503020204020204" pitchFamily="34" charset="-122"/>
                <a:ea typeface="微软雅黑" panose="020B0503020204020204" pitchFamily="34" charset="-122"/>
              </a:rPr>
              <a:t>test</a:t>
            </a:r>
            <a:r>
              <a:rPr kumimoji="0" lang="zh-CN" altLang="en-US" sz="2000" dirty="0">
                <a:solidFill>
                  <a:srgbClr val="000000"/>
                </a:solidFill>
                <a:latin typeface="微软雅黑" panose="020B0503020204020204" pitchFamily="34" charset="-122"/>
                <a:ea typeface="微软雅黑" panose="020B0503020204020204" pitchFamily="34" charset="-122"/>
              </a:rPr>
              <a:t>中“</a:t>
            </a:r>
            <a:r>
              <a:rPr kumimoji="0" lang="en-US" altLang="zh-CN" sz="2000" dirty="0">
                <a:solidFill>
                  <a:srgbClr val="000000"/>
                </a:solidFill>
                <a:latin typeface="微软雅黑" panose="020B0503020204020204" pitchFamily="34" charset="-122"/>
                <a:ea typeface="微软雅黑" panose="020B0503020204020204" pitchFamily="34" charset="-122"/>
              </a:rPr>
              <a:t>Survived”</a:t>
            </a:r>
            <a:r>
              <a:rPr kumimoji="0" lang="zh-CN" altLang="en-US" sz="2000" dirty="0">
                <a:solidFill>
                  <a:srgbClr val="000000"/>
                </a:solidFill>
                <a:latin typeface="微软雅黑" panose="020B0503020204020204" pitchFamily="34" charset="-122"/>
                <a:ea typeface="微软雅黑" panose="020B0503020204020204" pitchFamily="34" charset="-122"/>
              </a:rPr>
              <a:t>列（最后</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列）作为测试标签，测试集中的前</a:t>
            </a:r>
            <a:r>
              <a:rPr kumimoji="0" lang="en-US" altLang="zh-CN" sz="2000" dirty="0">
                <a:solidFill>
                  <a:srgbClr val="000000"/>
                </a:solidFill>
                <a:latin typeface="微软雅黑" panose="020B0503020204020204" pitchFamily="34" charset="-122"/>
                <a:ea typeface="微软雅黑" panose="020B0503020204020204" pitchFamily="34" charset="-122"/>
              </a:rPr>
              <a:t>8</a:t>
            </a:r>
            <a:r>
              <a:rPr kumimoji="0" lang="zh-CN" altLang="en-US" sz="2000" dirty="0">
                <a:solidFill>
                  <a:srgbClr val="000000"/>
                </a:solidFill>
                <a:latin typeface="微软雅黑" panose="020B0503020204020204" pitchFamily="34" charset="-122"/>
                <a:ea typeface="微软雅黑" panose="020B0503020204020204" pitchFamily="34" charset="-122"/>
              </a:rPr>
              <a:t>列构成测试数据。</a:t>
            </a:r>
          </a:p>
        </p:txBody>
      </p:sp>
      <p:pic>
        <p:nvPicPr>
          <p:cNvPr id="3" name="图片 2">
            <a:extLst>
              <a:ext uri="{FF2B5EF4-FFF2-40B4-BE49-F238E27FC236}">
                <a16:creationId xmlns:a16="http://schemas.microsoft.com/office/drawing/2014/main" id="{504B7A55-D449-3BB0-7841-17B17C685A33}"/>
              </a:ext>
            </a:extLst>
          </p:cNvPr>
          <p:cNvPicPr>
            <a:picLocks noChangeAspect="1"/>
          </p:cNvPicPr>
          <p:nvPr/>
        </p:nvPicPr>
        <p:blipFill rotWithShape="1">
          <a:blip r:embed="rId7"/>
          <a:srcRect t="25875"/>
          <a:stretch/>
        </p:blipFill>
        <p:spPr bwMode="auto">
          <a:xfrm>
            <a:off x="643118" y="2963315"/>
            <a:ext cx="10329682" cy="268253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230281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、分类任务模型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280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近邻分类模型：</a:t>
            </a:r>
            <a:r>
              <a:rPr kumimoji="0" lang="en-US" altLang="zh-CN" sz="2000" dirty="0">
                <a:solidFill>
                  <a:srgbClr val="000000"/>
                </a:solidFill>
                <a:latin typeface="微软雅黑" panose="020B0503020204020204" pitchFamily="34" charset="-122"/>
                <a:ea typeface="微软雅黑" panose="020B0503020204020204" pitchFamily="34" charset="-122"/>
              </a:rPr>
              <a:t>KNN(K-Nearest Neighbor)</a:t>
            </a:r>
            <a:r>
              <a:rPr kumimoji="0" lang="zh-CN" altLang="en-US" sz="2000" dirty="0">
                <a:solidFill>
                  <a:srgbClr val="000000"/>
                </a:solidFill>
                <a:latin typeface="微软雅黑" panose="020B0503020204020204" pitchFamily="34" charset="-122"/>
                <a:ea typeface="微软雅黑" panose="020B0503020204020204" pitchFamily="34" charset="-122"/>
              </a:rPr>
              <a:t>法也称</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最邻近法算法，解决回归问题的模型为</a:t>
            </a:r>
            <a:r>
              <a:rPr kumimoji="0" lang="en-US" altLang="zh-CN" sz="2000" dirty="0" err="1">
                <a:solidFill>
                  <a:srgbClr val="000000"/>
                </a:solidFill>
                <a:latin typeface="微软雅黑" panose="020B0503020204020204" pitchFamily="34" charset="-122"/>
                <a:ea typeface="微软雅黑" panose="020B0503020204020204" pitchFamily="34" charset="-122"/>
              </a:rPr>
              <a:t>KNeighborsClassifier</a:t>
            </a:r>
            <a:r>
              <a:rPr kumimoji="0" lang="zh-CN" altLang="en-US" sz="2000" dirty="0">
                <a:solidFill>
                  <a:srgbClr val="000000"/>
                </a:solidFill>
                <a:latin typeface="微软雅黑" panose="020B0503020204020204" pitchFamily="34" charset="-122"/>
                <a:ea typeface="微软雅黑" panose="020B0503020204020204" pitchFamily="34" charset="-122"/>
              </a:rPr>
              <a:t>，它是一种采用投票机制的算法。该算法的思想如下：给定的带有标记的训练集，当有未知的数据</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需要预测其对应的标签时，首先，需要计算预测数据</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与训练集中每个数据的距离选择其中距离最小的前</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个训练数据，根据前</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个样本对应的标签出现次数最多的标签作为待测样本</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的标签，从而实现为未知数据分类的目的。</a:t>
            </a:r>
            <a:r>
              <a:rPr kumimoji="0" lang="en-US" altLang="zh-CN" sz="2000" dirty="0" err="1">
                <a:solidFill>
                  <a:srgbClr val="000000"/>
                </a:solidFill>
                <a:latin typeface="微软雅黑" panose="020B0503020204020204" pitchFamily="34" charset="-122"/>
                <a:ea typeface="微软雅黑" panose="020B0503020204020204" pitchFamily="34" charset="-122"/>
              </a:rPr>
              <a:t>KNeighborsClassifier</a:t>
            </a:r>
            <a:r>
              <a:rPr kumimoji="0" lang="zh-CN" altLang="en-US" sz="2000" dirty="0">
                <a:solidFill>
                  <a:srgbClr val="000000"/>
                </a:solidFill>
                <a:latin typeface="微软雅黑" panose="020B0503020204020204" pitchFamily="34" charset="-122"/>
                <a:ea typeface="微软雅黑" panose="020B0503020204020204" pitchFamily="34" charset="-122"/>
              </a:rPr>
              <a:t>模型在</a:t>
            </a:r>
            <a:r>
              <a:rPr kumimoji="0" lang="en-US" altLang="zh-CN" sz="2000" dirty="0" err="1">
                <a:solidFill>
                  <a:srgbClr val="000000"/>
                </a:solidFill>
                <a:latin typeface="微软雅黑" panose="020B0503020204020204" pitchFamily="34" charset="-122"/>
                <a:ea typeface="微软雅黑" panose="020B0503020204020204" pitchFamily="34" charset="-122"/>
              </a:rPr>
              <a:t>sklearn</a:t>
            </a:r>
            <a:r>
              <a:rPr kumimoji="0" lang="zh-CN" altLang="en-US" sz="2000" dirty="0">
                <a:solidFill>
                  <a:srgbClr val="000000"/>
                </a:solidFill>
                <a:latin typeface="微软雅黑" panose="020B0503020204020204" pitchFamily="34" charset="-122"/>
                <a:ea typeface="微软雅黑" panose="020B0503020204020204" pitchFamily="34" charset="-122"/>
              </a:rPr>
              <a:t>库中已经被实现，使用代码导出如下。</a:t>
            </a:r>
          </a:p>
        </p:txBody>
      </p:sp>
    </p:spTree>
    <p:extLst>
      <p:ext uri="{BB962C8B-B14F-4D97-AF65-F5344CB8AC3E}">
        <p14:creationId xmlns:p14="http://schemas.microsoft.com/office/powerpoint/2010/main" val="27280591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A5ECDD2-4F44-3400-80DD-715978D319DA}"/>
              </a:ext>
            </a:extLst>
          </p:cNvPr>
          <p:cNvPicPr>
            <a:picLocks noChangeAspect="1"/>
          </p:cNvPicPr>
          <p:nvPr/>
        </p:nvPicPr>
        <p:blipFill rotWithShape="1">
          <a:blip r:embed="rId7"/>
          <a:srcRect r="6756"/>
          <a:stretch/>
        </p:blipFill>
        <p:spPr>
          <a:xfrm>
            <a:off x="1" y="1710345"/>
            <a:ext cx="6535554" cy="4012684"/>
          </a:xfrm>
          <a:prstGeom prst="rect">
            <a:avLst/>
          </a:prstGeom>
        </p:spPr>
      </p:pic>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、分类任务模型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6445717" y="1762125"/>
            <a:ext cx="5746283" cy="469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algn="l">
              <a:buNone/>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实例化</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KNeighborsClassifier</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对象</a:t>
            </a:r>
            <a:r>
              <a:rPr lang="en-US" altLang="zh-CN" sz="1800" i="1" kern="100" dirty="0">
                <a:effectLst/>
                <a:latin typeface="Times New Roman" panose="02020603050405020304" pitchFamily="18" charset="0"/>
                <a:ea typeface="宋体" panose="02010600030101010101" pitchFamily="2" charset="-122"/>
                <a:cs typeface="Times New Roman" panose="02020603050405020304" pitchFamily="18" charset="0"/>
              </a:rPr>
              <a:t>k1</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get_params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方法查看其中的参数的默认值，其中常用的参数及作用如下：</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①</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n_neighbors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k-NN</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算法中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的值，默认值为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kneighbors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查询距离最小的前</a:t>
            </a:r>
            <a:r>
              <a:rPr lang="en-US" altLang="zh-CN" sz="1800" i="1" kern="100" dirty="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个训练数据；</a:t>
            </a:r>
            <a:endParaRPr lang="en-US" altLang="zh-CN" sz="1800" kern="100" dirty="0">
              <a:latin typeface="等线" panose="02010600030101010101" pitchFamily="2" charset="-122"/>
              <a:ea typeface="等线" panose="02010600030101010101" pitchFamily="2" charset="-122"/>
              <a:cs typeface="Times New Roman" panose="02020603050405020304" pitchFamily="18" charset="0"/>
            </a:endParaRPr>
          </a:p>
          <a:p>
            <a:pPr marL="78105" indent="0" algn="l">
              <a:buNone/>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②</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weights</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：可选参数，参数值可以是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uniform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distance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，默认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=‘uniform’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，也可以是用户自己定义的函数。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uniform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是所有的邻近点的权重都是相等的。</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distance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是不均等的权重，距离近的点比距离远的点的影响大。用户自定义的函数，接收距离的数组，返回一组维数相同的权重。</a:t>
            </a:r>
            <a:endParaRPr lang="en-US" altLang="zh-CN" sz="1800" kern="100" dirty="0">
              <a:latin typeface="等线" panose="02010600030101010101" pitchFamily="2" charset="-122"/>
              <a:ea typeface="等线" panose="02010600030101010101" pitchFamily="2" charset="-122"/>
              <a:cs typeface="Times New Roman" panose="02020603050405020304" pitchFamily="18" charset="0"/>
            </a:endParaRPr>
          </a:p>
          <a:p>
            <a:pPr marL="78105" indent="0" algn="l">
              <a:buNone/>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③</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leaf_size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：默认是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，这个是构造的</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kd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树和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ball</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树的大小。这个值的设置会影响树构建的速度和搜索速度，同样也影响着存储树所需的内存大小。需要根据问题的性质选择最优的大小。</a:t>
            </a:r>
            <a:endParaRPr lang="en-US" altLang="zh-CN" sz="1800" kern="100" dirty="0">
              <a:latin typeface="等线" panose="02010600030101010101" pitchFamily="2" charset="-122"/>
              <a:ea typeface="等线" panose="02010600030101010101" pitchFamily="2" charset="-122"/>
              <a:cs typeface="Times New Roman" panose="02020603050405020304" pitchFamily="18" charset="0"/>
            </a:endParaRPr>
          </a:p>
          <a:p>
            <a:pPr marL="78105" indent="0" algn="l">
              <a:buNone/>
            </a:pPr>
            <a:r>
              <a:rPr lang="zh-CN" altLang="zh-CN" sz="1800" dirty="0">
                <a:effectLst/>
                <a:ea typeface="宋体" panose="02010600030101010101" pitchFamily="2" charset="-122"/>
                <a:cs typeface="宋体" panose="02010600030101010101" pitchFamily="2" charset="-122"/>
              </a:rPr>
              <a:t>④</a:t>
            </a:r>
            <a:r>
              <a:rPr lang="en-US" altLang="zh-CN" sz="1800" dirty="0" err="1">
                <a:effectLst/>
                <a:latin typeface="Times New Roman" panose="02020603050405020304" pitchFamily="18" charset="0"/>
                <a:ea typeface="宋体" panose="02010600030101010101" pitchFamily="2" charset="-122"/>
              </a:rPr>
              <a:t>n_jobs</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：并行处理设置默认为</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表示搜索临近点并行工作数。如果为</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1800" dirty="0">
                <a:effectLst/>
                <a:latin typeface="Times New Roman" panose="02020603050405020304" pitchFamily="18" charset="0"/>
                <a:ea typeface="宋体" panose="02010600030101010101" pitchFamily="2" charset="-122"/>
              </a:rPr>
              <a:t>CPU</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的所有核都用于并行工作</a:t>
            </a:r>
            <a:endParaRPr kumimoji="0" lang="zh-CN" altLang="en-US"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62187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、分类任务模型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SVM </a:t>
            </a:r>
            <a:r>
              <a:rPr kumimoji="0" lang="zh-CN" altLang="en-US" sz="2000" dirty="0">
                <a:solidFill>
                  <a:srgbClr val="000000"/>
                </a:solidFill>
                <a:latin typeface="微软雅黑" panose="020B0503020204020204" pitchFamily="34" charset="-122"/>
                <a:ea typeface="微软雅黑" panose="020B0503020204020204" pitchFamily="34" charset="-122"/>
              </a:rPr>
              <a:t>分类器：</a:t>
            </a:r>
          </a:p>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        支持向量机（</a:t>
            </a:r>
            <a:r>
              <a:rPr kumimoji="0" lang="en-US" altLang="zh-CN" sz="2000" dirty="0">
                <a:solidFill>
                  <a:srgbClr val="000000"/>
                </a:solidFill>
                <a:latin typeface="微软雅黑" panose="020B0503020204020204" pitchFamily="34" charset="-122"/>
                <a:ea typeface="微软雅黑" panose="020B0503020204020204" pitchFamily="34" charset="-122"/>
              </a:rPr>
              <a:t>Support Vector Machine</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SVM</a:t>
            </a:r>
            <a:r>
              <a:rPr kumimoji="0" lang="zh-CN" altLang="en-US" sz="2000" dirty="0">
                <a:solidFill>
                  <a:srgbClr val="000000"/>
                </a:solidFill>
                <a:latin typeface="微软雅黑" panose="020B0503020204020204" pitchFamily="34" charset="-122"/>
                <a:ea typeface="微软雅黑" panose="020B0503020204020204" pitchFamily="34" charset="-122"/>
              </a:rPr>
              <a:t>）解决回归问题的模型为</a:t>
            </a:r>
            <a:r>
              <a:rPr kumimoji="0" lang="en-US" altLang="zh-CN" sz="2000" dirty="0">
                <a:solidFill>
                  <a:srgbClr val="000000"/>
                </a:solidFill>
                <a:latin typeface="微软雅黑" panose="020B0503020204020204" pitchFamily="34" charset="-122"/>
                <a:ea typeface="微软雅黑" panose="020B0503020204020204" pitchFamily="34" charset="-122"/>
              </a:rPr>
              <a:t>SVC</a:t>
            </a:r>
            <a:r>
              <a:rPr kumimoji="0" lang="zh-CN" altLang="en-US" sz="2000" dirty="0">
                <a:solidFill>
                  <a:srgbClr val="000000"/>
                </a:solidFill>
                <a:latin typeface="微软雅黑" panose="020B0503020204020204" pitchFamily="34" charset="-122"/>
                <a:ea typeface="微软雅黑" panose="020B0503020204020204" pitchFamily="34" charset="-122"/>
              </a:rPr>
              <a:t>模型，该模型为特征空间上的间隔最大的线性分类器，其学习策略便是间隔最大化形成一个求解凸二次规划的问题；通过等价转化是该问题成为正则化的合页损失函数的最小化问题，找出分类的决策边界。因此，</a:t>
            </a:r>
            <a:r>
              <a:rPr kumimoji="0" lang="en-US" altLang="zh-CN" sz="2000" dirty="0">
                <a:solidFill>
                  <a:srgbClr val="000000"/>
                </a:solidFill>
                <a:latin typeface="微软雅黑" panose="020B0503020204020204" pitchFamily="34" charset="-122"/>
                <a:ea typeface="微软雅黑" panose="020B0503020204020204" pitchFamily="34" charset="-122"/>
              </a:rPr>
              <a:t>SVC</a:t>
            </a:r>
            <a:r>
              <a:rPr kumimoji="0" lang="zh-CN" altLang="en-US" sz="2000" dirty="0">
                <a:solidFill>
                  <a:srgbClr val="000000"/>
                </a:solidFill>
                <a:latin typeface="微软雅黑" panose="020B0503020204020204" pitchFamily="34" charset="-122"/>
                <a:ea typeface="微软雅黑" panose="020B0503020204020204" pitchFamily="34" charset="-122"/>
              </a:rPr>
              <a:t>分类器是判别式模型中的一种。</a:t>
            </a:r>
          </a:p>
          <a:p>
            <a:pPr marL="78105" indent="0" eaLnBrk="1" hangingPunct="1">
              <a:lnSpc>
                <a:spcPct val="150000"/>
              </a:lnSpc>
              <a:spcBef>
                <a:spcPct val="0"/>
              </a:spcBef>
              <a:buClr>
                <a:schemeClr val="tx2"/>
              </a:buClr>
              <a:buNone/>
            </a:pPr>
            <a:r>
              <a:rPr kumimoji="0" lang="en-US" altLang="zh-CN" sz="2000" dirty="0">
                <a:solidFill>
                  <a:srgbClr val="000000"/>
                </a:solidFill>
                <a:latin typeface="微软雅黑" panose="020B0503020204020204" pitchFamily="34" charset="-122"/>
                <a:ea typeface="微软雅黑" panose="020B0503020204020204" pitchFamily="34" charset="-122"/>
              </a:rPr>
              <a:t>        SVC</a:t>
            </a:r>
            <a:r>
              <a:rPr kumimoji="0" lang="zh-CN" altLang="en-US" sz="2000" dirty="0">
                <a:solidFill>
                  <a:srgbClr val="000000"/>
                </a:solidFill>
                <a:latin typeface="微软雅黑" panose="020B0503020204020204" pitchFamily="34" charset="-122"/>
                <a:ea typeface="微软雅黑" panose="020B0503020204020204" pitchFamily="34" charset="-122"/>
              </a:rPr>
              <a:t>分类器在处理数据时，在低维空间内无法完成分类时会通过核函数将数据映射到高维空间使数据变为线性可分的。</a:t>
            </a:r>
            <a:r>
              <a:rPr kumimoji="0" lang="en-US" altLang="zh-CN" sz="2000" dirty="0">
                <a:solidFill>
                  <a:srgbClr val="000000"/>
                </a:solidFill>
                <a:latin typeface="微软雅黑" panose="020B0503020204020204" pitchFamily="34" charset="-122"/>
                <a:ea typeface="微软雅黑" panose="020B0503020204020204" pitchFamily="34" charset="-122"/>
              </a:rPr>
              <a:t>SVC</a:t>
            </a:r>
            <a:r>
              <a:rPr kumimoji="0" lang="zh-CN" altLang="en-US" sz="2000" dirty="0">
                <a:solidFill>
                  <a:srgbClr val="000000"/>
                </a:solidFill>
                <a:latin typeface="微软雅黑" panose="020B0503020204020204" pitchFamily="34" charset="-122"/>
                <a:ea typeface="微软雅黑" panose="020B0503020204020204" pitchFamily="34" charset="-122"/>
              </a:rPr>
              <a:t>分类器在</a:t>
            </a:r>
            <a:r>
              <a:rPr kumimoji="0" lang="en-US" altLang="zh-CN" sz="2000" dirty="0" err="1">
                <a:solidFill>
                  <a:srgbClr val="000000"/>
                </a:solidFill>
                <a:latin typeface="微软雅黑" panose="020B0503020204020204" pitchFamily="34" charset="-122"/>
                <a:ea typeface="微软雅黑" panose="020B0503020204020204" pitchFamily="34" charset="-122"/>
              </a:rPr>
              <a:t>sklearn</a:t>
            </a:r>
            <a:r>
              <a:rPr kumimoji="0" lang="zh-CN" altLang="en-US" sz="2000" dirty="0">
                <a:solidFill>
                  <a:srgbClr val="000000"/>
                </a:solidFill>
                <a:latin typeface="微软雅黑" panose="020B0503020204020204" pitchFamily="34" charset="-122"/>
                <a:ea typeface="微软雅黑" panose="020B0503020204020204" pitchFamily="34" charset="-122"/>
              </a:rPr>
              <a:t>库中已经被实现，使用代码导出</a:t>
            </a:r>
            <a:r>
              <a:rPr kumimoji="0" lang="en-US" altLang="zh-CN" sz="2000" dirty="0">
                <a:solidFill>
                  <a:srgbClr val="000000"/>
                </a:solidFill>
                <a:latin typeface="微软雅黑" panose="020B0503020204020204" pitchFamily="34" charset="-122"/>
                <a:ea typeface="微软雅黑" panose="020B0503020204020204" pitchFamily="34" charset="-122"/>
              </a:rPr>
              <a:t>SVC</a:t>
            </a:r>
            <a:r>
              <a:rPr kumimoji="0" lang="zh-CN" altLang="en-US" sz="2000" dirty="0">
                <a:solidFill>
                  <a:srgbClr val="000000"/>
                </a:solidFill>
                <a:latin typeface="微软雅黑" panose="020B0503020204020204" pitchFamily="34" charset="-122"/>
                <a:ea typeface="微软雅黑" panose="020B0503020204020204" pitchFamily="34" charset="-122"/>
              </a:rPr>
              <a:t>分类器的过程如下：</a:t>
            </a:r>
          </a:p>
        </p:txBody>
      </p:sp>
    </p:spTree>
    <p:extLst>
      <p:ext uri="{BB962C8B-B14F-4D97-AF65-F5344CB8AC3E}">
        <p14:creationId xmlns:p14="http://schemas.microsoft.com/office/powerpoint/2010/main" val="5593271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、分类任务模型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572000" y="1916127"/>
            <a:ext cx="7363326"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实例化</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SVC</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分类器对象</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s1</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get_params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方法查看其中的参数的默认值，其中常用的参数及作用如下：</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①</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：惩罚参数，默认值为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值越大即对分类的惩罚越大，</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SVC</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分类器在训练数据上分类的准确率会提升，但是容易导致分类器过度学习训练集中已知的数据，对未知数据预测能力较差从而使得</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SVM</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分类器的泛化能力较弱；同理，</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值越小，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SVC</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分类器在训练集上的准确率会降低，但是对于未知数据的泛化能力会增强；</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②</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Kernel</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：核函数默认是</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rbf</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，可以选择“</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linear”“poly</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rbf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sigmoid”</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等；其中，“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poly”</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表示多项式核函数；“</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rbf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表示高斯核函数，“</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sigmoid”</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sigmoid</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核函数。</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③</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degree</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：多项式</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poly</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核函数的维度默认是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，选择其他核函数时会被忽略；</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④</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gamma</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poly”</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rbf</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sigmoid”</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的核函数参数默认是’</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auto’</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⑤</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coef0</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：核函数的常数项用来设置‘“</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poly”</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sigmoid”</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核函数。</a:t>
            </a:r>
          </a:p>
        </p:txBody>
      </p:sp>
      <p:pic>
        <p:nvPicPr>
          <p:cNvPr id="3" name="图片 2">
            <a:extLst>
              <a:ext uri="{FF2B5EF4-FFF2-40B4-BE49-F238E27FC236}">
                <a16:creationId xmlns:a16="http://schemas.microsoft.com/office/drawing/2014/main" id="{6E621E6C-FE9C-B995-C31F-5D5F6AB4A036}"/>
              </a:ext>
            </a:extLst>
          </p:cNvPr>
          <p:cNvPicPr>
            <a:picLocks noChangeAspect="1"/>
          </p:cNvPicPr>
          <p:nvPr/>
        </p:nvPicPr>
        <p:blipFill>
          <a:blip r:embed="rId7"/>
          <a:stretch>
            <a:fillRect/>
          </a:stretch>
        </p:blipFill>
        <p:spPr>
          <a:xfrm>
            <a:off x="566927" y="1762123"/>
            <a:ext cx="3695447" cy="4860058"/>
          </a:xfrm>
          <a:prstGeom prst="rect">
            <a:avLst/>
          </a:prstGeom>
        </p:spPr>
      </p:pic>
    </p:spTree>
    <p:extLst>
      <p:ext uri="{BB962C8B-B14F-4D97-AF65-F5344CB8AC3E}">
        <p14:creationId xmlns:p14="http://schemas.microsoft.com/office/powerpoint/2010/main" val="38268539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、分类任务模型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）贝叶斯分类模型：利用贝叶斯的计算公式计算后验概率</a:t>
            </a:r>
            <a:r>
              <a:rPr kumimoji="0" lang="en-US" altLang="zh-CN" sz="2000" dirty="0">
                <a:solidFill>
                  <a:srgbClr val="000000"/>
                </a:solidFill>
                <a:latin typeface="微软雅黑" panose="020B0503020204020204" pitchFamily="34" charset="-122"/>
                <a:ea typeface="微软雅黑" panose="020B0503020204020204" pitchFamily="34" charset="-122"/>
              </a:rPr>
              <a:t>p(y/x)</a:t>
            </a:r>
            <a:r>
              <a:rPr kumimoji="0" lang="zh-CN" altLang="en-US" sz="2000" dirty="0">
                <a:solidFill>
                  <a:srgbClr val="000000"/>
                </a:solidFill>
                <a:latin typeface="微软雅黑" panose="020B0503020204020204" pitchFamily="34" charset="-122"/>
                <a:ea typeface="微软雅黑" panose="020B0503020204020204" pitchFamily="34" charset="-122"/>
              </a:rPr>
              <a:t>，选择具有最大后验概率的类作为该对象所属的类别。贝叶斯分类器具有以下特点：①数据可以是离散数据也可以是连续数据；②对数据缺失、噪音等情形不敏感③若属性相关性小分类效果好。</a:t>
            </a:r>
          </a:p>
        </p:txBody>
      </p:sp>
      <p:sp>
        <p:nvSpPr>
          <p:cNvPr id="12" name="文本框 11">
            <a:extLst>
              <a:ext uri="{FF2B5EF4-FFF2-40B4-BE49-F238E27FC236}">
                <a16:creationId xmlns:a16="http://schemas.microsoft.com/office/drawing/2014/main" id="{1D670D0F-CCCA-AC8C-D386-4387D968FB9F}"/>
              </a:ext>
            </a:extLst>
          </p:cNvPr>
          <p:cNvSpPr txBox="1"/>
          <p:nvPr/>
        </p:nvSpPr>
        <p:spPr>
          <a:xfrm>
            <a:off x="642566" y="4409871"/>
            <a:ext cx="11549434" cy="1289905"/>
          </a:xfrm>
          <a:prstGeom prst="rect">
            <a:avLst/>
          </a:prstGeom>
          <a:noFill/>
        </p:spPr>
        <p:txBody>
          <a:bodyPr wrap="square">
            <a:spAutoFit/>
          </a:body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贝叶斯分类器可以分为：多项式贝叶斯分类器（</a:t>
            </a:r>
            <a:r>
              <a:rPr kumimoji="0" lang="en-US" altLang="zh-CN" sz="1800" dirty="0" err="1">
                <a:solidFill>
                  <a:srgbClr val="000000"/>
                </a:solidFill>
                <a:latin typeface="微软雅黑" panose="020B0503020204020204" pitchFamily="34" charset="-122"/>
                <a:ea typeface="微软雅黑" panose="020B0503020204020204" pitchFamily="34" charset="-122"/>
              </a:rPr>
              <a:t>MultinomialNB</a:t>
            </a:r>
            <a:r>
              <a:rPr kumimoji="0" lang="zh-CN" altLang="en-US" sz="1800" dirty="0">
                <a:solidFill>
                  <a:srgbClr val="000000"/>
                </a:solidFill>
                <a:latin typeface="微软雅黑" panose="020B0503020204020204" pitchFamily="34" charset="-122"/>
                <a:ea typeface="微软雅黑" panose="020B0503020204020204" pitchFamily="34" charset="-122"/>
              </a:rPr>
              <a:t>）、高斯贝叶斯分类器（</a:t>
            </a:r>
            <a:r>
              <a:rPr kumimoji="0" lang="en-US" altLang="zh-CN" sz="1800" dirty="0" err="1">
                <a:solidFill>
                  <a:srgbClr val="000000"/>
                </a:solidFill>
                <a:latin typeface="微软雅黑" panose="020B0503020204020204" pitchFamily="34" charset="-122"/>
                <a:ea typeface="微软雅黑" panose="020B0503020204020204" pitchFamily="34" charset="-122"/>
              </a:rPr>
              <a:t>GaussianNB</a:t>
            </a:r>
            <a:r>
              <a:rPr kumimoji="0" lang="zh-CN" altLang="en-US" sz="1800" dirty="0">
                <a:solidFill>
                  <a:srgbClr val="000000"/>
                </a:solidFill>
                <a:latin typeface="微软雅黑" panose="020B0503020204020204" pitchFamily="34" charset="-122"/>
                <a:ea typeface="微软雅黑" panose="020B0503020204020204" pitchFamily="34" charset="-122"/>
              </a:rPr>
              <a:t>）、伯努利贝叶斯分类器（</a:t>
            </a:r>
            <a:r>
              <a:rPr kumimoji="0" lang="en-US" altLang="zh-CN" sz="1800" dirty="0" err="1">
                <a:solidFill>
                  <a:srgbClr val="000000"/>
                </a:solidFill>
                <a:latin typeface="微软雅黑" panose="020B0503020204020204" pitchFamily="34" charset="-122"/>
                <a:ea typeface="微软雅黑" panose="020B0503020204020204" pitchFamily="34" charset="-122"/>
              </a:rPr>
              <a:t>BernoulliNB</a:t>
            </a:r>
            <a:r>
              <a:rPr kumimoji="0" lang="zh-CN" altLang="en-US" sz="1800" dirty="0">
                <a:solidFill>
                  <a:srgbClr val="000000"/>
                </a:solidFill>
                <a:latin typeface="微软雅黑" panose="020B0503020204020204" pitchFamily="34" charset="-122"/>
                <a:ea typeface="微软雅黑" panose="020B0503020204020204" pitchFamily="34" charset="-122"/>
              </a:rPr>
              <a:t>）。</a:t>
            </a: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上诉三种贝叶斯分类器在</a:t>
            </a:r>
            <a:r>
              <a:rPr kumimoji="0" lang="en-US" altLang="zh-CN" sz="1800" dirty="0" err="1">
                <a:solidFill>
                  <a:srgbClr val="000000"/>
                </a:solidFill>
                <a:latin typeface="微软雅黑" panose="020B0503020204020204" pitchFamily="34" charset="-122"/>
                <a:ea typeface="微软雅黑" panose="020B0503020204020204" pitchFamily="34" charset="-122"/>
              </a:rPr>
              <a:t>sklearn</a:t>
            </a:r>
            <a:r>
              <a:rPr kumimoji="0" lang="zh-CN" altLang="en-US" sz="1800" dirty="0">
                <a:solidFill>
                  <a:srgbClr val="000000"/>
                </a:solidFill>
                <a:latin typeface="微软雅黑" panose="020B0503020204020204" pitchFamily="34" charset="-122"/>
                <a:ea typeface="微软雅黑" panose="020B0503020204020204" pitchFamily="34" charset="-122"/>
              </a:rPr>
              <a:t>库中已经被实现，使用代码导出</a:t>
            </a:r>
            <a:r>
              <a:rPr kumimoji="0" lang="en-US" altLang="zh-CN" sz="1800" dirty="0" err="1">
                <a:solidFill>
                  <a:srgbClr val="000000"/>
                </a:solidFill>
                <a:latin typeface="微软雅黑" panose="020B0503020204020204" pitchFamily="34" charset="-122"/>
                <a:ea typeface="微软雅黑" panose="020B0503020204020204" pitchFamily="34" charset="-122"/>
              </a:rPr>
              <a:t>MultinomialNB</a:t>
            </a:r>
            <a:r>
              <a:rPr kumimoji="0" lang="zh-CN" altLang="en-US" sz="1800" dirty="0">
                <a:solidFill>
                  <a:srgbClr val="000000"/>
                </a:solidFill>
                <a:latin typeface="微软雅黑" panose="020B0503020204020204" pitchFamily="34" charset="-122"/>
                <a:ea typeface="微软雅黑" panose="020B0503020204020204" pitchFamily="34" charset="-122"/>
              </a:rPr>
              <a:t>分类器的过程如下：</a:t>
            </a:r>
          </a:p>
        </p:txBody>
      </p:sp>
      <p:pic>
        <p:nvPicPr>
          <p:cNvPr id="13" name="图片 12">
            <a:extLst>
              <a:ext uri="{FF2B5EF4-FFF2-40B4-BE49-F238E27FC236}">
                <a16:creationId xmlns:a16="http://schemas.microsoft.com/office/drawing/2014/main" id="{14BD94CC-7D12-F630-9615-36384078D9E4}"/>
              </a:ext>
            </a:extLst>
          </p:cNvPr>
          <p:cNvPicPr>
            <a:picLocks noChangeAspect="1"/>
          </p:cNvPicPr>
          <p:nvPr/>
        </p:nvPicPr>
        <p:blipFill>
          <a:blip r:embed="rId7"/>
          <a:stretch>
            <a:fillRect/>
          </a:stretch>
        </p:blipFill>
        <p:spPr>
          <a:xfrm>
            <a:off x="4176259" y="3332529"/>
            <a:ext cx="3439479" cy="959116"/>
          </a:xfrm>
          <a:prstGeom prst="rect">
            <a:avLst/>
          </a:prstGeom>
        </p:spPr>
      </p:pic>
    </p:spTree>
    <p:extLst>
      <p:ext uri="{BB962C8B-B14F-4D97-AF65-F5344CB8AC3E}">
        <p14:creationId xmlns:p14="http://schemas.microsoft.com/office/powerpoint/2010/main" val="32180016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、分类任务模型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556557" y="3911902"/>
            <a:ext cx="11232682"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实例化</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MultinomialNB</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对象</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ml</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get_params</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方法查看其中的参数的默认值，其中常用的参数及作用如下：</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①</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alpha</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：指定朴素贝叶斯估计公式中</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λ</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值</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②</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class_prior</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=None</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：可以传入数组指定每个分类的先验概率，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None</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代表从数据集中学习先验概率</a:t>
            </a:r>
          </a:p>
          <a:p>
            <a:pPr marL="78105" indent="0" algn="l">
              <a:buNone/>
            </a:pP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③</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fit_prior</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=True</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：是否学习</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P(y=ck)</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，不学习则以均匀分布替代</a:t>
            </a:r>
          </a:p>
        </p:txBody>
      </p:sp>
      <p:pic>
        <p:nvPicPr>
          <p:cNvPr id="7" name="图片 6">
            <a:extLst>
              <a:ext uri="{FF2B5EF4-FFF2-40B4-BE49-F238E27FC236}">
                <a16:creationId xmlns:a16="http://schemas.microsoft.com/office/drawing/2014/main" id="{0F43A7D0-1F12-F2B6-C8E7-EB54FC4DAE25}"/>
              </a:ext>
            </a:extLst>
          </p:cNvPr>
          <p:cNvPicPr>
            <a:picLocks noChangeAspect="1"/>
          </p:cNvPicPr>
          <p:nvPr/>
        </p:nvPicPr>
        <p:blipFill rotWithShape="1">
          <a:blip r:embed="rId7"/>
          <a:srcRect r="19309"/>
          <a:stretch/>
        </p:blipFill>
        <p:spPr bwMode="auto">
          <a:xfrm>
            <a:off x="566927" y="2006173"/>
            <a:ext cx="5605971" cy="15716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66547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、回归任务模型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 </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近邻回归算法：</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最邻近法回归算法解决回归问题的模型为</a:t>
            </a:r>
            <a:r>
              <a:rPr kumimoji="0" lang="en-US" altLang="zh-CN" sz="2000" dirty="0" err="1">
                <a:solidFill>
                  <a:srgbClr val="000000"/>
                </a:solidFill>
                <a:latin typeface="微软雅黑" panose="020B0503020204020204" pitchFamily="34" charset="-122"/>
                <a:ea typeface="微软雅黑" panose="020B0503020204020204" pitchFamily="34" charset="-122"/>
              </a:rPr>
              <a:t>KNeighborsRegressor</a:t>
            </a:r>
            <a:r>
              <a:rPr kumimoji="0" lang="zh-CN" altLang="en-US" sz="2000" dirty="0">
                <a:solidFill>
                  <a:srgbClr val="000000"/>
                </a:solidFill>
                <a:latin typeface="微软雅黑" panose="020B0503020204020204" pitchFamily="34" charset="-122"/>
                <a:ea typeface="微软雅黑" panose="020B0503020204020204" pitchFamily="34" charset="-122"/>
              </a:rPr>
              <a:t>，其基本思想如下：给定的带有标记的训练集，当有未知的数据</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需要预测其对应的标签时，首先，需要计算预测数据</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与训练集中每个数据的距离选择其中距离最小的前</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个训练数据，根据这</a:t>
            </a:r>
            <a:r>
              <a:rPr kumimoji="0" lang="en-US" altLang="zh-CN" sz="2000" dirty="0">
                <a:solidFill>
                  <a:srgbClr val="000000"/>
                </a:solidFill>
                <a:latin typeface="微软雅黑" panose="020B0503020204020204" pitchFamily="34" charset="-122"/>
                <a:ea typeface="微软雅黑" panose="020B0503020204020204" pitchFamily="34" charset="-122"/>
              </a:rPr>
              <a:t>K</a:t>
            </a:r>
            <a:r>
              <a:rPr kumimoji="0" lang="zh-CN" altLang="en-US" sz="2000" dirty="0">
                <a:solidFill>
                  <a:srgbClr val="000000"/>
                </a:solidFill>
                <a:latin typeface="微软雅黑" panose="020B0503020204020204" pitchFamily="34" charset="-122"/>
                <a:ea typeface="微软雅黑" panose="020B0503020204020204" pitchFamily="34" charset="-122"/>
              </a:rPr>
              <a:t>个样本的标签值的算术平均值或者加权平均值作为待测样本</a:t>
            </a:r>
            <a:r>
              <a:rPr kumimoji="0" lang="en-US" altLang="zh-CN" sz="2000" dirty="0">
                <a:solidFill>
                  <a:srgbClr val="000000"/>
                </a:solidFill>
                <a:latin typeface="微软雅黑" panose="020B0503020204020204" pitchFamily="34" charset="-122"/>
                <a:ea typeface="微软雅黑" panose="020B0503020204020204" pitchFamily="34" charset="-122"/>
              </a:rPr>
              <a:t>x</a:t>
            </a:r>
            <a:r>
              <a:rPr kumimoji="0" lang="zh-CN" altLang="en-US" sz="2000" dirty="0">
                <a:solidFill>
                  <a:srgbClr val="000000"/>
                </a:solidFill>
                <a:latin typeface="微软雅黑" panose="020B0503020204020204" pitchFamily="34" charset="-122"/>
                <a:ea typeface="微软雅黑" panose="020B0503020204020204" pitchFamily="34" charset="-122"/>
              </a:rPr>
              <a:t>的标签值，从而实现预测未知数据的值。</a:t>
            </a:r>
            <a:r>
              <a:rPr kumimoji="0" lang="en-US" altLang="zh-CN" sz="2000" dirty="0" err="1">
                <a:solidFill>
                  <a:srgbClr val="000000"/>
                </a:solidFill>
                <a:latin typeface="微软雅黑" panose="020B0503020204020204" pitchFamily="34" charset="-122"/>
                <a:ea typeface="微软雅黑" panose="020B0503020204020204" pitchFamily="34" charset="-122"/>
              </a:rPr>
              <a:t>KNeighborsRegressor</a:t>
            </a:r>
            <a:r>
              <a:rPr kumimoji="0" lang="zh-CN" altLang="en-US" sz="2000" dirty="0">
                <a:solidFill>
                  <a:srgbClr val="000000"/>
                </a:solidFill>
                <a:latin typeface="微软雅黑" panose="020B0503020204020204" pitchFamily="34" charset="-122"/>
                <a:ea typeface="微软雅黑" panose="020B0503020204020204" pitchFamily="34" charset="-122"/>
              </a:rPr>
              <a:t>回归算法在</a:t>
            </a:r>
            <a:r>
              <a:rPr kumimoji="0" lang="en-US" altLang="zh-CN" sz="2000" dirty="0" err="1">
                <a:solidFill>
                  <a:srgbClr val="000000"/>
                </a:solidFill>
                <a:latin typeface="微软雅黑" panose="020B0503020204020204" pitchFamily="34" charset="-122"/>
                <a:ea typeface="微软雅黑" panose="020B0503020204020204" pitchFamily="34" charset="-122"/>
              </a:rPr>
              <a:t>sklearn</a:t>
            </a:r>
            <a:r>
              <a:rPr kumimoji="0" lang="zh-CN" altLang="en-US" sz="2000" dirty="0">
                <a:solidFill>
                  <a:srgbClr val="000000"/>
                </a:solidFill>
                <a:latin typeface="微软雅黑" panose="020B0503020204020204" pitchFamily="34" charset="-122"/>
                <a:ea typeface="微软雅黑" panose="020B0503020204020204" pitchFamily="34" charset="-122"/>
              </a:rPr>
              <a:t>库中已经被实现，使用代码导出</a:t>
            </a:r>
            <a:r>
              <a:rPr kumimoji="0" lang="en-US" altLang="zh-CN" sz="2000" dirty="0" err="1">
                <a:solidFill>
                  <a:srgbClr val="000000"/>
                </a:solidFill>
                <a:latin typeface="微软雅黑" panose="020B0503020204020204" pitchFamily="34" charset="-122"/>
                <a:ea typeface="微软雅黑" panose="020B0503020204020204" pitchFamily="34" charset="-122"/>
              </a:rPr>
              <a:t>KNeighborsRegressor</a:t>
            </a:r>
            <a:r>
              <a:rPr kumimoji="0" lang="zh-CN" altLang="en-US" sz="2000" dirty="0">
                <a:solidFill>
                  <a:srgbClr val="000000"/>
                </a:solidFill>
                <a:latin typeface="微软雅黑" panose="020B0503020204020204" pitchFamily="34" charset="-122"/>
                <a:ea typeface="微软雅黑" panose="020B0503020204020204" pitchFamily="34" charset="-122"/>
              </a:rPr>
              <a:t>回归算法的过程如下。</a:t>
            </a:r>
          </a:p>
        </p:txBody>
      </p:sp>
      <p:pic>
        <p:nvPicPr>
          <p:cNvPr id="3" name="图片 2">
            <a:extLst>
              <a:ext uri="{FF2B5EF4-FFF2-40B4-BE49-F238E27FC236}">
                <a16:creationId xmlns:a16="http://schemas.microsoft.com/office/drawing/2014/main" id="{2A21B22A-8F95-5418-4E76-3727B1B33990}"/>
              </a:ext>
            </a:extLst>
          </p:cNvPr>
          <p:cNvPicPr>
            <a:picLocks noChangeAspect="1"/>
          </p:cNvPicPr>
          <p:nvPr/>
        </p:nvPicPr>
        <p:blipFill>
          <a:blip r:embed="rId7"/>
          <a:stretch>
            <a:fillRect/>
          </a:stretch>
        </p:blipFill>
        <p:spPr>
          <a:xfrm>
            <a:off x="2211722" y="4338530"/>
            <a:ext cx="8194487" cy="1384499"/>
          </a:xfrm>
          <a:prstGeom prst="rect">
            <a:avLst/>
          </a:prstGeom>
        </p:spPr>
      </p:pic>
    </p:spTree>
    <p:extLst>
      <p:ext uri="{BB962C8B-B14F-4D97-AF65-F5344CB8AC3E}">
        <p14:creationId xmlns:p14="http://schemas.microsoft.com/office/powerpoint/2010/main" val="16608939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520242"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、回归任务模型</a:t>
            </a:r>
            <a:endParaRPr sz="2400" dirty="0">
              <a:latin typeface="微软雅黑" panose="020B0503020204020204" pitchFamily="34" charset="-122"/>
              <a:ea typeface="微软雅黑" panose="020B0503020204020204" pitchFamily="34" charset="-122"/>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3</a:t>
            </a:r>
            <a:r>
              <a:rPr lang="zh-CN" altLang="en-US" dirty="0"/>
              <a:t>：模型的设置</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SVM</a:t>
            </a:r>
            <a:r>
              <a:rPr kumimoji="0" lang="zh-CN" altLang="en-US" sz="2000" dirty="0">
                <a:solidFill>
                  <a:srgbClr val="000000"/>
                </a:solidFill>
                <a:latin typeface="微软雅黑" panose="020B0503020204020204" pitchFamily="34" charset="-122"/>
                <a:ea typeface="微软雅黑" panose="020B0503020204020204" pitchFamily="34" charset="-122"/>
              </a:rPr>
              <a:t>回归模型：支持向量机（</a:t>
            </a:r>
            <a:r>
              <a:rPr kumimoji="0" lang="en-US" altLang="zh-CN" sz="2000" dirty="0">
                <a:solidFill>
                  <a:srgbClr val="000000"/>
                </a:solidFill>
                <a:latin typeface="微软雅黑" panose="020B0503020204020204" pitchFamily="34" charset="-122"/>
                <a:ea typeface="微软雅黑" panose="020B0503020204020204" pitchFamily="34" charset="-122"/>
              </a:rPr>
              <a:t>Support Vector Machine</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SVM</a:t>
            </a:r>
            <a:r>
              <a:rPr kumimoji="0" lang="zh-CN" altLang="en-US" sz="2000" dirty="0">
                <a:solidFill>
                  <a:srgbClr val="000000"/>
                </a:solidFill>
                <a:latin typeface="微软雅黑" panose="020B0503020204020204" pitchFamily="34" charset="-122"/>
                <a:ea typeface="微软雅黑" panose="020B0503020204020204" pitchFamily="34" charset="-122"/>
              </a:rPr>
              <a:t>）解决回归问题的模型为</a:t>
            </a:r>
            <a:r>
              <a:rPr kumimoji="0" lang="en-US" altLang="zh-CN" sz="2000" dirty="0">
                <a:solidFill>
                  <a:srgbClr val="000000"/>
                </a:solidFill>
                <a:latin typeface="微软雅黑" panose="020B0503020204020204" pitchFamily="34" charset="-122"/>
                <a:ea typeface="微软雅黑" panose="020B0503020204020204" pitchFamily="34" charset="-122"/>
              </a:rPr>
              <a:t>SVR</a:t>
            </a:r>
            <a:r>
              <a:rPr kumimoji="0" lang="zh-CN" altLang="en-US" sz="2000" dirty="0">
                <a:solidFill>
                  <a:srgbClr val="000000"/>
                </a:solidFill>
                <a:latin typeface="微软雅黑" panose="020B0503020204020204" pitchFamily="34" charset="-122"/>
                <a:ea typeface="微软雅黑" panose="020B0503020204020204" pitchFamily="34" charset="-122"/>
              </a:rPr>
              <a:t>模型。其基本原理：将预测值与真实值之间的平均距离作为损失函数，使回归超曲面穿过尽可能多得数据点，通过优化损失函数从而使整个模型达到最优。使用代码导出</a:t>
            </a:r>
            <a:r>
              <a:rPr kumimoji="0" lang="en-US" altLang="zh-CN" sz="2000" dirty="0">
                <a:solidFill>
                  <a:srgbClr val="000000"/>
                </a:solidFill>
                <a:latin typeface="微软雅黑" panose="020B0503020204020204" pitchFamily="34" charset="-122"/>
                <a:ea typeface="微软雅黑" panose="020B0503020204020204" pitchFamily="34" charset="-122"/>
              </a:rPr>
              <a:t>SVM</a:t>
            </a:r>
            <a:r>
              <a:rPr kumimoji="0" lang="zh-CN" altLang="en-US" sz="2000" dirty="0">
                <a:solidFill>
                  <a:srgbClr val="000000"/>
                </a:solidFill>
                <a:latin typeface="微软雅黑" panose="020B0503020204020204" pitchFamily="34" charset="-122"/>
                <a:ea typeface="微软雅黑" panose="020B0503020204020204" pitchFamily="34" charset="-122"/>
              </a:rPr>
              <a:t>回归算法的过程如下。</a:t>
            </a:r>
          </a:p>
        </p:txBody>
      </p:sp>
      <p:pic>
        <p:nvPicPr>
          <p:cNvPr id="7" name="图片 6">
            <a:extLst>
              <a:ext uri="{FF2B5EF4-FFF2-40B4-BE49-F238E27FC236}">
                <a16:creationId xmlns:a16="http://schemas.microsoft.com/office/drawing/2014/main" id="{04C5291C-7B3C-FC0C-D168-3B7EE98379BC}"/>
              </a:ext>
            </a:extLst>
          </p:cNvPr>
          <p:cNvPicPr>
            <a:picLocks noChangeAspect="1"/>
          </p:cNvPicPr>
          <p:nvPr/>
        </p:nvPicPr>
        <p:blipFill>
          <a:blip r:embed="rId7"/>
          <a:stretch>
            <a:fillRect/>
          </a:stretch>
        </p:blipFill>
        <p:spPr>
          <a:xfrm>
            <a:off x="3087170" y="3429000"/>
            <a:ext cx="4558056" cy="1318227"/>
          </a:xfrm>
          <a:prstGeom prst="rect">
            <a:avLst/>
          </a:prstGeom>
        </p:spPr>
      </p:pic>
    </p:spTree>
    <p:extLst>
      <p:ext uri="{BB962C8B-B14F-4D97-AF65-F5344CB8AC3E}">
        <p14:creationId xmlns:p14="http://schemas.microsoft.com/office/powerpoint/2010/main" val="5200771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）二分类问题：对于一个二分类问题，样本分为正（</a:t>
            </a:r>
            <a:r>
              <a:rPr kumimoji="0" lang="en-US" altLang="zh-CN" sz="2000" dirty="0">
                <a:solidFill>
                  <a:srgbClr val="000000"/>
                </a:solidFill>
                <a:latin typeface="微软雅黑" panose="020B0503020204020204" pitchFamily="34" charset="-122"/>
                <a:ea typeface="微软雅黑" panose="020B0503020204020204" pitchFamily="34" charset="-122"/>
              </a:rPr>
              <a:t>Positive</a:t>
            </a:r>
            <a:r>
              <a:rPr kumimoji="0" lang="zh-CN" altLang="en-US" sz="2000" dirty="0">
                <a:solidFill>
                  <a:srgbClr val="000000"/>
                </a:solidFill>
                <a:latin typeface="微软雅黑" panose="020B0503020204020204" pitchFamily="34" charset="-122"/>
                <a:ea typeface="微软雅黑" panose="020B0503020204020204" pitchFamily="34" charset="-122"/>
              </a:rPr>
              <a:t>）、负（</a:t>
            </a:r>
            <a:r>
              <a:rPr kumimoji="0" lang="en-US" altLang="zh-CN" sz="2000" dirty="0">
                <a:solidFill>
                  <a:srgbClr val="000000"/>
                </a:solidFill>
                <a:latin typeface="微软雅黑" panose="020B0503020204020204" pitchFamily="34" charset="-122"/>
                <a:ea typeface="微软雅黑" panose="020B0503020204020204" pitchFamily="34" charset="-122"/>
              </a:rPr>
              <a:t>Negative</a:t>
            </a:r>
            <a:r>
              <a:rPr kumimoji="0" lang="zh-CN" altLang="en-US" sz="2000" dirty="0">
                <a:solidFill>
                  <a:srgbClr val="000000"/>
                </a:solidFill>
                <a:latin typeface="微软雅黑" panose="020B0503020204020204" pitchFamily="34" charset="-122"/>
                <a:ea typeface="微软雅黑" panose="020B0503020204020204" pitchFamily="34" charset="-122"/>
              </a:rPr>
              <a:t>）两类，模型的预测值与真实值之间存在如下情况：</a:t>
            </a:r>
          </a:p>
        </p:txBody>
      </p:sp>
      <p:graphicFrame>
        <p:nvGraphicFramePr>
          <p:cNvPr id="3" name="表格 2">
            <a:extLst>
              <a:ext uri="{FF2B5EF4-FFF2-40B4-BE49-F238E27FC236}">
                <a16:creationId xmlns:a16="http://schemas.microsoft.com/office/drawing/2014/main" id="{78D4568D-2434-FF4D-13BA-2916DAC201E9}"/>
              </a:ext>
            </a:extLst>
          </p:cNvPr>
          <p:cNvGraphicFramePr>
            <a:graphicFrameLocks noGrp="1"/>
          </p:cNvGraphicFramePr>
          <p:nvPr>
            <p:extLst>
              <p:ext uri="{D42A27DB-BD31-4B8C-83A1-F6EECF244321}">
                <p14:modId xmlns:p14="http://schemas.microsoft.com/office/powerpoint/2010/main" val="841686357"/>
              </p:ext>
            </p:extLst>
          </p:nvPr>
        </p:nvGraphicFramePr>
        <p:xfrm>
          <a:off x="4424959" y="2828966"/>
          <a:ext cx="3764535" cy="1289385"/>
        </p:xfrm>
        <a:graphic>
          <a:graphicData uri="http://schemas.openxmlformats.org/drawingml/2006/table">
            <a:tbl>
              <a:tblPr firstRow="1" firstCol="1" bandRow="1">
                <a:tableStyleId>{5C22544A-7EE6-4342-B048-85BDC9FD1C3A}</a:tableStyleId>
              </a:tblPr>
              <a:tblGrid>
                <a:gridCol w="1761744">
                  <a:extLst>
                    <a:ext uri="{9D8B030D-6E8A-4147-A177-3AD203B41FA5}">
                      <a16:colId xmlns:a16="http://schemas.microsoft.com/office/drawing/2014/main" val="429855329"/>
                    </a:ext>
                  </a:extLst>
                </a:gridCol>
                <a:gridCol w="1058457">
                  <a:extLst>
                    <a:ext uri="{9D8B030D-6E8A-4147-A177-3AD203B41FA5}">
                      <a16:colId xmlns:a16="http://schemas.microsoft.com/office/drawing/2014/main" val="3402798303"/>
                    </a:ext>
                  </a:extLst>
                </a:gridCol>
                <a:gridCol w="944334">
                  <a:extLst>
                    <a:ext uri="{9D8B030D-6E8A-4147-A177-3AD203B41FA5}">
                      <a16:colId xmlns:a16="http://schemas.microsoft.com/office/drawing/2014/main" val="124320510"/>
                    </a:ext>
                  </a:extLst>
                </a:gridCol>
              </a:tblGrid>
              <a:tr h="679785">
                <a:tc>
                  <a:txBody>
                    <a:bodyPr/>
                    <a:lstStyle/>
                    <a:p>
                      <a:pPr algn="ctr"/>
                      <a:r>
                        <a:rPr lang="zh-CN" sz="2000" kern="100" dirty="0">
                          <a:solidFill>
                            <a:schemeClr val="tx1"/>
                          </a:solidFill>
                          <a:effectLst/>
                        </a:rPr>
                        <a:t> </a:t>
                      </a:r>
                      <a:r>
                        <a:rPr lang="en-US" sz="2000" kern="100" dirty="0">
                          <a:solidFill>
                            <a:schemeClr val="tx1"/>
                          </a:solidFill>
                          <a:effectLst/>
                        </a:rPr>
                        <a:t>     </a:t>
                      </a:r>
                      <a:r>
                        <a:rPr lang="zh-CN" sz="2000" kern="100" dirty="0">
                          <a:solidFill>
                            <a:schemeClr val="tx1"/>
                          </a:solidFill>
                          <a:effectLst/>
                        </a:rPr>
                        <a:t>真实值</a:t>
                      </a:r>
                    </a:p>
                    <a:p>
                      <a:pPr algn="just"/>
                      <a:r>
                        <a:rPr lang="zh-CN" sz="2000" kern="100" dirty="0">
                          <a:solidFill>
                            <a:schemeClr val="tx1"/>
                          </a:solidFill>
                          <a:effectLst/>
                        </a:rPr>
                        <a:t>预测值</a:t>
                      </a:r>
                      <a:endParaRPr lang="zh-CN" sz="20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kern="100" dirty="0">
                          <a:solidFill>
                            <a:schemeClr val="tx1"/>
                          </a:solidFill>
                          <a:effectLst/>
                        </a:rPr>
                        <a:t>P</a:t>
                      </a:r>
                      <a:endParaRPr lang="zh-CN" sz="20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kern="100" dirty="0">
                          <a:solidFill>
                            <a:schemeClr val="tx1"/>
                          </a:solidFill>
                          <a:effectLst/>
                        </a:rPr>
                        <a:t>N</a:t>
                      </a:r>
                      <a:endParaRPr lang="zh-CN" sz="20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3994172"/>
                  </a:ext>
                </a:extLst>
              </a:tr>
              <a:tr h="298383">
                <a:tc>
                  <a:txBody>
                    <a:bodyPr/>
                    <a:lstStyle/>
                    <a:p>
                      <a:pPr algn="ctr"/>
                      <a:r>
                        <a:rPr lang="en-US" sz="2000" kern="100">
                          <a:solidFill>
                            <a:schemeClr val="tx1"/>
                          </a:solidFill>
                          <a:effectLst/>
                        </a:rPr>
                        <a:t>P</a:t>
                      </a:r>
                      <a:endParaRPr lang="zh-CN" sz="20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kern="100" dirty="0">
                          <a:solidFill>
                            <a:schemeClr val="tx1"/>
                          </a:solidFill>
                          <a:effectLst/>
                        </a:rPr>
                        <a:t>TP</a:t>
                      </a:r>
                      <a:endParaRPr lang="zh-CN" sz="20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kern="100" dirty="0">
                          <a:solidFill>
                            <a:schemeClr val="tx1"/>
                          </a:solidFill>
                          <a:effectLst/>
                        </a:rPr>
                        <a:t>FP</a:t>
                      </a:r>
                      <a:endParaRPr lang="zh-CN" sz="20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6649172"/>
                  </a:ext>
                </a:extLst>
              </a:tr>
              <a:tr h="140169">
                <a:tc>
                  <a:txBody>
                    <a:bodyPr/>
                    <a:lstStyle/>
                    <a:p>
                      <a:pPr algn="ctr"/>
                      <a:r>
                        <a:rPr lang="en-US" sz="2000" kern="100">
                          <a:solidFill>
                            <a:schemeClr val="tx1"/>
                          </a:solidFill>
                          <a:effectLst/>
                        </a:rPr>
                        <a:t>N</a:t>
                      </a:r>
                      <a:endParaRPr lang="zh-CN" sz="20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kern="100">
                          <a:solidFill>
                            <a:schemeClr val="tx1"/>
                          </a:solidFill>
                          <a:effectLst/>
                        </a:rPr>
                        <a:t>FN</a:t>
                      </a:r>
                      <a:endParaRPr lang="zh-CN" sz="20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kern="100" dirty="0">
                          <a:solidFill>
                            <a:schemeClr val="tx1"/>
                          </a:solidFill>
                          <a:effectLst/>
                        </a:rPr>
                        <a:t>TN</a:t>
                      </a:r>
                      <a:endParaRPr lang="zh-CN" sz="20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96161" marR="19616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5967671"/>
                  </a:ext>
                </a:extLst>
              </a:tr>
            </a:tbl>
          </a:graphicData>
        </a:graphic>
      </p:graphicFrame>
      <p:sp>
        <p:nvSpPr>
          <p:cNvPr id="10" name="文本框 9">
            <a:extLst>
              <a:ext uri="{FF2B5EF4-FFF2-40B4-BE49-F238E27FC236}">
                <a16:creationId xmlns:a16="http://schemas.microsoft.com/office/drawing/2014/main" id="{540C2284-5BDF-839F-52B9-85034C9FCE1F}"/>
              </a:ext>
            </a:extLst>
          </p:cNvPr>
          <p:cNvSpPr txBox="1"/>
          <p:nvPr/>
        </p:nvSpPr>
        <p:spPr>
          <a:xfrm>
            <a:off x="566928" y="4194678"/>
            <a:ext cx="10702491" cy="1884618"/>
          </a:xfrm>
          <a:prstGeom prst="rect">
            <a:avLst/>
          </a:prstGeom>
          <a:noFill/>
        </p:spPr>
        <p:txBody>
          <a:bodyPr wrap="square">
            <a:spAutoFit/>
          </a:bodyPr>
          <a:lstStyle/>
          <a:p>
            <a:pPr indent="2667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如果模型预测的值为正（</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Positive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），真实值为正，此时模型预测正确（</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True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）记作</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TP</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如果模型预测的值为负（</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Negative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），真实值为正，此时模型预测错误（</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False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）记作</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FN</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如果模型预测的值为正（</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Positive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），真实值为负，此时模型预测错误（</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False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）记作</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FP</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如果模型预测的值为负（</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Negative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），真实值为负，此时模型预测正确（</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True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）记</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作</a:t>
            </a:r>
            <a:r>
              <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TN</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2105635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762021"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数据类型</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任务1 </a:t>
            </a:r>
            <a:r>
              <a:rPr lang="zh-CN" altLang="en-US" dirty="0"/>
              <a:t> 变量与数据类型</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341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Clr>
                <a:schemeClr val="tx2"/>
              </a:buClr>
              <a:buFont typeface="Wingdings" panose="05000000000000000000" pitchFamily="2" charset="2"/>
              <a:buChar char="Ø"/>
            </a:pPr>
            <a:r>
              <a:rPr kumimoji="0" lang="en-US" altLang="zh-CN" sz="2000" dirty="0">
                <a:solidFill>
                  <a:srgbClr val="000000"/>
                </a:solidFill>
                <a:latin typeface="微软雅黑" panose="020B0503020204020204" pitchFamily="34" charset="-122"/>
                <a:ea typeface="微软雅黑" panose="020B0503020204020204" pitchFamily="34" charset="-122"/>
              </a:rPr>
              <a:t>Python</a:t>
            </a:r>
            <a:r>
              <a:rPr kumimoji="0" lang="zh-CN" altLang="en-US" sz="2000" dirty="0">
                <a:solidFill>
                  <a:srgbClr val="000000"/>
                </a:solidFill>
                <a:latin typeface="微软雅黑" panose="020B0503020204020204" pitchFamily="34" charset="-122"/>
                <a:ea typeface="微软雅黑" panose="020B0503020204020204" pitchFamily="34" charset="-122"/>
              </a:rPr>
              <a:t>中数据的种类分为：数值类型和非数值类型。</a:t>
            </a:r>
            <a:endParaRPr kumimoji="0" lang="en-US" altLang="zh-CN" sz="2000" dirty="0">
              <a:solidFill>
                <a:srgbClr val="000000"/>
              </a:solidFill>
              <a:latin typeface="微软雅黑" panose="020B0503020204020204" pitchFamily="34" charset="-122"/>
              <a:ea typeface="微软雅黑" panose="020B0503020204020204" pitchFamily="34" charset="-122"/>
            </a:endParaRP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1</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zh-CN" altLang="en-US" sz="1800" b="1" dirty="0">
                <a:solidFill>
                  <a:srgbClr val="000000"/>
                </a:solidFill>
                <a:latin typeface="微软雅黑" panose="020B0503020204020204" pitchFamily="34" charset="-122"/>
                <a:ea typeface="微软雅黑" panose="020B0503020204020204" pitchFamily="34" charset="-122"/>
              </a:rPr>
              <a:t>数值类型：</a:t>
            </a:r>
            <a:r>
              <a:rPr kumimoji="0" lang="zh-CN" altLang="en-US" sz="1800" dirty="0">
                <a:solidFill>
                  <a:srgbClr val="000000"/>
                </a:solidFill>
                <a:latin typeface="微软雅黑" panose="020B0503020204020204" pitchFamily="34" charset="-122"/>
                <a:ea typeface="微软雅黑" panose="020B0503020204020204" pitchFamily="34" charset="-122"/>
              </a:rPr>
              <a:t>常用的数值类型根据数据有没有小数点可以将数据分成：整数类型和浮点数类型；整数就是没有小数点的数据其对应的种类用关键字：</a:t>
            </a:r>
            <a:r>
              <a:rPr kumimoji="0" lang="en-US" altLang="zh-CN" sz="1800" dirty="0">
                <a:solidFill>
                  <a:srgbClr val="000000"/>
                </a:solidFill>
                <a:latin typeface="微软雅黑" panose="020B0503020204020204" pitchFamily="34" charset="-122"/>
                <a:ea typeface="微软雅黑" panose="020B0503020204020204" pitchFamily="34" charset="-122"/>
              </a:rPr>
              <a:t>int</a:t>
            </a:r>
            <a:r>
              <a:rPr kumimoji="0" lang="zh-CN" altLang="en-US" sz="1800" dirty="0">
                <a:solidFill>
                  <a:srgbClr val="000000"/>
                </a:solidFill>
                <a:latin typeface="微软雅黑" panose="020B0503020204020204" pitchFamily="34" charset="-122"/>
                <a:ea typeface="微软雅黑" panose="020B0503020204020204" pitchFamily="34" charset="-122"/>
              </a:rPr>
              <a:t>表示；浮点数就是有小数点的数据其对应的种类用关键字：</a:t>
            </a:r>
            <a:r>
              <a:rPr kumimoji="0" lang="en-US" altLang="zh-CN" sz="1800" dirty="0">
                <a:solidFill>
                  <a:srgbClr val="000000"/>
                </a:solidFill>
                <a:latin typeface="微软雅黑" panose="020B0503020204020204" pitchFamily="34" charset="-122"/>
                <a:ea typeface="微软雅黑" panose="020B0503020204020204" pitchFamily="34" charset="-122"/>
              </a:rPr>
              <a:t>float</a:t>
            </a:r>
            <a:r>
              <a:rPr kumimoji="0" lang="zh-CN" altLang="en-US" sz="1800" dirty="0">
                <a:solidFill>
                  <a:srgbClr val="000000"/>
                </a:solidFill>
                <a:latin typeface="微软雅黑" panose="020B0503020204020204" pitchFamily="34" charset="-122"/>
                <a:ea typeface="微软雅黑" panose="020B0503020204020204" pitchFamily="34" charset="-122"/>
              </a:rPr>
              <a:t>表示</a:t>
            </a:r>
          </a:p>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en-US" altLang="zh-CN" sz="1800" dirty="0">
                <a:solidFill>
                  <a:srgbClr val="000000"/>
                </a:solidFill>
                <a:latin typeface="微软雅黑" panose="020B0503020204020204" pitchFamily="34" charset="-122"/>
                <a:ea typeface="微软雅黑" panose="020B0503020204020204" pitchFamily="34" charset="-122"/>
              </a:rPr>
              <a:t>2</a:t>
            </a:r>
            <a:r>
              <a:rPr kumimoji="0" lang="zh-CN" altLang="en-US" sz="1800" dirty="0">
                <a:solidFill>
                  <a:srgbClr val="000000"/>
                </a:solidFill>
                <a:latin typeface="微软雅黑" panose="020B0503020204020204" pitchFamily="34" charset="-122"/>
                <a:ea typeface="微软雅黑" panose="020B0503020204020204" pitchFamily="34" charset="-122"/>
              </a:rPr>
              <a:t>）</a:t>
            </a:r>
            <a:r>
              <a:rPr kumimoji="0" lang="zh-CN" altLang="en-US" sz="1800" b="1" dirty="0">
                <a:latin typeface="微软雅黑" panose="020B0503020204020204" pitchFamily="34" charset="-122"/>
                <a:ea typeface="微软雅黑" panose="020B0503020204020204" pitchFamily="34" charset="-122"/>
              </a:rPr>
              <a:t>非数值类型：</a:t>
            </a:r>
            <a:r>
              <a:rPr kumimoji="0" lang="zh-CN" altLang="en-US" sz="1800" dirty="0">
                <a:solidFill>
                  <a:srgbClr val="000000"/>
                </a:solidFill>
                <a:latin typeface="微软雅黑" panose="020B0503020204020204" pitchFamily="34" charset="-122"/>
                <a:ea typeface="微软雅黑" panose="020B0503020204020204" pitchFamily="34" charset="-122"/>
              </a:rPr>
              <a:t>常用的非数值类型分为：字符串类型和布尔类型。字符串类型的数据是由一对引号（单引号或双引号均可）和引号中的内容整体构成的数据，用关键字</a:t>
            </a:r>
            <a:r>
              <a:rPr kumimoji="0" lang="en-US" altLang="zh-CN" sz="1800" dirty="0">
                <a:solidFill>
                  <a:srgbClr val="000000"/>
                </a:solidFill>
                <a:latin typeface="微软雅黑" panose="020B0503020204020204" pitchFamily="34" charset="-122"/>
                <a:ea typeface="微软雅黑" panose="020B0503020204020204" pitchFamily="34" charset="-122"/>
              </a:rPr>
              <a:t>str</a:t>
            </a:r>
            <a:r>
              <a:rPr kumimoji="0" lang="zh-CN" altLang="en-US" sz="1800" dirty="0">
                <a:solidFill>
                  <a:srgbClr val="000000"/>
                </a:solidFill>
                <a:latin typeface="微软雅黑" panose="020B0503020204020204" pitchFamily="34" charset="-122"/>
                <a:ea typeface="微软雅黑" panose="020B0503020204020204" pitchFamily="34" charset="-122"/>
              </a:rPr>
              <a:t>来表示字符串的类型；布尔类型是来表达逻辑判断中是与否，用关键字</a:t>
            </a:r>
            <a:r>
              <a:rPr kumimoji="0" lang="en-US" altLang="zh-CN" sz="1800" dirty="0">
                <a:solidFill>
                  <a:srgbClr val="000000"/>
                </a:solidFill>
                <a:latin typeface="微软雅黑" panose="020B0503020204020204" pitchFamily="34" charset="-122"/>
                <a:ea typeface="微软雅黑" panose="020B0503020204020204" pitchFamily="34" charset="-122"/>
              </a:rPr>
              <a:t>Boolean</a:t>
            </a:r>
            <a:r>
              <a:rPr kumimoji="0" lang="zh-CN" altLang="en-US" sz="1800" dirty="0">
                <a:solidFill>
                  <a:srgbClr val="000000"/>
                </a:solidFill>
                <a:latin typeface="微软雅黑" panose="020B0503020204020204" pitchFamily="34" charset="-122"/>
                <a:ea typeface="微软雅黑" panose="020B0503020204020204" pitchFamily="34" charset="-122"/>
              </a:rPr>
              <a:t>来表示；</a:t>
            </a:r>
            <a:r>
              <a:rPr kumimoji="0" lang="en-US" altLang="zh-CN" sz="1800" dirty="0">
                <a:solidFill>
                  <a:srgbClr val="000000"/>
                </a:solidFill>
                <a:latin typeface="微软雅黑" panose="020B0503020204020204" pitchFamily="34" charset="-122"/>
                <a:ea typeface="微软雅黑" panose="020B0503020204020204" pitchFamily="34" charset="-122"/>
              </a:rPr>
              <a:t>Boolean</a:t>
            </a:r>
            <a:r>
              <a:rPr kumimoji="0" lang="zh-CN" altLang="en-US" sz="1800" dirty="0">
                <a:solidFill>
                  <a:srgbClr val="000000"/>
                </a:solidFill>
                <a:latin typeface="微软雅黑" panose="020B0503020204020204" pitchFamily="34" charset="-122"/>
                <a:ea typeface="微软雅黑" panose="020B0503020204020204" pitchFamily="34" charset="-122"/>
              </a:rPr>
              <a:t>类型数据的取值只有两个：</a:t>
            </a:r>
            <a:r>
              <a:rPr kumimoji="0" lang="en-US" altLang="zh-CN" sz="1800" dirty="0">
                <a:solidFill>
                  <a:srgbClr val="000000"/>
                </a:solidFill>
                <a:latin typeface="微软雅黑" panose="020B0503020204020204" pitchFamily="34" charset="-122"/>
                <a:ea typeface="微软雅黑" panose="020B0503020204020204" pitchFamily="34" charset="-122"/>
              </a:rPr>
              <a:t>True</a:t>
            </a:r>
            <a:r>
              <a:rPr kumimoji="0" lang="zh-CN" altLang="en-US" sz="1800" dirty="0">
                <a:solidFill>
                  <a:srgbClr val="000000"/>
                </a:solidFill>
                <a:latin typeface="微软雅黑" panose="020B0503020204020204" pitchFamily="34" charset="-122"/>
                <a:ea typeface="微软雅黑" panose="020B0503020204020204" pitchFamily="34" charset="-122"/>
              </a:rPr>
              <a:t>和</a:t>
            </a:r>
            <a:r>
              <a:rPr kumimoji="0" lang="en-US" altLang="zh-CN" sz="1800" dirty="0">
                <a:solidFill>
                  <a:srgbClr val="000000"/>
                </a:solidFill>
                <a:latin typeface="微软雅黑" panose="020B0503020204020204" pitchFamily="34" charset="-122"/>
                <a:ea typeface="微软雅黑" panose="020B0503020204020204" pitchFamily="34" charset="-122"/>
              </a:rPr>
              <a:t>False</a:t>
            </a:r>
            <a:r>
              <a:rPr kumimoji="0" lang="zh-CN" altLang="en-US" sz="1800" dirty="0">
                <a:solidFill>
                  <a:srgbClr val="000000"/>
                </a:solidFill>
                <a:latin typeface="微软雅黑" panose="020B0503020204020204" pitchFamily="34" charset="-122"/>
                <a:ea typeface="微软雅黑" panose="020B0503020204020204" pitchFamily="34" charset="-122"/>
              </a:rPr>
              <a:t>，其中，</a:t>
            </a:r>
            <a:r>
              <a:rPr kumimoji="0" lang="en-US" altLang="zh-CN" sz="1800" dirty="0">
                <a:solidFill>
                  <a:srgbClr val="000000"/>
                </a:solidFill>
                <a:latin typeface="微软雅黑" panose="020B0503020204020204" pitchFamily="34" charset="-122"/>
                <a:ea typeface="微软雅黑" panose="020B0503020204020204" pitchFamily="34" charset="-122"/>
              </a:rPr>
              <a:t>True</a:t>
            </a:r>
            <a:r>
              <a:rPr kumimoji="0" lang="zh-CN" altLang="en-US" sz="1800" dirty="0">
                <a:solidFill>
                  <a:srgbClr val="000000"/>
                </a:solidFill>
                <a:latin typeface="微软雅黑" panose="020B0503020204020204" pitchFamily="34" charset="-122"/>
                <a:ea typeface="微软雅黑" panose="020B0503020204020204" pitchFamily="34" charset="-122"/>
              </a:rPr>
              <a:t>表示逻辑的真，</a:t>
            </a:r>
            <a:r>
              <a:rPr kumimoji="0" lang="en-US" altLang="zh-CN" sz="1800" dirty="0">
                <a:solidFill>
                  <a:srgbClr val="000000"/>
                </a:solidFill>
                <a:latin typeface="微软雅黑" panose="020B0503020204020204" pitchFamily="34" charset="-122"/>
                <a:ea typeface="微软雅黑" panose="020B0503020204020204" pitchFamily="34" charset="-122"/>
              </a:rPr>
              <a:t>False</a:t>
            </a:r>
            <a:r>
              <a:rPr kumimoji="0" lang="zh-CN" altLang="en-US" sz="1800" dirty="0">
                <a:solidFill>
                  <a:srgbClr val="000000"/>
                </a:solidFill>
                <a:latin typeface="微软雅黑" panose="020B0503020204020204" pitchFamily="34" charset="-122"/>
                <a:ea typeface="微软雅黑" panose="020B0503020204020204" pitchFamily="34" charset="-122"/>
              </a:rPr>
              <a:t>表示逻辑的假。</a:t>
            </a:r>
          </a:p>
        </p:txBody>
      </p:sp>
    </p:spTree>
    <p:extLst>
      <p:ext uri="{BB962C8B-B14F-4D97-AF65-F5344CB8AC3E}">
        <p14:creationId xmlns:p14="http://schemas.microsoft.com/office/powerpoint/2010/main" val="308587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1222409" y="3458123"/>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假设要预测的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个样本的真实标签值为变量</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y_true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所示，而模型预测</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个样本的标记如</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y_predict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，其中，数字</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表示样本的标记为正，数字</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表示样本的标记为负。</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B145F86B-B1F4-B28E-6AE3-F4DEA6F3393D}"/>
              </a:ext>
            </a:extLst>
          </p:cNvPr>
          <p:cNvPicPr>
            <a:picLocks noChangeAspect="1"/>
          </p:cNvPicPr>
          <p:nvPr/>
        </p:nvPicPr>
        <p:blipFill>
          <a:blip r:embed="rId6"/>
          <a:stretch>
            <a:fillRect/>
          </a:stretch>
        </p:blipFill>
        <p:spPr>
          <a:xfrm>
            <a:off x="2454275" y="2068931"/>
            <a:ext cx="7359300" cy="1168963"/>
          </a:xfrm>
          <a:prstGeom prst="rect">
            <a:avLst/>
          </a:prstGeom>
        </p:spPr>
      </p:pic>
    </p:spTree>
    <p:extLst>
      <p:ext uri="{BB962C8B-B14F-4D97-AF65-F5344CB8AC3E}">
        <p14:creationId xmlns:p14="http://schemas.microsoft.com/office/powerpoint/2010/main" val="15690329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51425" y="1897453"/>
            <a:ext cx="11560903" cy="1884618"/>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①准确率：准确率（</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Accuarcy</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）是指在总样本中，模型将样本类别预测正确的比例。预测正确包括</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TP</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TN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两种情形，准确率（</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Accuarcy</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）的计算公式如</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下</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ctr">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Accuarcy</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 (TP+TN)/(TP+FP+FN+TN) </a:t>
            </a:r>
          </a:p>
          <a:p>
            <a:pPr indent="266700" algn="just">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accuracy_score</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函数能够根据真实值与预测值进行自动计算模型的准确率，代码如下：</a:t>
            </a:r>
          </a:p>
        </p:txBody>
      </p:sp>
      <p:pic>
        <p:nvPicPr>
          <p:cNvPr id="3" name="图片 2">
            <a:extLst>
              <a:ext uri="{FF2B5EF4-FFF2-40B4-BE49-F238E27FC236}">
                <a16:creationId xmlns:a16="http://schemas.microsoft.com/office/drawing/2014/main" id="{2018AEDB-A582-405D-1E40-892DB077C11A}"/>
              </a:ext>
            </a:extLst>
          </p:cNvPr>
          <p:cNvPicPr>
            <a:picLocks noChangeAspect="1"/>
          </p:cNvPicPr>
          <p:nvPr/>
        </p:nvPicPr>
        <p:blipFill>
          <a:blip r:embed="rId6"/>
          <a:stretch>
            <a:fillRect/>
          </a:stretch>
        </p:blipFill>
        <p:spPr>
          <a:xfrm>
            <a:off x="3370445" y="3819302"/>
            <a:ext cx="5700653" cy="1298842"/>
          </a:xfrm>
          <a:prstGeom prst="rect">
            <a:avLst/>
          </a:prstGeom>
        </p:spPr>
      </p:pic>
      <p:sp>
        <p:nvSpPr>
          <p:cNvPr id="9" name="文本框 8">
            <a:extLst>
              <a:ext uri="{FF2B5EF4-FFF2-40B4-BE49-F238E27FC236}">
                <a16:creationId xmlns:a16="http://schemas.microsoft.com/office/drawing/2014/main" id="{CAC644BA-F741-C9C8-8F5F-E087D9119578}"/>
              </a:ext>
            </a:extLst>
          </p:cNvPr>
          <p:cNvSpPr txBox="1"/>
          <p:nvPr/>
        </p:nvSpPr>
        <p:spPr>
          <a:xfrm>
            <a:off x="784459" y="5320274"/>
            <a:ext cx="11112366" cy="874407"/>
          </a:xfrm>
          <a:prstGeom prst="rect">
            <a:avLst/>
          </a:prstGeom>
          <a:noFill/>
        </p:spPr>
        <p:txBody>
          <a:bodyPr wrap="square">
            <a:spAutoFit/>
          </a:bodyPr>
          <a:lstStyle/>
          <a:p>
            <a:pPr>
              <a:lnSpc>
                <a:spcPct val="150000"/>
              </a:lnSpc>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accuracy_score</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中输入样本对应的真实标记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y_true</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和预测标记</a:t>
            </a:r>
            <a:r>
              <a:rPr lang="en-US" altLang="zh-CN" kern="100" dirty="0" err="1">
                <a:latin typeface="微软雅黑" panose="020B0503020204020204" pitchFamily="34" charset="-122"/>
                <a:ea typeface="微软雅黑" panose="020B0503020204020204" pitchFamily="34" charset="-122"/>
                <a:cs typeface="Times New Roman" panose="02020603050405020304" pitchFamily="18" charset="0"/>
              </a:rPr>
              <a:t>y_predict</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，两个列表中元素的数量要保持一致，输出准确率为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0.5</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063819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355173" y="1835846"/>
            <a:ext cx="11560903" cy="2346283"/>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②精确率</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精确率（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Precision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）是指在模型预测为正的样本中，真实值也为正的比例。精确率越高，误报越小。精确率（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Precision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）的计算公式如</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下</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ctr">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Precision = TP/(TP+FP)</a:t>
            </a:r>
          </a:p>
          <a:p>
            <a:pPr indent="266700">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precision_score</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函数能够根据真实值与预测值进行自动计算模型的精确率，在</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precision_score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中输入样本对应的真实标记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y_true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和预测标记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y_predict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sp>
        <p:nvSpPr>
          <p:cNvPr id="9" name="文本框 8">
            <a:extLst>
              <a:ext uri="{FF2B5EF4-FFF2-40B4-BE49-F238E27FC236}">
                <a16:creationId xmlns:a16="http://schemas.microsoft.com/office/drawing/2014/main" id="{CAC644BA-F741-C9C8-8F5F-E087D9119578}"/>
              </a:ext>
            </a:extLst>
          </p:cNvPr>
          <p:cNvSpPr txBox="1"/>
          <p:nvPr/>
        </p:nvSpPr>
        <p:spPr>
          <a:xfrm>
            <a:off x="803710" y="5640977"/>
            <a:ext cx="11112366" cy="458908"/>
          </a:xfrm>
          <a:prstGeom prst="rect">
            <a:avLst/>
          </a:prstGeom>
          <a:noFill/>
        </p:spPr>
        <p:txBody>
          <a:bodyPr wrap="square">
            <a:spAutoFit/>
          </a:bodyPr>
          <a:lstStyle/>
          <a:p>
            <a:pPr>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通过计算，模型的精确率为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0.6667</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7" name="图片 6">
            <a:extLst>
              <a:ext uri="{FF2B5EF4-FFF2-40B4-BE49-F238E27FC236}">
                <a16:creationId xmlns:a16="http://schemas.microsoft.com/office/drawing/2014/main" id="{23FA4835-8EE5-23D4-1DB5-F6AD3E2D3281}"/>
              </a:ext>
            </a:extLst>
          </p:cNvPr>
          <p:cNvPicPr>
            <a:picLocks noChangeAspect="1"/>
          </p:cNvPicPr>
          <p:nvPr/>
        </p:nvPicPr>
        <p:blipFill>
          <a:blip r:embed="rId6"/>
          <a:stretch>
            <a:fillRect/>
          </a:stretch>
        </p:blipFill>
        <p:spPr>
          <a:xfrm>
            <a:off x="3571172" y="4379063"/>
            <a:ext cx="5821413" cy="1126587"/>
          </a:xfrm>
          <a:prstGeom prst="rect">
            <a:avLst/>
          </a:prstGeom>
        </p:spPr>
      </p:pic>
    </p:spTree>
    <p:extLst>
      <p:ext uri="{BB962C8B-B14F-4D97-AF65-F5344CB8AC3E}">
        <p14:creationId xmlns:p14="http://schemas.microsoft.com/office/powerpoint/2010/main" val="32105092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355173" y="1835846"/>
            <a:ext cx="11560903" cy="2346283"/>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③召回率：召回率（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Recall</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）是指真实值为正的样本中，预测值也为正的比例。召回率越高，漏报越少。召回率（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Recall</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）的计算如公式如</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下</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ctr">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Recall = TP/(TP+FN)</a:t>
            </a:r>
          </a:p>
          <a:p>
            <a:pPr indent="266700">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recall_score</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函数能够根据真实值与预测值进行自动计算模型的精确率，在</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recall_score</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中输入样本对应的真实标记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y_true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和预测标记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y_predict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sp>
        <p:nvSpPr>
          <p:cNvPr id="9" name="文本框 8">
            <a:extLst>
              <a:ext uri="{FF2B5EF4-FFF2-40B4-BE49-F238E27FC236}">
                <a16:creationId xmlns:a16="http://schemas.microsoft.com/office/drawing/2014/main" id="{CAC644BA-F741-C9C8-8F5F-E087D9119578}"/>
              </a:ext>
            </a:extLst>
          </p:cNvPr>
          <p:cNvSpPr txBox="1"/>
          <p:nvPr/>
        </p:nvSpPr>
        <p:spPr>
          <a:xfrm>
            <a:off x="803710" y="5640977"/>
            <a:ext cx="11112366" cy="458908"/>
          </a:xfrm>
          <a:prstGeom prst="rect">
            <a:avLst/>
          </a:prstGeom>
          <a:noFill/>
        </p:spPr>
        <p:txBody>
          <a:bodyPr wrap="square">
            <a:spAutoFit/>
          </a:bodyPr>
          <a:lstStyle/>
          <a:p>
            <a:pPr>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通过计算，模型的召回率为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0.57143</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4D0F557E-3B5B-11AC-7AAE-BA4661631769}"/>
              </a:ext>
            </a:extLst>
          </p:cNvPr>
          <p:cNvPicPr>
            <a:picLocks noChangeAspect="1"/>
          </p:cNvPicPr>
          <p:nvPr/>
        </p:nvPicPr>
        <p:blipFill>
          <a:blip r:embed="rId6"/>
          <a:stretch>
            <a:fillRect/>
          </a:stretch>
        </p:blipFill>
        <p:spPr>
          <a:xfrm>
            <a:off x="3688397" y="4279727"/>
            <a:ext cx="5329625" cy="1004542"/>
          </a:xfrm>
          <a:prstGeom prst="rect">
            <a:avLst/>
          </a:prstGeom>
        </p:spPr>
      </p:pic>
    </p:spTree>
    <p:extLst>
      <p:ext uri="{BB962C8B-B14F-4D97-AF65-F5344CB8AC3E}">
        <p14:creationId xmlns:p14="http://schemas.microsoft.com/office/powerpoint/2010/main" val="42875811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355173" y="1835846"/>
            <a:ext cx="11676406" cy="2346283"/>
          </a:xfrm>
          <a:prstGeom prst="rect">
            <a:avLst/>
          </a:prstGeom>
          <a:noFill/>
        </p:spPr>
        <p:txBody>
          <a:bodyPr wrap="square">
            <a:spAutoFit/>
          </a:bodyPr>
          <a:lstStyle/>
          <a:p>
            <a:pPr indent="2667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④F1-score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是精确率和召回率的调和平均数，</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的计算如公式如</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下</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ctr">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F1-score = 2*Precision*Recall / ( </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Precision+Recall</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p>
          <a:p>
            <a:pPr indent="266700">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单方面考虑只考虑精确率或召回率，会导致模型预测性能变差</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F1-score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是对该情形进行的优化。</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f1_score()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函数能够根据真实值与预测值进行自动计算模型的精确率，在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f1_score()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中输入样本对应的真实标记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y_true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和预测标记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y_predict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sp>
        <p:nvSpPr>
          <p:cNvPr id="9" name="文本框 8">
            <a:extLst>
              <a:ext uri="{FF2B5EF4-FFF2-40B4-BE49-F238E27FC236}">
                <a16:creationId xmlns:a16="http://schemas.microsoft.com/office/drawing/2014/main" id="{CAC644BA-F741-C9C8-8F5F-E087D9119578}"/>
              </a:ext>
            </a:extLst>
          </p:cNvPr>
          <p:cNvSpPr txBox="1"/>
          <p:nvPr/>
        </p:nvSpPr>
        <p:spPr>
          <a:xfrm>
            <a:off x="803710" y="5640977"/>
            <a:ext cx="11112366" cy="458908"/>
          </a:xfrm>
          <a:prstGeom prst="rect">
            <a:avLst/>
          </a:prstGeom>
          <a:noFill/>
        </p:spPr>
        <p:txBody>
          <a:bodyPr wrap="square">
            <a:spAutoFit/>
          </a:bodyPr>
          <a:lstStyle/>
          <a:p>
            <a:pPr>
              <a:lnSpc>
                <a:spcPct val="150000"/>
              </a:lnSpc>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通过计算，模型的召回率为</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0.6154</a:t>
            </a:r>
            <a:endParaRPr lang="zh-CN" altLang="en-US"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F912079B-0BE2-B046-8C80-40F13256703D}"/>
              </a:ext>
            </a:extLst>
          </p:cNvPr>
          <p:cNvPicPr>
            <a:picLocks noChangeAspect="1"/>
          </p:cNvPicPr>
          <p:nvPr/>
        </p:nvPicPr>
        <p:blipFill>
          <a:blip r:embed="rId6"/>
          <a:stretch>
            <a:fillRect/>
          </a:stretch>
        </p:blipFill>
        <p:spPr>
          <a:xfrm>
            <a:off x="2999391" y="4320776"/>
            <a:ext cx="6187504" cy="1194499"/>
          </a:xfrm>
          <a:prstGeom prst="rect">
            <a:avLst/>
          </a:prstGeom>
        </p:spPr>
      </p:pic>
    </p:spTree>
    <p:extLst>
      <p:ext uri="{BB962C8B-B14F-4D97-AF65-F5344CB8AC3E}">
        <p14:creationId xmlns:p14="http://schemas.microsoft.com/office/powerpoint/2010/main" val="26342831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Box 5">
            <a:extLst>
              <a:ext uri="{FF2B5EF4-FFF2-40B4-BE49-F238E27FC236}">
                <a16:creationId xmlns:a16="http://schemas.microsoft.com/office/drawing/2014/main" id="{0B259436-91AE-045B-BAF9-20A1A132E6D5}"/>
              </a:ext>
            </a:extLst>
          </p:cNvPr>
          <p:cNvSpPr txBox="1">
            <a:spLocks noChangeArrowheads="1"/>
          </p:cNvSpPr>
          <p:nvPr>
            <p:custDataLst>
              <p:tags r:id="rId4"/>
            </p:custDataLst>
          </p:nvPr>
        </p:nvSpPr>
        <p:spPr bwMode="auto">
          <a:xfrm>
            <a:off x="422454" y="1791350"/>
            <a:ext cx="1176954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）多分类问题：假设要预测的</a:t>
            </a:r>
            <a:r>
              <a:rPr kumimoji="0" lang="en-US" altLang="zh-CN" sz="2000" dirty="0">
                <a:solidFill>
                  <a:srgbClr val="000000"/>
                </a:solidFill>
                <a:latin typeface="微软雅黑" panose="020B0503020204020204" pitchFamily="34" charset="-122"/>
                <a:ea typeface="微软雅黑" panose="020B0503020204020204" pitchFamily="34" charset="-122"/>
              </a:rPr>
              <a:t>10</a:t>
            </a:r>
            <a:r>
              <a:rPr kumimoji="0" lang="zh-CN" altLang="en-US" sz="2000" dirty="0">
                <a:solidFill>
                  <a:srgbClr val="000000"/>
                </a:solidFill>
                <a:latin typeface="微软雅黑" panose="020B0503020204020204" pitchFamily="34" charset="-122"/>
                <a:ea typeface="微软雅黑" panose="020B0503020204020204" pitchFamily="34" charset="-122"/>
              </a:rPr>
              <a:t>个样本的真实标签值包括</a:t>
            </a:r>
            <a:r>
              <a:rPr kumimoji="0" lang="en-US" altLang="zh-CN" sz="2000" dirty="0">
                <a:solidFill>
                  <a:srgbClr val="000000"/>
                </a:solidFill>
                <a:latin typeface="微软雅黑" panose="020B0503020204020204" pitchFamily="34" charset="-122"/>
                <a:ea typeface="微软雅黑" panose="020B0503020204020204" pitchFamily="34" charset="-122"/>
              </a:rPr>
              <a:t>4</a:t>
            </a:r>
            <a:r>
              <a:rPr kumimoji="0" lang="zh-CN" altLang="en-US" sz="2000" dirty="0">
                <a:solidFill>
                  <a:srgbClr val="000000"/>
                </a:solidFill>
                <a:latin typeface="微软雅黑" panose="020B0503020204020204" pitchFamily="34" charset="-122"/>
                <a:ea typeface="微软雅黑" panose="020B0503020204020204" pitchFamily="34" charset="-122"/>
              </a:rPr>
              <a:t>个类别（</a:t>
            </a:r>
            <a:r>
              <a:rPr kumimoji="0" lang="en-US" altLang="zh-CN" sz="2000" dirty="0">
                <a:solidFill>
                  <a:srgbClr val="000000"/>
                </a:solidFill>
                <a:latin typeface="微软雅黑" panose="020B0503020204020204" pitchFamily="34" charset="-122"/>
                <a:ea typeface="微软雅黑" panose="020B0503020204020204" pitchFamily="34" charset="-122"/>
              </a:rPr>
              <a:t>0</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1</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2</a:t>
            </a:r>
            <a:r>
              <a:rPr kumimoji="0" lang="zh-CN" altLang="en-US" sz="2000" dirty="0">
                <a:solidFill>
                  <a:srgbClr val="000000"/>
                </a:solidFill>
                <a:latin typeface="微软雅黑" panose="020B0503020204020204" pitchFamily="34" charset="-122"/>
                <a:ea typeface="微软雅黑" panose="020B0503020204020204" pitchFamily="34" charset="-122"/>
              </a:rPr>
              <a:t>、</a:t>
            </a:r>
            <a:r>
              <a:rPr kumimoji="0" lang="en-US" altLang="zh-CN" sz="2000" dirty="0">
                <a:solidFill>
                  <a:srgbClr val="000000"/>
                </a:solidFill>
                <a:latin typeface="微软雅黑" panose="020B0503020204020204" pitchFamily="34" charset="-122"/>
                <a:ea typeface="微软雅黑" panose="020B0503020204020204" pitchFamily="34" charset="-122"/>
              </a:rPr>
              <a:t>3</a:t>
            </a:r>
            <a:r>
              <a:rPr kumimoji="0" lang="zh-CN" altLang="en-US" sz="2000" dirty="0">
                <a:solidFill>
                  <a:srgbClr val="000000"/>
                </a:solidFill>
                <a:latin typeface="微软雅黑" panose="020B0503020204020204" pitchFamily="34" charset="-122"/>
                <a:ea typeface="微软雅黑" panose="020B0503020204020204" pitchFamily="34" charset="-122"/>
              </a:rPr>
              <a:t>），其中</a:t>
            </a:r>
            <a:r>
              <a:rPr kumimoji="0" lang="en-US" altLang="zh-CN" sz="2000" dirty="0">
                <a:solidFill>
                  <a:srgbClr val="000000"/>
                </a:solidFill>
                <a:latin typeface="微软雅黑" panose="020B0503020204020204" pitchFamily="34" charset="-122"/>
                <a:ea typeface="微软雅黑" panose="020B0503020204020204" pitchFamily="34" charset="-122"/>
              </a:rPr>
              <a:t>x1</a:t>
            </a:r>
            <a:r>
              <a:rPr kumimoji="0" lang="zh-CN" altLang="en-US" sz="2000" dirty="0">
                <a:solidFill>
                  <a:srgbClr val="000000"/>
                </a:solidFill>
                <a:latin typeface="微软雅黑" panose="020B0503020204020204" pitchFamily="34" charset="-122"/>
                <a:ea typeface="微软雅黑" panose="020B0503020204020204" pitchFamily="34" charset="-122"/>
              </a:rPr>
              <a:t>表示也预测的种类值，</a:t>
            </a:r>
            <a:r>
              <a:rPr kumimoji="0" lang="en-US" altLang="zh-CN" sz="2000" dirty="0">
                <a:solidFill>
                  <a:srgbClr val="000000"/>
                </a:solidFill>
                <a:latin typeface="微软雅黑" panose="020B0503020204020204" pitchFamily="34" charset="-122"/>
                <a:ea typeface="微软雅黑" panose="020B0503020204020204" pitchFamily="34" charset="-122"/>
              </a:rPr>
              <a:t>x2</a:t>
            </a:r>
            <a:r>
              <a:rPr kumimoji="0" lang="zh-CN" altLang="en-US" sz="2000" dirty="0">
                <a:solidFill>
                  <a:srgbClr val="000000"/>
                </a:solidFill>
                <a:latin typeface="微软雅黑" panose="020B0503020204020204" pitchFamily="34" charset="-122"/>
                <a:ea typeface="微软雅黑" panose="020B0503020204020204" pitchFamily="34" charset="-122"/>
              </a:rPr>
              <a:t>表示真实的种类值。</a:t>
            </a:r>
          </a:p>
        </p:txBody>
      </p:sp>
      <p:sp>
        <p:nvSpPr>
          <p:cNvPr id="10" name="文本框 9">
            <a:extLst>
              <a:ext uri="{FF2B5EF4-FFF2-40B4-BE49-F238E27FC236}">
                <a16:creationId xmlns:a16="http://schemas.microsoft.com/office/drawing/2014/main" id="{540C2284-5BDF-839F-52B9-85034C9FCE1F}"/>
              </a:ext>
            </a:extLst>
          </p:cNvPr>
          <p:cNvSpPr txBox="1"/>
          <p:nvPr/>
        </p:nvSpPr>
        <p:spPr>
          <a:xfrm>
            <a:off x="422454" y="3735115"/>
            <a:ext cx="10702491" cy="499624"/>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对预测结果中多种类别的精确率、召回率、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等值的计算如下：</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47A53012-E93F-E5E6-77E2-5F477881FE90}"/>
              </a:ext>
            </a:extLst>
          </p:cNvPr>
          <p:cNvPicPr>
            <a:picLocks noChangeAspect="1"/>
          </p:cNvPicPr>
          <p:nvPr/>
        </p:nvPicPr>
        <p:blipFill>
          <a:blip r:embed="rId7"/>
          <a:stretch>
            <a:fillRect/>
          </a:stretch>
        </p:blipFill>
        <p:spPr>
          <a:xfrm>
            <a:off x="2464069" y="2909750"/>
            <a:ext cx="5275262" cy="825365"/>
          </a:xfrm>
          <a:prstGeom prst="rect">
            <a:avLst/>
          </a:prstGeom>
        </p:spPr>
      </p:pic>
    </p:spTree>
    <p:extLst>
      <p:ext uri="{BB962C8B-B14F-4D97-AF65-F5344CB8AC3E}">
        <p14:creationId xmlns:p14="http://schemas.microsoft.com/office/powerpoint/2010/main" val="19829160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分类任务中的评价标准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632446" y="4727399"/>
            <a:ext cx="10702491" cy="1422954"/>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多类别分类任务的评价需要从</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库的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metrics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字库中</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classification_report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函数，如第</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行代码所示，在</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classification_report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中传入预测标签和真实标签，从而，实现计算这</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类当中每一类的精确率、召回率、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F1-score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的值，最终，准确率表示所有类别的平均准确率。</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92F5A8FC-75AB-A6CE-C0AB-A211CE91BFF4}"/>
              </a:ext>
            </a:extLst>
          </p:cNvPr>
          <p:cNvPicPr>
            <a:picLocks noChangeAspect="1"/>
          </p:cNvPicPr>
          <p:nvPr/>
        </p:nvPicPr>
        <p:blipFill>
          <a:blip r:embed="rId6"/>
          <a:stretch>
            <a:fillRect/>
          </a:stretch>
        </p:blipFill>
        <p:spPr>
          <a:xfrm>
            <a:off x="2476665" y="1844196"/>
            <a:ext cx="4867411" cy="2798921"/>
          </a:xfrm>
          <a:prstGeom prst="rect">
            <a:avLst/>
          </a:prstGeom>
        </p:spPr>
      </p:pic>
    </p:spTree>
    <p:extLst>
      <p:ext uri="{BB962C8B-B14F-4D97-AF65-F5344CB8AC3E}">
        <p14:creationId xmlns:p14="http://schemas.microsoft.com/office/powerpoint/2010/main" val="153571996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回归任务中的评价标准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670947" y="1841942"/>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）均方误差：均方误差（</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Mean Square Error</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）表示预测值与真实值之差的平方的均值。</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的计算如公式如下</a:t>
            </a:r>
          </a:p>
        </p:txBody>
      </p:sp>
      <p:pic>
        <p:nvPicPr>
          <p:cNvPr id="7" name="图片 6">
            <a:extLst>
              <a:ext uri="{FF2B5EF4-FFF2-40B4-BE49-F238E27FC236}">
                <a16:creationId xmlns:a16="http://schemas.microsoft.com/office/drawing/2014/main" id="{7A4E2C46-B392-3959-A2E4-C00D04A90050}"/>
              </a:ext>
            </a:extLst>
          </p:cNvPr>
          <p:cNvPicPr>
            <a:picLocks noChangeAspect="1"/>
          </p:cNvPicPr>
          <p:nvPr/>
        </p:nvPicPr>
        <p:blipFill rotWithShape="1">
          <a:blip r:embed="rId6"/>
          <a:srcRect t="17815" b="16856"/>
          <a:stretch/>
        </p:blipFill>
        <p:spPr bwMode="auto">
          <a:xfrm>
            <a:off x="3532471" y="2892949"/>
            <a:ext cx="4303411" cy="591457"/>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679FD24D-13CE-9CB9-75D0-447E2DD9AE07}"/>
              </a:ext>
            </a:extLst>
          </p:cNvPr>
          <p:cNvSpPr txBox="1"/>
          <p:nvPr/>
        </p:nvSpPr>
        <p:spPr>
          <a:xfrm>
            <a:off x="744754" y="3574125"/>
            <a:ext cx="10702491" cy="961289"/>
          </a:xfrm>
          <a:prstGeom prst="rect">
            <a:avLst/>
          </a:prstGeom>
          <a:noFill/>
        </p:spPr>
        <p:txBody>
          <a:bodyPr wrap="square">
            <a:spAutoFit/>
          </a:bodyPr>
          <a:lstStyle/>
          <a:p>
            <a:pPr indent="266700" algn="just">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sklearn.metrics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模块中的</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mean_squared_error</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pic>
        <p:nvPicPr>
          <p:cNvPr id="9" name="图片 8">
            <a:extLst>
              <a:ext uri="{FF2B5EF4-FFF2-40B4-BE49-F238E27FC236}">
                <a16:creationId xmlns:a16="http://schemas.microsoft.com/office/drawing/2014/main" id="{FBE535F0-CDB6-2251-031C-24EF3A8F9F97}"/>
              </a:ext>
            </a:extLst>
          </p:cNvPr>
          <p:cNvPicPr>
            <a:picLocks noChangeAspect="1"/>
          </p:cNvPicPr>
          <p:nvPr/>
        </p:nvPicPr>
        <p:blipFill>
          <a:blip r:embed="rId7"/>
          <a:stretch>
            <a:fillRect/>
          </a:stretch>
        </p:blipFill>
        <p:spPr>
          <a:xfrm>
            <a:off x="3825299" y="4370324"/>
            <a:ext cx="5561679" cy="1065704"/>
          </a:xfrm>
          <a:prstGeom prst="rect">
            <a:avLst/>
          </a:prstGeom>
        </p:spPr>
      </p:pic>
      <p:sp>
        <p:nvSpPr>
          <p:cNvPr id="11" name="文本框 10">
            <a:extLst>
              <a:ext uri="{FF2B5EF4-FFF2-40B4-BE49-F238E27FC236}">
                <a16:creationId xmlns:a16="http://schemas.microsoft.com/office/drawing/2014/main" id="{787D1A3A-4B63-D138-301E-D15E0930CA80}"/>
              </a:ext>
            </a:extLst>
          </p:cNvPr>
          <p:cNvSpPr txBox="1"/>
          <p:nvPr/>
        </p:nvSpPr>
        <p:spPr>
          <a:xfrm>
            <a:off x="744753" y="5473217"/>
            <a:ext cx="10702491" cy="499624"/>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其中，参数</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squared=False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表示对</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值开根号：</a:t>
            </a:r>
          </a:p>
        </p:txBody>
      </p:sp>
    </p:spTree>
    <p:extLst>
      <p:ext uri="{BB962C8B-B14F-4D97-AF65-F5344CB8AC3E}">
        <p14:creationId xmlns:p14="http://schemas.microsoft.com/office/powerpoint/2010/main" val="1756443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回归任务中的评价标准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670947" y="1841942"/>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）平均绝对误差</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平均绝对误差（</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Mean Absolute Error</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）表示预测值和真实值之差的绝对值的均值。</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的计算如公式如下</a:t>
            </a:r>
          </a:p>
        </p:txBody>
      </p:sp>
      <p:sp>
        <p:nvSpPr>
          <p:cNvPr id="8" name="文本框 7">
            <a:extLst>
              <a:ext uri="{FF2B5EF4-FFF2-40B4-BE49-F238E27FC236}">
                <a16:creationId xmlns:a16="http://schemas.microsoft.com/office/drawing/2014/main" id="{679FD24D-13CE-9CB9-75D0-447E2DD9AE07}"/>
              </a:ext>
            </a:extLst>
          </p:cNvPr>
          <p:cNvSpPr txBox="1"/>
          <p:nvPr/>
        </p:nvSpPr>
        <p:spPr>
          <a:xfrm>
            <a:off x="821756" y="3409035"/>
            <a:ext cx="10702491" cy="961289"/>
          </a:xfrm>
          <a:prstGeom prst="rect">
            <a:avLst/>
          </a:prstGeom>
          <a:noFill/>
        </p:spPr>
        <p:txBody>
          <a:bodyPr wrap="square">
            <a:spAutoFit/>
          </a:bodyPr>
          <a:lstStyle/>
          <a:p>
            <a:pPr indent="266700" algn="just">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sklearn.metrics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模块中的</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mean_absolute_error</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pic>
        <p:nvPicPr>
          <p:cNvPr id="3" name="图片 2">
            <a:extLst>
              <a:ext uri="{FF2B5EF4-FFF2-40B4-BE49-F238E27FC236}">
                <a16:creationId xmlns:a16="http://schemas.microsoft.com/office/drawing/2014/main" id="{CB817B1C-FEC4-DD43-3142-57B3CC506773}"/>
              </a:ext>
            </a:extLst>
          </p:cNvPr>
          <p:cNvPicPr>
            <a:picLocks noChangeAspect="1"/>
          </p:cNvPicPr>
          <p:nvPr/>
        </p:nvPicPr>
        <p:blipFill>
          <a:blip r:embed="rId6"/>
          <a:stretch>
            <a:fillRect/>
          </a:stretch>
        </p:blipFill>
        <p:spPr>
          <a:xfrm>
            <a:off x="3108960" y="2836475"/>
            <a:ext cx="4065955" cy="737650"/>
          </a:xfrm>
          <a:prstGeom prst="rect">
            <a:avLst/>
          </a:prstGeom>
        </p:spPr>
      </p:pic>
      <p:pic>
        <p:nvPicPr>
          <p:cNvPr id="12" name="图片 11">
            <a:extLst>
              <a:ext uri="{FF2B5EF4-FFF2-40B4-BE49-F238E27FC236}">
                <a16:creationId xmlns:a16="http://schemas.microsoft.com/office/drawing/2014/main" id="{1129A974-210E-187C-6A64-061091A3592C}"/>
              </a:ext>
            </a:extLst>
          </p:cNvPr>
          <p:cNvPicPr>
            <a:picLocks noChangeAspect="1"/>
          </p:cNvPicPr>
          <p:nvPr/>
        </p:nvPicPr>
        <p:blipFill>
          <a:blip r:embed="rId7"/>
          <a:stretch>
            <a:fillRect/>
          </a:stretch>
        </p:blipFill>
        <p:spPr>
          <a:xfrm>
            <a:off x="3235408" y="4387893"/>
            <a:ext cx="6970339" cy="1194759"/>
          </a:xfrm>
          <a:prstGeom prst="rect">
            <a:avLst/>
          </a:prstGeom>
        </p:spPr>
      </p:pic>
    </p:spTree>
    <p:extLst>
      <p:ext uri="{BB962C8B-B14F-4D97-AF65-F5344CB8AC3E}">
        <p14:creationId xmlns:p14="http://schemas.microsoft.com/office/powerpoint/2010/main" val="10399316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回归任务中的评价标准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670947" y="1841942"/>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）平均绝对百分比误差</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平均绝对百分比误差（</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MAPE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Mean Absolute Percentage Error</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）表示绝对误差与真是误差的百分比。</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MAPE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计算</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公式如下：</a:t>
            </a:r>
            <a:endPar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679FD24D-13CE-9CB9-75D0-447E2DD9AE07}"/>
              </a:ext>
            </a:extLst>
          </p:cNvPr>
          <p:cNvSpPr txBox="1"/>
          <p:nvPr/>
        </p:nvSpPr>
        <p:spPr>
          <a:xfrm>
            <a:off x="744754" y="3574125"/>
            <a:ext cx="10702491" cy="961289"/>
          </a:xfrm>
          <a:prstGeom prst="rect">
            <a:avLst/>
          </a:prstGeom>
          <a:noFill/>
        </p:spPr>
        <p:txBody>
          <a:bodyPr wrap="square">
            <a:spAutoFit/>
          </a:bodyPr>
          <a:lstStyle/>
          <a:p>
            <a:pPr indent="266700" algn="just">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sklearn.metrics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模块中的</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mean_absolute_percentage_error</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MAPE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pic>
        <p:nvPicPr>
          <p:cNvPr id="3" name="图片 2">
            <a:extLst>
              <a:ext uri="{FF2B5EF4-FFF2-40B4-BE49-F238E27FC236}">
                <a16:creationId xmlns:a16="http://schemas.microsoft.com/office/drawing/2014/main" id="{E14E0DA2-9713-DB98-8A82-12A13B03BDBD}"/>
              </a:ext>
            </a:extLst>
          </p:cNvPr>
          <p:cNvPicPr>
            <a:picLocks noChangeAspect="1"/>
          </p:cNvPicPr>
          <p:nvPr/>
        </p:nvPicPr>
        <p:blipFill rotWithShape="1">
          <a:blip r:embed="rId6"/>
          <a:srcRect t="11953"/>
          <a:stretch/>
        </p:blipFill>
        <p:spPr bwMode="auto">
          <a:xfrm>
            <a:off x="3955690" y="2968736"/>
            <a:ext cx="3956844" cy="605389"/>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ACC50B14-A164-E7E9-944A-7274F50F7FC0}"/>
              </a:ext>
            </a:extLst>
          </p:cNvPr>
          <p:cNvPicPr>
            <a:picLocks noChangeAspect="1"/>
          </p:cNvPicPr>
          <p:nvPr/>
        </p:nvPicPr>
        <p:blipFill>
          <a:blip r:embed="rId7"/>
          <a:stretch>
            <a:fillRect/>
          </a:stretch>
        </p:blipFill>
        <p:spPr>
          <a:xfrm>
            <a:off x="3054115" y="4615075"/>
            <a:ext cx="7223675" cy="1107954"/>
          </a:xfrm>
          <a:prstGeom prst="rect">
            <a:avLst/>
          </a:prstGeom>
        </p:spPr>
      </p:pic>
    </p:spTree>
    <p:extLst>
      <p:ext uri="{BB962C8B-B14F-4D97-AF65-F5344CB8AC3E}">
        <p14:creationId xmlns:p14="http://schemas.microsoft.com/office/powerpoint/2010/main" val="3632243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1762021"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赋值运算</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a:t>
            </a:r>
            <a:r>
              <a:rPr lang="en-US" altLang="zh-CN" dirty="0"/>
              <a:t>任务2 </a:t>
            </a:r>
            <a:r>
              <a:rPr lang="zh-CN" altLang="en-US" dirty="0"/>
              <a:t> 数据运算</a:t>
            </a:r>
            <a:endParaRPr lang="en-US" altLang="zh-CN" dirty="0"/>
          </a:p>
        </p:txBody>
      </p:sp>
      <p:sp>
        <p:nvSpPr>
          <p:cNvPr id="3" name="TextBox 5">
            <a:extLst>
              <a:ext uri="{FF2B5EF4-FFF2-40B4-BE49-F238E27FC236}">
                <a16:creationId xmlns:a16="http://schemas.microsoft.com/office/drawing/2014/main" id="{19852983-7A53-D9EA-E21A-4666E1AEAEB5}"/>
              </a:ext>
            </a:extLst>
          </p:cNvPr>
          <p:cNvSpPr txBox="1">
            <a:spLocks noChangeArrowheads="1"/>
          </p:cNvSpPr>
          <p:nvPr>
            <p:custDataLst>
              <p:tags r:id="rId4"/>
            </p:custDataLst>
          </p:nvPr>
        </p:nvSpPr>
        <p:spPr bwMode="auto">
          <a:xfrm>
            <a:off x="725864" y="1797214"/>
            <a:ext cx="10605711"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3855" indent="-285750">
              <a:spcBef>
                <a:spcPct val="20000"/>
              </a:spcBef>
              <a:buClr>
                <a:srgbClr val="000066"/>
              </a:buClr>
              <a:buFont typeface="Wingdings" panose="05000000000000000000" pitchFamily="2" charset="2"/>
              <a:buChar char="n"/>
              <a:defRPr kumimoji="1" sz="21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9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5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100">
                <a:solidFill>
                  <a:schemeClr val="tx1"/>
                </a:solidFill>
                <a:latin typeface="Calibri" panose="020F0502020204030204" pitchFamily="34" charset="0"/>
                <a:ea typeface="宋体" panose="02010600030101010101" pitchFamily="2" charset="-122"/>
              </a:defRPr>
            </a:lvl9pPr>
          </a:lstStyle>
          <a:p>
            <a:pPr marL="78105" indent="0" eaLnBrk="1" hangingPunct="1">
              <a:lnSpc>
                <a:spcPct val="150000"/>
              </a:lnSpc>
              <a:spcBef>
                <a:spcPct val="0"/>
              </a:spcBef>
              <a:buClr>
                <a:schemeClr val="tx2"/>
              </a:buClr>
              <a:buNone/>
            </a:pPr>
            <a:r>
              <a:rPr kumimoji="0" lang="zh-CN" altLang="en-US" sz="1800" dirty="0">
                <a:solidFill>
                  <a:srgbClr val="000000"/>
                </a:solidFill>
                <a:latin typeface="微软雅黑" panose="020B0503020204020204" pitchFamily="34" charset="-122"/>
                <a:ea typeface="微软雅黑" panose="020B0503020204020204" pitchFamily="34" charset="-122"/>
              </a:rPr>
              <a:t>数学中进行数值判断的“</a:t>
            </a:r>
            <a:r>
              <a:rPr kumimoji="0" lang="en-US" altLang="zh-CN" sz="1800" dirty="0">
                <a:solidFill>
                  <a:srgbClr val="000000"/>
                </a:solidFill>
                <a:latin typeface="微软雅黑" panose="020B0503020204020204" pitchFamily="34" charset="-122"/>
                <a:ea typeface="微软雅黑" panose="020B0503020204020204" pitchFamily="34" charset="-122"/>
              </a:rPr>
              <a:t>=”</a:t>
            </a:r>
            <a:r>
              <a:rPr kumimoji="0" lang="zh-CN" altLang="en-US" sz="1800" dirty="0">
                <a:solidFill>
                  <a:srgbClr val="000000"/>
                </a:solidFill>
                <a:latin typeface="微软雅黑" panose="020B0503020204020204" pitchFamily="34" charset="-122"/>
                <a:ea typeface="微软雅黑" panose="020B0503020204020204" pitchFamily="34" charset="-122"/>
              </a:rPr>
              <a:t>（等于号）在计算机中被用作赋值符；计算机中的赋值号的功能是将赋值号右侧的值放入左侧的变量中，常用来为变量设置值。案例如下：</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72BACED-A239-E6B7-EBB9-042040F4CAFA}"/>
              </a:ext>
            </a:extLst>
          </p:cNvPr>
          <p:cNvSpPr/>
          <p:nvPr/>
        </p:nvSpPr>
        <p:spPr bwMode="auto">
          <a:xfrm>
            <a:off x="2125134" y="3005666"/>
            <a:ext cx="6773333" cy="2328333"/>
          </a:xfrm>
          <a:prstGeom prst="rect">
            <a:avLst/>
          </a:prstGeom>
          <a:noFill/>
          <a:ln w="25400" cap="flat" cmpd="sng">
            <a:solidFill>
              <a:srgbClr val="FF0000"/>
            </a:solidFill>
            <a:prstDash val="sysDash"/>
            <a:round/>
          </a:ln>
        </p:spPr>
        <p:txBody>
          <a:bodyPr rtlCol="0" anchor="ctr"/>
          <a:lstStyle/>
          <a:p>
            <a:pPr algn="ctr"/>
            <a:endParaRPr lang="zh-CN" altLang="en-US"/>
          </a:p>
        </p:txBody>
      </p:sp>
      <p:sp>
        <p:nvSpPr>
          <p:cNvPr id="8" name="文本框 7">
            <a:extLst>
              <a:ext uri="{FF2B5EF4-FFF2-40B4-BE49-F238E27FC236}">
                <a16:creationId xmlns:a16="http://schemas.microsoft.com/office/drawing/2014/main" id="{02973CB4-A504-CA6B-FD68-93762E458888}"/>
              </a:ext>
            </a:extLst>
          </p:cNvPr>
          <p:cNvSpPr txBox="1"/>
          <p:nvPr/>
        </p:nvSpPr>
        <p:spPr>
          <a:xfrm>
            <a:off x="2218882" y="3212867"/>
            <a:ext cx="6815051" cy="1754326"/>
          </a:xfrm>
          <a:prstGeom prst="rect">
            <a:avLst/>
          </a:prstGeom>
          <a:noFill/>
        </p:spPr>
        <p:txBody>
          <a:bodyPr wrap="square">
            <a:spAutoFit/>
          </a:bodyPr>
          <a:lstStyle/>
          <a:p>
            <a:r>
              <a:rPr kumimoji="0" lang="en-US" altLang="zh-CN" sz="1800" dirty="0">
                <a:solidFill>
                  <a:srgbClr val="000000"/>
                </a:solidFill>
                <a:latin typeface="微软雅黑" panose="020B0503020204020204" pitchFamily="34" charset="-122"/>
                <a:ea typeface="微软雅黑" panose="020B0503020204020204" pitchFamily="34" charset="-122"/>
              </a:rPr>
              <a:t>a1 = 2</a:t>
            </a:r>
          </a:p>
          <a:p>
            <a:r>
              <a:rPr kumimoji="0" lang="en-US" altLang="zh-CN" sz="1800" dirty="0">
                <a:solidFill>
                  <a:srgbClr val="000000"/>
                </a:solidFill>
                <a:latin typeface="微软雅黑" panose="020B0503020204020204" pitchFamily="34" charset="-122"/>
                <a:ea typeface="微软雅黑" panose="020B0503020204020204" pitchFamily="34" charset="-122"/>
              </a:rPr>
              <a:t>b1 = 4</a:t>
            </a:r>
          </a:p>
          <a:p>
            <a:r>
              <a:rPr kumimoji="0" lang="en-US" altLang="zh-CN" sz="1800" dirty="0">
                <a:solidFill>
                  <a:srgbClr val="000000"/>
                </a:solidFill>
                <a:latin typeface="微软雅黑" panose="020B0503020204020204" pitchFamily="34" charset="-122"/>
                <a:ea typeface="微软雅黑" panose="020B0503020204020204" pitchFamily="34" charset="-122"/>
              </a:rPr>
              <a:t>print(</a:t>
            </a:r>
            <a:r>
              <a:rPr lang="en-US" altLang="zh-CN" dirty="0">
                <a:solidFill>
                  <a:srgbClr val="000000"/>
                </a:solidFill>
                <a:latin typeface="微软雅黑" panose="020B0503020204020204" pitchFamily="34" charset="-122"/>
                <a:ea typeface="微软雅黑" panose="020B0503020204020204" pitchFamily="34" charset="-122"/>
              </a:rPr>
              <a:t>a1) #</a:t>
            </a:r>
            <a:r>
              <a:rPr lang="zh-CN" altLang="en-US" dirty="0">
                <a:solidFill>
                  <a:srgbClr val="000000"/>
                </a:solidFill>
                <a:latin typeface="微软雅黑" panose="020B0503020204020204" pitchFamily="34" charset="-122"/>
                <a:ea typeface="微软雅黑" panose="020B0503020204020204" pitchFamily="34" charset="-122"/>
              </a:rPr>
              <a:t>显示变量</a:t>
            </a:r>
            <a:r>
              <a:rPr lang="en-US" altLang="zh-CN" dirty="0">
                <a:solidFill>
                  <a:srgbClr val="000000"/>
                </a:solidFill>
                <a:latin typeface="微软雅黑" panose="020B0503020204020204" pitchFamily="34" charset="-122"/>
                <a:ea typeface="微软雅黑" panose="020B0503020204020204" pitchFamily="34" charset="-122"/>
              </a:rPr>
              <a:t>a1</a:t>
            </a:r>
            <a:r>
              <a:rPr lang="zh-CN" altLang="en-US" dirty="0">
                <a:solidFill>
                  <a:srgbClr val="000000"/>
                </a:solidFill>
                <a:latin typeface="微软雅黑" panose="020B0503020204020204" pitchFamily="34" charset="-122"/>
                <a:ea typeface="微软雅黑" panose="020B0503020204020204" pitchFamily="34" charset="-122"/>
              </a:rPr>
              <a:t>和</a:t>
            </a:r>
            <a:r>
              <a:rPr lang="en-US" altLang="zh-CN" dirty="0">
                <a:solidFill>
                  <a:srgbClr val="000000"/>
                </a:solidFill>
                <a:latin typeface="微软雅黑" panose="020B0503020204020204" pitchFamily="34" charset="-122"/>
                <a:ea typeface="微软雅黑" panose="020B0503020204020204" pitchFamily="34" charset="-122"/>
              </a:rPr>
              <a:t>b1</a:t>
            </a:r>
            <a:r>
              <a:rPr lang="zh-CN" altLang="en-US" dirty="0">
                <a:solidFill>
                  <a:srgbClr val="000000"/>
                </a:solidFill>
                <a:latin typeface="微软雅黑" panose="020B0503020204020204" pitchFamily="34" charset="-122"/>
                <a:ea typeface="微软雅黑" panose="020B0503020204020204" pitchFamily="34" charset="-122"/>
              </a:rPr>
              <a:t>中的值</a:t>
            </a:r>
          </a:p>
          <a:p>
            <a:endParaRPr kumimoji="0" lang="en-US" altLang="zh-CN" sz="1800" dirty="0">
              <a:solidFill>
                <a:srgbClr val="000000"/>
              </a:solidFill>
              <a:latin typeface="微软雅黑" panose="020B0503020204020204" pitchFamily="34" charset="-122"/>
              <a:ea typeface="微软雅黑" panose="020B0503020204020204" pitchFamily="34" charset="-122"/>
            </a:endParaRPr>
          </a:p>
          <a:p>
            <a:r>
              <a:rPr kumimoji="0" lang="en-US" altLang="zh-CN" sz="1800" dirty="0">
                <a:solidFill>
                  <a:srgbClr val="000000"/>
                </a:solidFill>
                <a:latin typeface="微软雅黑" panose="020B0503020204020204" pitchFamily="34" charset="-122"/>
                <a:ea typeface="微软雅黑" panose="020B0503020204020204" pitchFamily="34" charset="-122"/>
              </a:rPr>
              <a:t>a1= a1</a:t>
            </a:r>
            <a:r>
              <a:rPr lang="en-US" altLang="zh-CN" dirty="0">
                <a:solidFill>
                  <a:srgbClr val="000000"/>
                </a:solidFill>
                <a:latin typeface="微软雅黑" panose="020B0503020204020204" pitchFamily="34" charset="-122"/>
                <a:ea typeface="微软雅黑" panose="020B0503020204020204" pitchFamily="34" charset="-122"/>
              </a:rPr>
              <a:t>+b1</a:t>
            </a:r>
            <a:endParaRPr lang="zh-CN" altLang="en-US" dirty="0">
              <a:solidFill>
                <a:srgbClr val="000000"/>
              </a:solidFill>
              <a:latin typeface="微软雅黑" panose="020B0503020204020204" pitchFamily="34" charset="-122"/>
              <a:ea typeface="微软雅黑" panose="020B0503020204020204" pitchFamily="34" charset="-122"/>
            </a:endParaRPr>
          </a:p>
          <a:p>
            <a:r>
              <a:rPr lang="en-US" altLang="zh-CN" dirty="0">
                <a:solidFill>
                  <a:srgbClr val="000000"/>
                </a:solidFill>
                <a:latin typeface="微软雅黑" panose="020B0503020204020204" pitchFamily="34" charset="-122"/>
                <a:ea typeface="微软雅黑" panose="020B0503020204020204" pitchFamily="34" charset="-122"/>
              </a:rPr>
              <a:t>p</a:t>
            </a:r>
            <a:r>
              <a:rPr kumimoji="0" lang="en-US" altLang="zh-CN" sz="1800" dirty="0">
                <a:solidFill>
                  <a:srgbClr val="000000"/>
                </a:solidFill>
                <a:latin typeface="微软雅黑" panose="020B0503020204020204" pitchFamily="34" charset="-122"/>
                <a:ea typeface="微软雅黑" panose="020B0503020204020204" pitchFamily="34" charset="-122"/>
              </a:rPr>
              <a:t>rint(a1)</a:t>
            </a:r>
            <a:r>
              <a:rPr lang="en-US" altLang="zh-CN" dirty="0">
                <a:solidFill>
                  <a:srgbClr val="000000"/>
                </a:solidFill>
                <a:latin typeface="微软雅黑" panose="020B0503020204020204" pitchFamily="34" charset="-122"/>
                <a:ea typeface="微软雅黑" panose="020B0503020204020204" pitchFamily="34" charset="-122"/>
              </a:rPr>
              <a:t> #</a:t>
            </a:r>
            <a:r>
              <a:rPr lang="zh-CN" altLang="en-US" dirty="0">
                <a:solidFill>
                  <a:srgbClr val="000000"/>
                </a:solidFill>
                <a:latin typeface="微软雅黑" panose="020B0503020204020204" pitchFamily="34" charset="-122"/>
                <a:ea typeface="微软雅黑" panose="020B0503020204020204" pitchFamily="34" charset="-122"/>
              </a:rPr>
              <a:t>使用赋值号右侧表达式的值，为左侧变量进行赋值</a:t>
            </a:r>
            <a:endParaRPr kumimoji="0" lang="en-US" altLang="zh-CN" sz="18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44506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回归任务中的评价标准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670947" y="1841942"/>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）均分误差对数</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均分误差对数（</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MSLE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Mean Squared Log Error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）表示对数平方差的均值，</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MSLE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公式如下：</a:t>
            </a:r>
            <a:endPar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679FD24D-13CE-9CB9-75D0-447E2DD9AE07}"/>
              </a:ext>
            </a:extLst>
          </p:cNvPr>
          <p:cNvSpPr txBox="1"/>
          <p:nvPr/>
        </p:nvSpPr>
        <p:spPr>
          <a:xfrm>
            <a:off x="744754" y="3574125"/>
            <a:ext cx="10702491" cy="961289"/>
          </a:xfrm>
          <a:prstGeom prst="rect">
            <a:avLst/>
          </a:prstGeom>
          <a:noFill/>
        </p:spPr>
        <p:txBody>
          <a:bodyPr wrap="square">
            <a:spAutoFit/>
          </a:bodyPr>
          <a:lstStyle/>
          <a:p>
            <a:pPr indent="266700" algn="just">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sklearn.metrics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模块中的</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mean_squared_log_error</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MSLE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pic>
        <p:nvPicPr>
          <p:cNvPr id="7" name="图片 6">
            <a:extLst>
              <a:ext uri="{FF2B5EF4-FFF2-40B4-BE49-F238E27FC236}">
                <a16:creationId xmlns:a16="http://schemas.microsoft.com/office/drawing/2014/main" id="{E08A0CB9-7FFB-D3FE-4F99-6AA1F75DAF73}"/>
              </a:ext>
            </a:extLst>
          </p:cNvPr>
          <p:cNvPicPr>
            <a:picLocks noChangeAspect="1"/>
          </p:cNvPicPr>
          <p:nvPr/>
        </p:nvPicPr>
        <p:blipFill>
          <a:blip r:embed="rId6"/>
          <a:stretch>
            <a:fillRect/>
          </a:stretch>
        </p:blipFill>
        <p:spPr>
          <a:xfrm>
            <a:off x="2464067" y="2975402"/>
            <a:ext cx="6220944" cy="453598"/>
          </a:xfrm>
          <a:prstGeom prst="rect">
            <a:avLst/>
          </a:prstGeom>
        </p:spPr>
      </p:pic>
      <p:pic>
        <p:nvPicPr>
          <p:cNvPr id="9" name="图片 8">
            <a:extLst>
              <a:ext uri="{FF2B5EF4-FFF2-40B4-BE49-F238E27FC236}">
                <a16:creationId xmlns:a16="http://schemas.microsoft.com/office/drawing/2014/main" id="{144ADD35-BF7B-A388-FE70-70BB3EB4AC87}"/>
              </a:ext>
            </a:extLst>
          </p:cNvPr>
          <p:cNvPicPr>
            <a:picLocks noChangeAspect="1"/>
          </p:cNvPicPr>
          <p:nvPr/>
        </p:nvPicPr>
        <p:blipFill>
          <a:blip r:embed="rId7"/>
          <a:stretch>
            <a:fillRect/>
          </a:stretch>
        </p:blipFill>
        <p:spPr>
          <a:xfrm>
            <a:off x="2464067" y="4625837"/>
            <a:ext cx="6907770" cy="1255842"/>
          </a:xfrm>
          <a:prstGeom prst="rect">
            <a:avLst/>
          </a:prstGeom>
        </p:spPr>
      </p:pic>
    </p:spTree>
    <p:extLst>
      <p:ext uri="{BB962C8B-B14F-4D97-AF65-F5344CB8AC3E}">
        <p14:creationId xmlns:p14="http://schemas.microsoft.com/office/powerpoint/2010/main" val="191882357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回归任务中的评价标准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670947" y="1841942"/>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R² </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 Squared</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R²</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也叫拟合度，反映的是自变量对因变量的变动解释程度，其值越接近</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，说明模型的性能越好，</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R²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的计算如公式</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如下：</a:t>
            </a:r>
            <a:endPar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679FD24D-13CE-9CB9-75D0-447E2DD9AE07}"/>
              </a:ext>
            </a:extLst>
          </p:cNvPr>
          <p:cNvSpPr txBox="1"/>
          <p:nvPr/>
        </p:nvSpPr>
        <p:spPr>
          <a:xfrm>
            <a:off x="744754" y="3654532"/>
            <a:ext cx="10702491" cy="961289"/>
          </a:xfrm>
          <a:prstGeom prst="rect">
            <a:avLst/>
          </a:prstGeom>
          <a:noFill/>
        </p:spPr>
        <p:txBody>
          <a:bodyPr wrap="square">
            <a:spAutoFit/>
          </a:bodyPr>
          <a:lstStyle/>
          <a:p>
            <a:pPr indent="266700" algn="just">
              <a:lnSpc>
                <a:spcPct val="150000"/>
              </a:lnSpc>
            </a:pP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sklearn.metrics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模块中的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r2_score()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函数能够根据真实值与预测值进行自动计算模型的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MSLE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，代码如下：</a:t>
            </a:r>
          </a:p>
        </p:txBody>
      </p:sp>
      <p:pic>
        <p:nvPicPr>
          <p:cNvPr id="3" name="图片 2">
            <a:extLst>
              <a:ext uri="{FF2B5EF4-FFF2-40B4-BE49-F238E27FC236}">
                <a16:creationId xmlns:a16="http://schemas.microsoft.com/office/drawing/2014/main" id="{2A8125F9-0A2E-50F0-217D-524B9FD8BFC2}"/>
              </a:ext>
            </a:extLst>
          </p:cNvPr>
          <p:cNvPicPr>
            <a:picLocks noChangeAspect="1"/>
          </p:cNvPicPr>
          <p:nvPr/>
        </p:nvPicPr>
        <p:blipFill rotWithShape="1">
          <a:blip r:embed="rId6"/>
          <a:srcRect l="8035" t="9539" r="3094" b="10920"/>
          <a:stretch/>
        </p:blipFill>
        <p:spPr bwMode="auto">
          <a:xfrm>
            <a:off x="3128453" y="2893654"/>
            <a:ext cx="3888364" cy="701461"/>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DEDFC62A-9866-72DE-5F96-CBCD99A1B397}"/>
              </a:ext>
            </a:extLst>
          </p:cNvPr>
          <p:cNvPicPr>
            <a:picLocks noChangeAspect="1"/>
          </p:cNvPicPr>
          <p:nvPr/>
        </p:nvPicPr>
        <p:blipFill>
          <a:blip r:embed="rId7"/>
          <a:stretch>
            <a:fillRect/>
          </a:stretch>
        </p:blipFill>
        <p:spPr>
          <a:xfrm>
            <a:off x="2754878" y="4615821"/>
            <a:ext cx="5463044" cy="1353102"/>
          </a:xfrm>
          <a:prstGeom prst="rect">
            <a:avLst/>
          </a:prstGeom>
        </p:spPr>
      </p:pic>
    </p:spTree>
    <p:extLst>
      <p:ext uri="{BB962C8B-B14F-4D97-AF65-F5344CB8AC3E}">
        <p14:creationId xmlns:p14="http://schemas.microsoft.com/office/powerpoint/2010/main" val="234378368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3608680"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回归任务中的评价标准</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744754" y="2324819"/>
            <a:ext cx="10702491" cy="1884618"/>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   上述用来衡量预测值与真实值之间的误差评价指标，如果考虑真实值和预测值的绝对误，则选用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MAE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；如果考虑真实值和预测值的差的平方</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则选用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MSE</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；如果希望模型能找到解释预测值</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y</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变动的因素，则选用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R²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。当模型拟合数据的预测低于输出值的平均值时，</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R² </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就会出现负分数。</a:t>
            </a:r>
          </a:p>
        </p:txBody>
      </p:sp>
    </p:spTree>
    <p:extLst>
      <p:ext uri="{BB962C8B-B14F-4D97-AF65-F5344CB8AC3E}">
        <p14:creationId xmlns:p14="http://schemas.microsoft.com/office/powerpoint/2010/main" val="3469598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566928" y="1134971"/>
            <a:ext cx="2377574" cy="461665"/>
          </a:xfrm>
          <a:prstGeom prst="rect">
            <a:avLst/>
          </a:prstGeom>
          <a:noFill/>
        </p:spPr>
        <p:txBody>
          <a:bodyPr wrap="none" rtlCol="0">
            <a:spAutoFit/>
          </a:bodyPr>
          <a:lstStyle/>
          <a:p>
            <a:pPr algn="l"/>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过拟合欠拟合</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566928" y="1748003"/>
            <a:ext cx="10702491" cy="4654608"/>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回归任务和分类任务中为了让模型获得较好的泛化能力，使用训练好的模型对测试集分别采用分类和回归的评价指标进行测试，通过测试误差来评价。</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）欠拟合：指的是在训练集中预测值与真实值之间的误差较大，在测试集中预测值与真实值之间的误差也较大，导致模型的预测不准确。</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处理方法：可以通过增加特征列的数目、选用更高复杂度的模型来重新训练模型，从而减小预测值与真实值的误差，提高模型的准确性。</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）过拟合：指的是在训练集中预测值与真实值之间的误差较小，在测试集中预测值与真实值之间的误差却较大，导致模型预测性能不稳定。</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处理方法：可以通过减少特征列的数目、降低模型复杂度、对模型中的参数进行正则化处理方式来重新训练模型，从而减小预测值与真实值的误差，提高模型的稳定性。</a:t>
            </a:r>
          </a:p>
        </p:txBody>
      </p:sp>
    </p:spTree>
    <p:extLst>
      <p:ext uri="{BB962C8B-B14F-4D97-AF65-F5344CB8AC3E}">
        <p14:creationId xmlns:p14="http://schemas.microsoft.com/office/powerpoint/2010/main" val="89172221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模型的选取</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4</a:t>
            </a:r>
            <a:r>
              <a:rPr lang="zh-CN" altLang="en-US" dirty="0"/>
              <a:t>：模型的评价</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566928" y="1748003"/>
            <a:ext cx="10702491" cy="3269613"/>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为了挑选出在训练集和测试集上表现优异的模型，通常采用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折交叉验证的方式来对模型进行选择，具体实现步骤如下：</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）在训练集中将数据分为</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份，进行</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次训练；</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次（</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1&lt;</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&lt;k</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）训练时，选择训练集中的第</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i</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份数据作为验证集，剩下的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k-1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份作为训练，得到第</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个分类模型；</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）评估</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k</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个模型的效果，挑选出性能最好的训练模型。</a:t>
            </a:r>
          </a:p>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）最后，使用训练好的模型对测试集中未知数据进行预测，来检查模型的稳定性。</a:t>
            </a:r>
          </a:p>
        </p:txBody>
      </p:sp>
    </p:spTree>
    <p:extLst>
      <p:ext uri="{BB962C8B-B14F-4D97-AF65-F5344CB8AC3E}">
        <p14:creationId xmlns:p14="http://schemas.microsoft.com/office/powerpoint/2010/main" val="403246848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2"/>
          <p:cNvSpPr>
            <a:spLocks noGrp="1"/>
          </p:cNvSpPr>
          <p:nvPr>
            <p:ph type="title" idx="4294967295"/>
          </p:nvPr>
        </p:nvSpPr>
        <p:spPr>
          <a:xfrm>
            <a:off x="0" y="358775"/>
            <a:ext cx="10972800" cy="528955"/>
          </a:xfrm>
        </p:spPr>
        <p:txBody>
          <a:bodyPr/>
          <a:lstStyle/>
          <a:p>
            <a:r>
              <a:rPr lang="en-US" altLang="zh-CN" dirty="0"/>
              <a:t>   </a:t>
            </a:r>
            <a:r>
              <a:rPr lang="zh-CN" altLang="en-US" dirty="0"/>
              <a:t>目录</a:t>
            </a:r>
          </a:p>
        </p:txBody>
      </p:sp>
      <p:grpSp>
        <p:nvGrpSpPr>
          <p:cNvPr id="4" name="组合 3"/>
          <p:cNvGrpSpPr/>
          <p:nvPr/>
        </p:nvGrpSpPr>
        <p:grpSpPr>
          <a:xfrm>
            <a:off x="1577535" y="1656285"/>
            <a:ext cx="7948546" cy="595277"/>
            <a:chOff x="520218" y="437796"/>
            <a:chExt cx="9236734" cy="691752"/>
          </a:xfrm>
        </p:grpSpPr>
        <p:sp>
          <p:nvSpPr>
            <p:cNvPr id="5" name="矩形: 圆角 4"/>
            <p:cNvSpPr/>
            <p:nvPr>
              <p:custDataLst>
                <p:tags r:id="rId10"/>
              </p:custDataLst>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8" name="文本框 7"/>
            <p:cNvSpPr txBox="1"/>
            <p:nvPr>
              <p:custDataLst>
                <p:tags r:id="rId11"/>
              </p:custDataLst>
            </p:nvPr>
          </p:nvSpPr>
          <p:spPr>
            <a:xfrm>
              <a:off x="1301959" y="529140"/>
              <a:ext cx="8454993"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任务一 </a:t>
              </a:r>
              <a:r>
                <a:rPr kumimoji="0"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Python</a:t>
              </a: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基础语法的集训</a:t>
              </a:r>
              <a:endParaRPr kumimoji="0" lang="en-US" altLang="zh-CN"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7" name="椭圆 106"/>
            <p:cNvSpPr/>
            <p:nvPr>
              <p:custDataLst>
                <p:tags r:id="rId12"/>
              </p:custDataLst>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grpSp>
        <p:nvGrpSpPr>
          <p:cNvPr id="10" name="组合 9"/>
          <p:cNvGrpSpPr/>
          <p:nvPr/>
        </p:nvGrpSpPr>
        <p:grpSpPr>
          <a:xfrm>
            <a:off x="1577535" y="2578592"/>
            <a:ext cx="8776335" cy="2432972"/>
            <a:chOff x="520218" y="63669"/>
            <a:chExt cx="10198679" cy="2827277"/>
          </a:xfrm>
        </p:grpSpPr>
        <p:sp>
          <p:nvSpPr>
            <p:cNvPr id="11" name="矩形: 圆角 10"/>
            <p:cNvSpPr/>
            <p:nvPr>
              <p:custDataLst>
                <p:tags r:id="rId1"/>
              </p:custDataLst>
            </p:nvPr>
          </p:nvSpPr>
          <p:spPr>
            <a:xfrm>
              <a:off x="520218" y="63669"/>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4" name="文本框 13"/>
            <p:cNvSpPr txBox="1"/>
            <p:nvPr>
              <p:custDataLst>
                <p:tags r:id="rId2"/>
              </p:custDataLst>
            </p:nvPr>
          </p:nvSpPr>
          <p:spPr>
            <a:xfrm>
              <a:off x="1301667" y="157384"/>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2B6EE1"/>
                  </a:solidFill>
                  <a:effectLst/>
                  <a:uLnTx/>
                  <a:uFillTx/>
                  <a:latin typeface="微软雅黑" panose="020B0503020204020204" pitchFamily="34" charset="-122"/>
                  <a:ea typeface="微软雅黑" panose="020B0503020204020204" pitchFamily="34" charset="-122"/>
                  <a:cs typeface="+mn-cs"/>
                </a:rPr>
                <a:t>任务二 机器学习基础</a:t>
              </a:r>
            </a:p>
          </p:txBody>
        </p:sp>
        <p:sp>
          <p:nvSpPr>
            <p:cNvPr id="13" name="椭圆 106"/>
            <p:cNvSpPr/>
            <p:nvPr>
              <p:custDataLst>
                <p:tags r:id="rId3"/>
              </p:custDataLst>
            </p:nvPr>
          </p:nvSpPr>
          <p:spPr>
            <a:xfrm>
              <a:off x="658980" y="199805"/>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2" name="矩形: 圆角 10"/>
            <p:cNvSpPr/>
            <p:nvPr>
              <p:custDataLst>
                <p:tags r:id="rId4"/>
              </p:custDataLst>
            </p:nvPr>
          </p:nvSpPr>
          <p:spPr>
            <a:xfrm>
              <a:off x="520218" y="1128471"/>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3" name="文本框 2"/>
            <p:cNvSpPr txBox="1"/>
            <p:nvPr>
              <p:custDataLst>
                <p:tags r:id="rId5"/>
              </p:custDataLst>
            </p:nvPr>
          </p:nvSpPr>
          <p:spPr>
            <a:xfrm>
              <a:off x="1301667" y="1222186"/>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任务三 回归任务</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波士顿房价预测</a:t>
              </a:r>
            </a:p>
          </p:txBody>
        </p:sp>
        <p:sp>
          <p:nvSpPr>
            <p:cNvPr id="6" name="椭圆 106"/>
            <p:cNvSpPr/>
            <p:nvPr>
              <p:custDataLst>
                <p:tags r:id="rId6"/>
              </p:custDataLst>
            </p:nvPr>
          </p:nvSpPr>
          <p:spPr>
            <a:xfrm>
              <a:off x="659718" y="1266083"/>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sp>
          <p:nvSpPr>
            <p:cNvPr id="15" name="矩形: 圆角 10"/>
            <p:cNvSpPr/>
            <p:nvPr>
              <p:custDataLst>
                <p:tags r:id="rId7"/>
              </p:custDataLst>
            </p:nvPr>
          </p:nvSpPr>
          <p:spPr>
            <a:xfrm>
              <a:off x="521694" y="2199194"/>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0C0"/>
                </a:solidFill>
              </a:endParaRPr>
            </a:p>
          </p:txBody>
        </p:sp>
        <p:sp>
          <p:nvSpPr>
            <p:cNvPr id="16" name="文本框 15"/>
            <p:cNvSpPr txBox="1"/>
            <p:nvPr>
              <p:custDataLst>
                <p:tags r:id="rId8"/>
              </p:custDataLst>
            </p:nvPr>
          </p:nvSpPr>
          <p:spPr>
            <a:xfrm>
              <a:off x="1303143" y="2292909"/>
              <a:ext cx="9415754" cy="534987"/>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defRPr/>
              </a:pP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任务四 分类任务</a:t>
              </a:r>
              <a:r>
                <a:rPr kumimoji="0" lang="en-US" altLang="zh-CN"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鸢尾花分类</a:t>
              </a:r>
            </a:p>
          </p:txBody>
        </p:sp>
        <p:sp>
          <p:nvSpPr>
            <p:cNvPr id="17" name="椭圆 106"/>
            <p:cNvSpPr/>
            <p:nvPr>
              <p:custDataLst>
                <p:tags r:id="rId9"/>
              </p:custDataLst>
            </p:nvPr>
          </p:nvSpPr>
          <p:spPr>
            <a:xfrm>
              <a:off x="661194" y="2336806"/>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0070C0"/>
                </a:solidFill>
              </a:endParaRPr>
            </a:p>
          </p:txBody>
        </p:sp>
      </p:grpSp>
    </p:spTree>
    <p:extLst>
      <p:ext uri="{BB962C8B-B14F-4D97-AF65-F5344CB8AC3E}">
        <p14:creationId xmlns:p14="http://schemas.microsoft.com/office/powerpoint/2010/main" val="422728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数据集分析</a:t>
            </a: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566928" y="1748003"/>
            <a:ext cx="10702491" cy="1422954"/>
          </a:xfrm>
          <a:prstGeom prst="rect">
            <a:avLst/>
          </a:prstGeom>
          <a:noFill/>
        </p:spPr>
        <p:txBody>
          <a:bodyPr wrap="square">
            <a:spAutoFit/>
          </a:bodyPr>
          <a:lstStyle/>
          <a:p>
            <a:pPr indent="2667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boston_house_price.csv</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波士顿房价数据集是机器学中的一个常用的数据集，常用来验证回归算法的性能。其中，“</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MEDV”</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为标签列，数据在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boston_house_price.csv</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中的具体解释如下：</a:t>
            </a:r>
          </a:p>
        </p:txBody>
      </p:sp>
      <p:graphicFrame>
        <p:nvGraphicFramePr>
          <p:cNvPr id="3" name="表格 2">
            <a:extLst>
              <a:ext uri="{FF2B5EF4-FFF2-40B4-BE49-F238E27FC236}">
                <a16:creationId xmlns:a16="http://schemas.microsoft.com/office/drawing/2014/main" id="{E93DF9CB-F43A-3272-3C6F-18C4B91955D5}"/>
              </a:ext>
            </a:extLst>
          </p:cNvPr>
          <p:cNvGraphicFramePr>
            <a:graphicFrameLocks noGrp="1"/>
          </p:cNvGraphicFramePr>
          <p:nvPr/>
        </p:nvGraphicFramePr>
        <p:xfrm>
          <a:off x="3022600" y="2887134"/>
          <a:ext cx="7627760" cy="3246975"/>
        </p:xfrm>
        <a:graphic>
          <a:graphicData uri="http://schemas.openxmlformats.org/drawingml/2006/table">
            <a:tbl>
              <a:tblPr firstRow="1" firstCol="1" bandRow="1">
                <a:tableStyleId>{5C22544A-7EE6-4342-B048-85BDC9FD1C3A}</a:tableStyleId>
              </a:tblPr>
              <a:tblGrid>
                <a:gridCol w="1038058">
                  <a:extLst>
                    <a:ext uri="{9D8B030D-6E8A-4147-A177-3AD203B41FA5}">
                      <a16:colId xmlns:a16="http://schemas.microsoft.com/office/drawing/2014/main" val="2002946985"/>
                    </a:ext>
                  </a:extLst>
                </a:gridCol>
                <a:gridCol w="3389095">
                  <a:extLst>
                    <a:ext uri="{9D8B030D-6E8A-4147-A177-3AD203B41FA5}">
                      <a16:colId xmlns:a16="http://schemas.microsoft.com/office/drawing/2014/main" val="2525438919"/>
                    </a:ext>
                  </a:extLst>
                </a:gridCol>
                <a:gridCol w="3200607">
                  <a:extLst>
                    <a:ext uri="{9D8B030D-6E8A-4147-A177-3AD203B41FA5}">
                      <a16:colId xmlns:a16="http://schemas.microsoft.com/office/drawing/2014/main" val="497001571"/>
                    </a:ext>
                  </a:extLst>
                </a:gridCol>
              </a:tblGrid>
              <a:tr h="216465">
                <a:tc>
                  <a:txBody>
                    <a:bodyPr/>
                    <a:lstStyle/>
                    <a:p>
                      <a:pPr algn="ctr"/>
                      <a:r>
                        <a:rPr lang="zh-CN" sz="1400" kern="100" dirty="0">
                          <a:solidFill>
                            <a:schemeClr val="tx1"/>
                          </a:solidFill>
                          <a:effectLst/>
                        </a:rPr>
                        <a:t>列名</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列名的含义</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CN" sz="1400" kern="100">
                          <a:solidFill>
                            <a:schemeClr val="tx1"/>
                          </a:solidFill>
                          <a:effectLst/>
                        </a:rPr>
                        <a:t>备注：</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6456082"/>
                  </a:ext>
                </a:extLst>
              </a:tr>
              <a:tr h="216465">
                <a:tc>
                  <a:txBody>
                    <a:bodyPr/>
                    <a:lstStyle/>
                    <a:p>
                      <a:pPr algn="ctr"/>
                      <a:r>
                        <a:rPr lang="en-US" sz="1400" kern="100" dirty="0">
                          <a:solidFill>
                            <a:schemeClr val="tx1"/>
                          </a:solidFill>
                          <a:effectLst/>
                        </a:rPr>
                        <a:t>CRIM</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城镇人均犯罪率</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0780221"/>
                  </a:ext>
                </a:extLst>
              </a:tr>
              <a:tr h="216465">
                <a:tc>
                  <a:txBody>
                    <a:bodyPr/>
                    <a:lstStyle/>
                    <a:p>
                      <a:pPr algn="ctr"/>
                      <a:r>
                        <a:rPr lang="en-US" sz="1400" kern="100">
                          <a:solidFill>
                            <a:schemeClr val="tx1"/>
                          </a:solidFill>
                          <a:effectLst/>
                        </a:rPr>
                        <a:t>ZN</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dirty="0">
                          <a:solidFill>
                            <a:schemeClr val="tx1"/>
                          </a:solidFill>
                          <a:effectLst/>
                        </a:rPr>
                        <a:t>住宅地超过</a:t>
                      </a:r>
                      <a:r>
                        <a:rPr lang="en-US" sz="1400" kern="100" dirty="0">
                          <a:solidFill>
                            <a:schemeClr val="tx1"/>
                          </a:solidFill>
                          <a:effectLst/>
                        </a:rPr>
                        <a:t>25000</a:t>
                      </a:r>
                      <a:r>
                        <a:rPr lang="zh-CN" sz="1400" kern="100" dirty="0">
                          <a:solidFill>
                            <a:schemeClr val="tx1"/>
                          </a:solidFill>
                          <a:effectLst/>
                        </a:rPr>
                        <a:t>平方英尺的比例</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2845874"/>
                  </a:ext>
                </a:extLst>
              </a:tr>
              <a:tr h="216465">
                <a:tc>
                  <a:txBody>
                    <a:bodyPr/>
                    <a:lstStyle/>
                    <a:p>
                      <a:pPr algn="ctr"/>
                      <a:r>
                        <a:rPr lang="en-US" sz="1400" kern="100">
                          <a:solidFill>
                            <a:schemeClr val="tx1"/>
                          </a:solidFill>
                          <a:effectLst/>
                        </a:rPr>
                        <a:t>INDUS</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dirty="0">
                          <a:solidFill>
                            <a:schemeClr val="tx1"/>
                          </a:solidFill>
                          <a:effectLst/>
                        </a:rPr>
                        <a:t>城镇非零售商用土地的比例</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21641429"/>
                  </a:ext>
                </a:extLst>
              </a:tr>
              <a:tr h="216465">
                <a:tc>
                  <a:txBody>
                    <a:bodyPr/>
                    <a:lstStyle/>
                    <a:p>
                      <a:pPr algn="ctr"/>
                      <a:r>
                        <a:rPr lang="en-US" sz="1400" kern="100">
                          <a:solidFill>
                            <a:schemeClr val="tx1"/>
                          </a:solidFill>
                          <a:effectLst/>
                        </a:rPr>
                        <a:t>CHAS</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dirty="0">
                          <a:solidFill>
                            <a:schemeClr val="tx1"/>
                          </a:solidFill>
                          <a:effectLst/>
                        </a:rPr>
                        <a:t>查理斯河空变量</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CN" sz="1400" kern="100">
                          <a:solidFill>
                            <a:schemeClr val="tx1"/>
                          </a:solidFill>
                          <a:effectLst/>
                        </a:rPr>
                        <a:t>如果边界是河流，值为</a:t>
                      </a:r>
                      <a:r>
                        <a:rPr lang="en-US" sz="1400" kern="100">
                          <a:solidFill>
                            <a:schemeClr val="tx1"/>
                          </a:solidFill>
                          <a:effectLst/>
                        </a:rPr>
                        <a:t>1</a:t>
                      </a:r>
                      <a:r>
                        <a:rPr lang="zh-CN" sz="1400" kern="100">
                          <a:solidFill>
                            <a:schemeClr val="tx1"/>
                          </a:solidFill>
                          <a:effectLst/>
                        </a:rPr>
                        <a:t>，否则为</a:t>
                      </a:r>
                      <a:r>
                        <a:rPr lang="en-US" sz="1400" kern="100">
                          <a:solidFill>
                            <a:schemeClr val="tx1"/>
                          </a:solidFill>
                          <a:effectLst/>
                        </a:rPr>
                        <a:t>0</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550909"/>
                  </a:ext>
                </a:extLst>
              </a:tr>
              <a:tr h="216465">
                <a:tc>
                  <a:txBody>
                    <a:bodyPr/>
                    <a:lstStyle/>
                    <a:p>
                      <a:pPr algn="ctr"/>
                      <a:r>
                        <a:rPr lang="en-US" sz="1400" kern="100">
                          <a:solidFill>
                            <a:schemeClr val="tx1"/>
                          </a:solidFill>
                          <a:effectLst/>
                        </a:rPr>
                        <a:t>NOX</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dirty="0">
                          <a:solidFill>
                            <a:schemeClr val="tx1"/>
                          </a:solidFill>
                          <a:effectLst/>
                        </a:rPr>
                        <a:t>一氧化碳浓度</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0937199"/>
                  </a:ext>
                </a:extLst>
              </a:tr>
              <a:tr h="216465">
                <a:tc>
                  <a:txBody>
                    <a:bodyPr/>
                    <a:lstStyle/>
                    <a:p>
                      <a:pPr algn="ctr"/>
                      <a:r>
                        <a:rPr lang="en-US" sz="1400" kern="100">
                          <a:solidFill>
                            <a:schemeClr val="tx1"/>
                          </a:solidFill>
                          <a:effectLst/>
                        </a:rPr>
                        <a:t>RM</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住宅平均房间数</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1771634"/>
                  </a:ext>
                </a:extLst>
              </a:tr>
              <a:tr h="216465">
                <a:tc>
                  <a:txBody>
                    <a:bodyPr/>
                    <a:lstStyle/>
                    <a:p>
                      <a:pPr algn="ctr"/>
                      <a:r>
                        <a:rPr lang="en-US" sz="1400" kern="100">
                          <a:solidFill>
                            <a:schemeClr val="tx1"/>
                          </a:solidFill>
                          <a:effectLst/>
                        </a:rPr>
                        <a:t>AGE</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kern="100" dirty="0">
                          <a:solidFill>
                            <a:schemeClr val="tx1"/>
                          </a:solidFill>
                          <a:effectLst/>
                        </a:rPr>
                        <a:t>1940</a:t>
                      </a:r>
                      <a:r>
                        <a:rPr lang="zh-CN" sz="1400" kern="100" dirty="0">
                          <a:solidFill>
                            <a:schemeClr val="tx1"/>
                          </a:solidFill>
                          <a:effectLst/>
                        </a:rPr>
                        <a:t>年之前建成的自用房屋比例</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4405432"/>
                  </a:ext>
                </a:extLst>
              </a:tr>
              <a:tr h="216465">
                <a:tc>
                  <a:txBody>
                    <a:bodyPr/>
                    <a:lstStyle/>
                    <a:p>
                      <a:pPr algn="ctr"/>
                      <a:r>
                        <a:rPr lang="en-US" sz="1400" kern="100">
                          <a:solidFill>
                            <a:schemeClr val="tx1"/>
                          </a:solidFill>
                          <a:effectLst/>
                        </a:rPr>
                        <a:t>DIS</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dirty="0">
                          <a:solidFill>
                            <a:schemeClr val="tx1"/>
                          </a:solidFill>
                          <a:effectLst/>
                        </a:rPr>
                        <a:t>到波士顿五个中心区区域的加权距离</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3150617"/>
                  </a:ext>
                </a:extLst>
              </a:tr>
              <a:tr h="216465">
                <a:tc>
                  <a:txBody>
                    <a:bodyPr/>
                    <a:lstStyle/>
                    <a:p>
                      <a:pPr algn="ctr"/>
                      <a:r>
                        <a:rPr lang="en-US" sz="1400" kern="100">
                          <a:solidFill>
                            <a:schemeClr val="tx1"/>
                          </a:solidFill>
                          <a:effectLst/>
                        </a:rPr>
                        <a:t>RAD</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辐射性公路的接近指数</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a:solidFill>
                            <a:schemeClr val="tx1"/>
                          </a:solidFill>
                          <a:effectLst/>
                        </a:rPr>
                        <a:t> </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1531355"/>
                  </a:ext>
                </a:extLst>
              </a:tr>
              <a:tr h="216465">
                <a:tc>
                  <a:txBody>
                    <a:bodyPr/>
                    <a:lstStyle/>
                    <a:p>
                      <a:pPr algn="ctr"/>
                      <a:r>
                        <a:rPr lang="en-US" sz="1400" kern="100">
                          <a:solidFill>
                            <a:schemeClr val="tx1"/>
                          </a:solidFill>
                          <a:effectLst/>
                        </a:rPr>
                        <a:t>TAX</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每</a:t>
                      </a:r>
                      <a:r>
                        <a:rPr lang="en-US" sz="1400" kern="100">
                          <a:solidFill>
                            <a:schemeClr val="tx1"/>
                          </a:solidFill>
                          <a:effectLst/>
                        </a:rPr>
                        <a:t>10000</a:t>
                      </a:r>
                      <a:r>
                        <a:rPr lang="zh-CN" sz="1400" kern="100">
                          <a:solidFill>
                            <a:schemeClr val="tx1"/>
                          </a:solidFill>
                          <a:effectLst/>
                        </a:rPr>
                        <a:t>美元的全值财产产税率</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dirty="0">
                          <a:solidFill>
                            <a:schemeClr val="tx1"/>
                          </a:solidFill>
                          <a:effectLst/>
                        </a:rPr>
                        <a:t> </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96798"/>
                  </a:ext>
                </a:extLst>
              </a:tr>
              <a:tr h="216465">
                <a:tc>
                  <a:txBody>
                    <a:bodyPr/>
                    <a:lstStyle/>
                    <a:p>
                      <a:pPr algn="ctr"/>
                      <a:r>
                        <a:rPr lang="en-US" sz="1400" kern="100">
                          <a:solidFill>
                            <a:schemeClr val="tx1"/>
                          </a:solidFill>
                          <a:effectLst/>
                        </a:rPr>
                        <a:t>PTRATIO</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城镇师生比例</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dirty="0">
                          <a:solidFill>
                            <a:schemeClr val="tx1"/>
                          </a:solidFill>
                          <a:effectLst/>
                        </a:rPr>
                        <a:t> </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9052813"/>
                  </a:ext>
                </a:extLst>
              </a:tr>
              <a:tr h="216465">
                <a:tc>
                  <a:txBody>
                    <a:bodyPr/>
                    <a:lstStyle/>
                    <a:p>
                      <a:pPr algn="ctr"/>
                      <a:r>
                        <a:rPr lang="en-US" sz="1400" kern="100">
                          <a:solidFill>
                            <a:schemeClr val="tx1"/>
                          </a:solidFill>
                          <a:effectLst/>
                        </a:rPr>
                        <a:t>B</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城镇中黑人的比例</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dirty="0">
                          <a:solidFill>
                            <a:schemeClr val="tx1"/>
                          </a:solidFill>
                          <a:effectLst/>
                        </a:rPr>
                        <a:t> </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4282154"/>
                  </a:ext>
                </a:extLst>
              </a:tr>
              <a:tr h="216465">
                <a:tc>
                  <a:txBody>
                    <a:bodyPr/>
                    <a:lstStyle/>
                    <a:p>
                      <a:pPr algn="ctr"/>
                      <a:r>
                        <a:rPr lang="en-US" sz="1400" kern="100">
                          <a:solidFill>
                            <a:schemeClr val="tx1"/>
                          </a:solidFill>
                          <a:effectLst/>
                        </a:rPr>
                        <a:t>LSTAT</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人口中地位低下者的比例</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kern="100" dirty="0">
                          <a:solidFill>
                            <a:schemeClr val="tx1"/>
                          </a:solidFill>
                          <a:effectLst/>
                        </a:rPr>
                        <a:t> </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70471603"/>
                  </a:ext>
                </a:extLst>
              </a:tr>
              <a:tr h="216465">
                <a:tc>
                  <a:txBody>
                    <a:bodyPr/>
                    <a:lstStyle/>
                    <a:p>
                      <a:pPr algn="ctr"/>
                      <a:r>
                        <a:rPr lang="en-US" sz="1400" kern="100">
                          <a:solidFill>
                            <a:schemeClr val="tx1"/>
                          </a:solidFill>
                          <a:effectLst/>
                        </a:rPr>
                        <a:t>MEDV</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400" kern="100">
                          <a:solidFill>
                            <a:schemeClr val="tx1"/>
                          </a:solidFill>
                          <a:effectLst/>
                        </a:rPr>
                        <a:t>自住房的平均房价（以千美元计）</a:t>
                      </a:r>
                      <a:endParaRPr lang="zh-CN" sz="1400" kern="10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CN" sz="1400" kern="100" dirty="0">
                          <a:solidFill>
                            <a:schemeClr val="tx1"/>
                          </a:solidFill>
                          <a:effectLst/>
                        </a:rPr>
                        <a:t>该类数据为标签列</a:t>
                      </a:r>
                      <a:endParaRPr lang="zh-CN" sz="14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72569" marR="7256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3858763"/>
                  </a:ext>
                </a:extLst>
              </a:tr>
            </a:tbl>
          </a:graphicData>
        </a:graphic>
      </p:graphicFrame>
    </p:spTree>
    <p:extLst>
      <p:ext uri="{BB962C8B-B14F-4D97-AF65-F5344CB8AC3E}">
        <p14:creationId xmlns:p14="http://schemas.microsoft.com/office/powerpoint/2010/main" val="22773504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数据缺失值</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566928" y="1748003"/>
            <a:ext cx="10702491"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使用文本编辑器打开</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boston_house_princes.csv</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文件，如图</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6.3-1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所示，文件的第一行内容不是列名，列名出现在第二行。 </a:t>
            </a:r>
          </a:p>
        </p:txBody>
      </p:sp>
      <p:pic>
        <p:nvPicPr>
          <p:cNvPr id="7" name="图片 6">
            <a:extLst>
              <a:ext uri="{FF2B5EF4-FFF2-40B4-BE49-F238E27FC236}">
                <a16:creationId xmlns:a16="http://schemas.microsoft.com/office/drawing/2014/main" id="{A5D0F654-1880-C365-C444-11C6A2C5EC03}"/>
              </a:ext>
            </a:extLst>
          </p:cNvPr>
          <p:cNvPicPr>
            <a:picLocks noChangeAspect="1"/>
          </p:cNvPicPr>
          <p:nvPr/>
        </p:nvPicPr>
        <p:blipFill>
          <a:blip r:embed="rId6"/>
          <a:stretch>
            <a:fillRect/>
          </a:stretch>
        </p:blipFill>
        <p:spPr>
          <a:xfrm>
            <a:off x="821267" y="2807028"/>
            <a:ext cx="7662333" cy="680783"/>
          </a:xfrm>
          <a:prstGeom prst="rect">
            <a:avLst/>
          </a:prstGeom>
        </p:spPr>
      </p:pic>
      <p:sp>
        <p:nvSpPr>
          <p:cNvPr id="8" name="文本框 7">
            <a:extLst>
              <a:ext uri="{FF2B5EF4-FFF2-40B4-BE49-F238E27FC236}">
                <a16:creationId xmlns:a16="http://schemas.microsoft.com/office/drawing/2014/main" id="{41E2D2EA-F4C0-6ACB-8C6B-624D4C14646F}"/>
              </a:ext>
            </a:extLst>
          </p:cNvPr>
          <p:cNvSpPr txBox="1"/>
          <p:nvPr/>
        </p:nvSpPr>
        <p:spPr>
          <a:xfrm>
            <a:off x="651595" y="3569882"/>
            <a:ext cx="11125538" cy="961289"/>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因此，使用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pandas</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库读取文件内容时，需要跳过第一行将第二行的真名列名作为表头。在使用</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pandas.read_csv</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方法读入数据时，设置参数</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skiprows</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来跳过指定行号对应这一行数据。</a:t>
            </a:r>
          </a:p>
        </p:txBody>
      </p:sp>
      <p:pic>
        <p:nvPicPr>
          <p:cNvPr id="9" name="图片 8">
            <a:extLst>
              <a:ext uri="{FF2B5EF4-FFF2-40B4-BE49-F238E27FC236}">
                <a16:creationId xmlns:a16="http://schemas.microsoft.com/office/drawing/2014/main" id="{A9304851-E53E-101A-2046-0759234097FB}"/>
              </a:ext>
            </a:extLst>
          </p:cNvPr>
          <p:cNvPicPr>
            <a:picLocks noChangeAspect="1"/>
          </p:cNvPicPr>
          <p:nvPr/>
        </p:nvPicPr>
        <p:blipFill>
          <a:blip r:embed="rId7"/>
          <a:stretch>
            <a:fillRect/>
          </a:stretch>
        </p:blipFill>
        <p:spPr>
          <a:xfrm>
            <a:off x="1039495" y="4604319"/>
            <a:ext cx="7092524" cy="1762613"/>
          </a:xfrm>
          <a:prstGeom prst="rect">
            <a:avLst/>
          </a:prstGeom>
        </p:spPr>
      </p:pic>
    </p:spTree>
    <p:extLst>
      <p:ext uri="{BB962C8B-B14F-4D97-AF65-F5344CB8AC3E}">
        <p14:creationId xmlns:p14="http://schemas.microsoft.com/office/powerpoint/2010/main" val="155340101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D8C7688-E625-E203-143D-0F41B9DDA114}"/>
              </a:ext>
            </a:extLst>
          </p:cNvPr>
          <p:cNvPicPr>
            <a:picLocks noChangeAspect="1"/>
          </p:cNvPicPr>
          <p:nvPr/>
        </p:nvPicPr>
        <p:blipFill>
          <a:blip r:embed="rId6"/>
          <a:stretch>
            <a:fillRect/>
          </a:stretch>
        </p:blipFill>
        <p:spPr>
          <a:xfrm>
            <a:off x="896619" y="2375155"/>
            <a:ext cx="3444808" cy="4190357"/>
          </a:xfrm>
          <a:prstGeom prst="rect">
            <a:avLst/>
          </a:prstGeom>
        </p:spPr>
      </p:pic>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数据缺失值</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566928" y="1748003"/>
            <a:ext cx="10702491" cy="499624"/>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）缺失值的检测：接下来，需要查看每一列的缺失情况。</a:t>
            </a:r>
          </a:p>
        </p:txBody>
      </p:sp>
      <p:sp>
        <p:nvSpPr>
          <p:cNvPr id="12" name="文本框 11">
            <a:extLst>
              <a:ext uri="{FF2B5EF4-FFF2-40B4-BE49-F238E27FC236}">
                <a16:creationId xmlns:a16="http://schemas.microsoft.com/office/drawing/2014/main" id="{37C2A524-B67C-94EA-4FF7-33A0F8089640}"/>
              </a:ext>
            </a:extLst>
          </p:cNvPr>
          <p:cNvSpPr txBox="1"/>
          <p:nvPr/>
        </p:nvSpPr>
        <p:spPr>
          <a:xfrm>
            <a:off x="5486400" y="2848866"/>
            <a:ext cx="5020891" cy="2809615"/>
          </a:xfrm>
          <a:prstGeom prst="rect">
            <a:avLst/>
          </a:prstGeom>
          <a:noFill/>
        </p:spPr>
        <p:txBody>
          <a:bodyPr wrap="square">
            <a:spAutoFit/>
          </a:bodyPr>
          <a:lstStyle/>
          <a:p>
            <a:pPr>
              <a:lnSpc>
                <a:spcPct val="150000"/>
              </a:lnSpc>
            </a:pP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使用</a:t>
            </a:r>
            <a:r>
              <a:rPr lang="en-US" altLang="zh-CN" sz="2000" dirty="0">
                <a:effectLst/>
                <a:latin typeface="Times New Roman" panose="02020603050405020304" pitchFamily="18" charset="0"/>
                <a:ea typeface="宋体" panose="02010600030101010101" pitchFamily="2" charset="-122"/>
              </a:rPr>
              <a:t>data.info()</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获取整个数据集的摘要，查看每一列数据的分布情况。在输出的结果中：“</a:t>
            </a:r>
            <a:r>
              <a:rPr lang="en-US" altLang="zh-CN" sz="2000" dirty="0">
                <a:effectLst/>
                <a:latin typeface="Times New Roman" panose="02020603050405020304" pitchFamily="18" charset="0"/>
                <a:ea typeface="宋体" panose="02010600030101010101" pitchFamily="2" charset="-122"/>
              </a:rPr>
              <a:t>508 entries</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”标明每一列都有</a:t>
            </a:r>
            <a:r>
              <a:rPr lang="en-US" altLang="zh-CN" sz="2000" dirty="0">
                <a:effectLst/>
                <a:latin typeface="Times New Roman" panose="02020603050405020304" pitchFamily="18" charset="0"/>
                <a:ea typeface="宋体" panose="02010600030101010101" pitchFamily="2" charset="-122"/>
              </a:rPr>
              <a:t>508</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行，其中，“</a:t>
            </a:r>
            <a:r>
              <a:rPr lang="en-US" altLang="zh-CN" sz="2000" dirty="0">
                <a:effectLst/>
                <a:latin typeface="Times New Roman" panose="02020603050405020304" pitchFamily="18" charset="0"/>
                <a:ea typeface="宋体" panose="02010600030101010101" pitchFamily="2" charset="-122"/>
              </a:rPr>
              <a:t>INDUS</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effectLst/>
                <a:latin typeface="Times New Roman" panose="02020603050405020304" pitchFamily="18" charset="0"/>
                <a:ea typeface="宋体" panose="02010600030101010101" pitchFamily="2" charset="-122"/>
              </a:rPr>
              <a:t>NOX</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effectLst/>
                <a:latin typeface="Times New Roman" panose="02020603050405020304" pitchFamily="18" charset="0"/>
                <a:ea typeface="宋体" panose="02010600030101010101" pitchFamily="2" charset="-122"/>
              </a:rPr>
              <a:t>TAX</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”列中非空的行数均少于</a:t>
            </a:r>
            <a:r>
              <a:rPr lang="en-US" altLang="zh-CN" sz="2000" dirty="0">
                <a:effectLst/>
                <a:latin typeface="Times New Roman" panose="02020603050405020304" pitchFamily="18" charset="0"/>
                <a:ea typeface="宋体" panose="02010600030101010101" pitchFamily="2" charset="-122"/>
              </a:rPr>
              <a:t>508</a:t>
            </a:r>
            <a:r>
              <a:rPr lang="zh-CN" altLang="zh-CN" sz="2000" dirty="0">
                <a:effectLst/>
                <a:latin typeface="Times New Roman" panose="02020603050405020304" pitchFamily="18" charset="0"/>
                <a:ea typeface="宋体" panose="02010600030101010101" pitchFamily="2" charset="-122"/>
                <a:cs typeface="Times New Roman" panose="02020603050405020304" pitchFamily="18" charset="0"/>
              </a:rPr>
              <a:t>行，因此，这三列中数据有缺失。</a:t>
            </a:r>
            <a:endParaRPr lang="zh-CN" altLang="en-US" sz="2000" dirty="0"/>
          </a:p>
        </p:txBody>
      </p:sp>
    </p:spTree>
    <p:extLst>
      <p:ext uri="{BB962C8B-B14F-4D97-AF65-F5344CB8AC3E}">
        <p14:creationId xmlns:p14="http://schemas.microsoft.com/office/powerpoint/2010/main" val="408972858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ndParaRPr>
          </a:p>
        </p:txBody>
      </p:sp>
      <p:sp>
        <p:nvSpPr>
          <p:cNvPr id="6" name="文本框 2"/>
          <p:cNvSpPr txBox="1"/>
          <p:nvPr>
            <p:custDataLst>
              <p:tags r:id="rId2"/>
            </p:custDataLst>
          </p:nvPr>
        </p:nvSpPr>
        <p:spPr>
          <a:xfrm>
            <a:off x="413040" y="1134971"/>
            <a:ext cx="2069797" cy="461665"/>
          </a:xfrm>
          <a:prstGeom prst="rect">
            <a:avLst/>
          </a:prstGeom>
          <a:noFill/>
        </p:spPr>
        <p:txBody>
          <a:bodyPr wrap="none" rtlCol="0">
            <a:spAutoFit/>
          </a:bodyPr>
          <a:lstStyle/>
          <a:p>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数据缺失值</a:t>
            </a:r>
            <a:endPar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标题 2"/>
          <p:cNvSpPr txBox="1"/>
          <p:nvPr>
            <p:custDataLst>
              <p:tags r:id="rId3"/>
            </p:custDataLst>
          </p:nvPr>
        </p:nvSpPr>
        <p:spPr bwMode="auto">
          <a:xfrm>
            <a:off x="0" y="358775"/>
            <a:ext cx="109728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spcBef>
                <a:spcPct val="0"/>
              </a:spcBef>
              <a:spcAft>
                <a:spcPct val="0"/>
              </a:spcAft>
              <a:defRPr kumimoji="1" sz="2500">
                <a:solidFill>
                  <a:schemeClr val="tx1"/>
                </a:solidFill>
                <a:latin typeface="+mj-lt"/>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algn="l" rtl="0" eaLnBrk="0" fontAlgn="base" hangingPunct="0">
              <a:spcBef>
                <a:spcPct val="0"/>
              </a:spcBef>
              <a:spcAft>
                <a:spcPct val="0"/>
              </a:spcAft>
              <a:defRPr kumimoji="1" sz="2500">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48387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6pPr>
            <a:lvl7pPr marL="967740"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7pPr>
            <a:lvl8pPr marL="145097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8pPr>
            <a:lvl9pPr marL="1934845" algn="l" rtl="0" eaLnBrk="0" fontAlgn="base" hangingPunct="0">
              <a:spcBef>
                <a:spcPct val="0"/>
              </a:spcBef>
              <a:spcAft>
                <a:spcPct val="0"/>
              </a:spcAft>
              <a:defRPr sz="2540">
                <a:solidFill>
                  <a:schemeClr val="tx1"/>
                </a:solidFill>
                <a:latin typeface="Calibri" panose="020F0502020204030204" pitchFamily="34" charset="0"/>
                <a:ea typeface="黑体" panose="02010609060101010101" pitchFamily="2" charset="-122"/>
              </a:defRPr>
            </a:lvl9pPr>
          </a:lstStyle>
          <a:p>
            <a:r>
              <a:rPr lang="en-US" altLang="zh-CN" dirty="0"/>
              <a:t>   </a:t>
            </a:r>
            <a:r>
              <a:rPr lang="zh-CN" altLang="en-US" dirty="0"/>
              <a:t>子任务</a:t>
            </a:r>
            <a:r>
              <a:rPr lang="en-US" altLang="zh-CN" dirty="0"/>
              <a:t>1</a:t>
            </a:r>
            <a:r>
              <a:rPr lang="zh-CN" altLang="en-US" dirty="0"/>
              <a:t>：数据预集的预处理</a:t>
            </a:r>
            <a:endParaRPr lang="en-US" altLang="zh-CN" dirty="0"/>
          </a:p>
        </p:txBody>
      </p:sp>
      <p:sp>
        <p:nvSpPr>
          <p:cNvPr id="4" name="Rectangle 2">
            <a:extLst>
              <a:ext uri="{FF2B5EF4-FFF2-40B4-BE49-F238E27FC236}">
                <a16:creationId xmlns:a16="http://schemas.microsoft.com/office/drawing/2014/main" id="{F1029DA4-BA8C-A16F-B768-9FC900805381}"/>
              </a:ext>
            </a:extLst>
          </p:cNvPr>
          <p:cNvSpPr>
            <a:spLocks noChangeArrowheads="1"/>
          </p:cNvSpPr>
          <p:nvPr/>
        </p:nvSpPr>
        <p:spPr bwMode="auto">
          <a:xfrm>
            <a:off x="1222409" y="20962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540C2284-5BDF-839F-52B9-85034C9FCE1F}"/>
              </a:ext>
            </a:extLst>
          </p:cNvPr>
          <p:cNvSpPr txBox="1"/>
          <p:nvPr/>
        </p:nvSpPr>
        <p:spPr>
          <a:xfrm>
            <a:off x="413040" y="1727145"/>
            <a:ext cx="11167872" cy="1422954"/>
          </a:xfrm>
          <a:prstGeom prst="rect">
            <a:avLst/>
          </a:prstGeom>
          <a:noFill/>
        </p:spPr>
        <p:txBody>
          <a:bodyPr wrap="square">
            <a:spAutoFit/>
          </a:bodyPr>
          <a:lstStyle/>
          <a:p>
            <a:pPr indent="266700" algn="just">
              <a:lnSpc>
                <a:spcPct val="150000"/>
              </a:lnSpc>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）缺失值的处理：对于缺失值的处理：①使用</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dropna</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方法删除缺失值所在行，②使用</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fillna</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对缺失的位置进行填充从而保留该行数据。本数据集的样本容量小，因此，选择使用填充的方式来保留该行数据。</a:t>
            </a:r>
          </a:p>
        </p:txBody>
      </p:sp>
      <p:sp>
        <p:nvSpPr>
          <p:cNvPr id="12" name="文本框 11">
            <a:extLst>
              <a:ext uri="{FF2B5EF4-FFF2-40B4-BE49-F238E27FC236}">
                <a16:creationId xmlns:a16="http://schemas.microsoft.com/office/drawing/2014/main" id="{37C2A524-B67C-94EA-4FF7-33A0F8089640}"/>
              </a:ext>
            </a:extLst>
          </p:cNvPr>
          <p:cNvSpPr txBox="1"/>
          <p:nvPr/>
        </p:nvSpPr>
        <p:spPr>
          <a:xfrm>
            <a:off x="849224" y="5089992"/>
            <a:ext cx="11167872" cy="962956"/>
          </a:xfrm>
          <a:prstGeom prst="rect">
            <a:avLst/>
          </a:prstGeom>
          <a:noFill/>
        </p:spPr>
        <p:txBody>
          <a:bodyPr wrap="square">
            <a:spAutoFit/>
          </a:bodyPr>
          <a:lstStyle/>
          <a:p>
            <a:pPr>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首先，定位“</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INDUS”</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列中的缺失值所在的行号，将</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data[‘INDUS’].</a:t>
            </a:r>
            <a:r>
              <a:rPr lang="en-US" altLang="zh-CN" sz="2000" kern="100" dirty="0" err="1">
                <a:latin typeface="微软雅黑" panose="020B0503020204020204" pitchFamily="34" charset="-122"/>
                <a:ea typeface="微软雅黑" panose="020B0503020204020204" pitchFamily="34" charset="-122"/>
                <a:cs typeface="Times New Roman" panose="02020603050405020304" pitchFamily="18" charset="0"/>
              </a:rPr>
              <a:t>isnull</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作为条件置于</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data</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的索引中，即可找出缺失值对应的行号为</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7" name="图片 6">
            <a:extLst>
              <a:ext uri="{FF2B5EF4-FFF2-40B4-BE49-F238E27FC236}">
                <a16:creationId xmlns:a16="http://schemas.microsoft.com/office/drawing/2014/main" id="{F9C27826-290C-14FE-0D60-2C034C35A519}"/>
              </a:ext>
            </a:extLst>
          </p:cNvPr>
          <p:cNvPicPr>
            <a:picLocks noChangeAspect="1"/>
          </p:cNvPicPr>
          <p:nvPr/>
        </p:nvPicPr>
        <p:blipFill rotWithShape="1">
          <a:blip r:embed="rId6"/>
          <a:srcRect r="4295" b="48122"/>
          <a:stretch/>
        </p:blipFill>
        <p:spPr bwMode="auto">
          <a:xfrm>
            <a:off x="1447938" y="3175778"/>
            <a:ext cx="7530086" cy="17829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970218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QzZjI1MmRlMjE1ODY3NGEzMjk1ZWMzNTkwMTdhMTM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MH" val="20161116150123"/>
  <p:tag name="MH_LIBRARY" val="CONTENTS"/>
  <p:tag name="MH_AUTOCOLOR" val="TRUE"/>
  <p:tag name="MH_TYPE" val="COVER"/>
  <p:tag name="ID" val="545815"/>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ln>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ln>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ln>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2890</TotalTime>
  <Words>20335</Words>
  <Application>Microsoft Office PowerPoint</Application>
  <PresentationFormat>宽屏</PresentationFormat>
  <Paragraphs>1229</Paragraphs>
  <Slides>174</Slides>
  <Notes>172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174</vt:i4>
      </vt:variant>
    </vt:vector>
  </HeadingPairs>
  <TitlesOfParts>
    <vt:vector size="186" baseType="lpstr">
      <vt:lpstr>等线</vt:lpstr>
      <vt:lpstr>仿宋</vt:lpstr>
      <vt:lpstr>江城斜宋体 900W</vt:lpstr>
      <vt:lpstr>宋体</vt:lpstr>
      <vt:lpstr>微软雅黑</vt:lpstr>
      <vt:lpstr>Arial</vt:lpstr>
      <vt:lpstr>Calibri</vt:lpstr>
      <vt:lpstr>Times New Roman</vt:lpstr>
      <vt:lpstr>Wingdings</vt:lpstr>
      <vt:lpstr>2_Office 主题</vt:lpstr>
      <vt:lpstr>3_Office 主题</vt:lpstr>
      <vt:lpstr>1_Office 主题</vt:lpstr>
      <vt:lpstr>Python数据分析 项目六 “1+X”数据应用开发与服务（Python）专项集训</vt:lpstr>
      <vt:lpstr>   知识引入</vt:lpstr>
      <vt:lpstr>   知识框架</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总结</vt:lpstr>
      <vt:lpstr>PowerPoint 演示文稿</vt:lpstr>
    </vt:vector>
  </TitlesOfParts>
  <Company>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Roc Ren</dc:creator>
  <cp:lastModifiedBy>Administrator</cp:lastModifiedBy>
  <cp:revision>577</cp:revision>
  <dcterms:created xsi:type="dcterms:W3CDTF">2017-01-10T15:44:00Z</dcterms:created>
  <dcterms:modified xsi:type="dcterms:W3CDTF">2024-01-02T05:31:54Z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52B21B4C5AE34215B0D08FC11C5F9001_12</vt:lpwstr>
  </property>
  <property fmtid="{D5CDD505-2E9C-101B-9397-08002B2CF9AE}" pid="3" name="KSOProductBuildVer">
    <vt:lpwstr>2052-12.1.0.15990</vt:lpwstr>
  </property>
</Properties>
</file>